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8" r:id="rId3"/>
    <p:sldId id="279" r:id="rId4"/>
    <p:sldId id="277" r:id="rId5"/>
    <p:sldId id="276" r:id="rId6"/>
    <p:sldId id="264" r:id="rId7"/>
    <p:sldId id="267" r:id="rId8"/>
    <p:sldId id="274" r:id="rId9"/>
    <p:sldId id="275" r:id="rId10"/>
    <p:sldId id="259" r:id="rId11"/>
    <p:sldId id="258" r:id="rId12"/>
    <p:sldId id="257" r:id="rId13"/>
    <p:sldId id="261" r:id="rId14"/>
    <p:sldId id="268" r:id="rId15"/>
    <p:sldId id="270" r:id="rId16"/>
    <p:sldId id="272" r:id="rId17"/>
    <p:sldId id="269" r:id="rId18"/>
    <p:sldId id="260" r:id="rId19"/>
    <p:sldId id="273" r:id="rId20"/>
  </p:sldIdLst>
  <p:sldSz cx="9144000" cy="6858000" type="screen4x3"/>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90" y="-7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Master" Target="../slideMasters/slideMaster1.xml"/><Relationship Id="rId5" Type="http://schemas.openxmlformats.org/officeDocument/2006/relationships/tags" Target="../tags/tag5.xml"/><Relationship Id="rId4" Type="http://schemas.openxmlformats.org/officeDocument/2006/relationships/tags" Target="../tags/tag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74D6C43-A42A-4EFC-8F15-8A2E1EA9C0E2}" type="datetimeFigureOut">
              <a:rPr lang="en-GB" smtClean="0"/>
              <a:pPr/>
              <a:t>13/06/2012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A76D90-2454-4658-BC93-0350D266CC7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74D6C43-A42A-4EFC-8F15-8A2E1EA9C0E2}" type="datetimeFigureOut">
              <a:rPr lang="en-GB" smtClean="0"/>
              <a:pPr/>
              <a:t>13/06/2012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A76D90-2454-4658-BC93-0350D266CC7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74D6C43-A42A-4EFC-8F15-8A2E1EA9C0E2}" type="datetimeFigureOut">
              <a:rPr lang="en-GB" smtClean="0"/>
              <a:pPr/>
              <a:t>13/06/2012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A76D90-2454-4658-BC93-0350D266CC7D}"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At a glance">
    <p:spTree>
      <p:nvGrpSpPr>
        <p:cNvPr id="1" name=""/>
        <p:cNvGrpSpPr/>
        <p:nvPr/>
      </p:nvGrpSpPr>
      <p:grpSpPr>
        <a:xfrm>
          <a:off x="0" y="0"/>
          <a:ext cx="0" cy="0"/>
          <a:chOff x="0" y="0"/>
          <a:chExt cx="0" cy="0"/>
        </a:xfrm>
      </p:grpSpPr>
      <p:sp>
        <p:nvSpPr>
          <p:cNvPr id="13" name="Banner"/>
          <p:cNvSpPr>
            <a:spLocks noGrp="1"/>
          </p:cNvSpPr>
          <p:nvPr>
            <p:ph type="title" hasCustomPrompt="1"/>
          </p:nvPr>
        </p:nvSpPr>
        <p:spPr>
          <a:xfrm>
            <a:off x="482138" y="941294"/>
            <a:ext cx="2635135" cy="742278"/>
          </a:xfrm>
        </p:spPr>
        <p:txBody>
          <a:bodyPr wrap="square" tIns="0" bIns="0" anchor="t">
            <a:noAutofit/>
          </a:bodyPr>
          <a:lstStyle>
            <a:lvl1pPr algn="l">
              <a:defRPr sz="1300" b="1" i="0" cap="none">
                <a:solidFill>
                  <a:schemeClr val="tx2"/>
                </a:solidFill>
              </a:defRPr>
            </a:lvl1pPr>
          </a:lstStyle>
          <a:p>
            <a:r>
              <a:rPr lang="en-GB" noProof="0" dirty="0" smtClean="0"/>
              <a:t>At a glance</a:t>
            </a:r>
            <a:endParaRPr lang="en-GB" noProof="0" dirty="0"/>
          </a:p>
        </p:txBody>
      </p:sp>
      <p:sp>
        <p:nvSpPr>
          <p:cNvPr id="17" name="Text Placeholder"/>
          <p:cNvSpPr>
            <a:spLocks noGrp="1"/>
          </p:cNvSpPr>
          <p:nvPr>
            <p:ph type="body" sz="quarter" idx="30" hasCustomPrompt="1"/>
          </p:nvPr>
        </p:nvSpPr>
        <p:spPr>
          <a:xfrm>
            <a:off x="3240664" y="941293"/>
            <a:ext cx="5421198" cy="742278"/>
          </a:xfrm>
        </p:spPr>
        <p:txBody>
          <a:bodyPr vert="horz" lIns="0" tIns="0" rIns="0" bIns="0" rtlCol="0">
            <a:noAutofit/>
          </a:bodyPr>
          <a:lstStyle>
            <a:lvl1pPr marL="0" marR="0" indent="0" algn="l" defTabSz="914293" rtl="0" eaLnBrk="1" fontAlgn="base" latinLnBrk="0" hangingPunct="1">
              <a:lnSpc>
                <a:spcPct val="100000"/>
              </a:lnSpc>
              <a:spcBef>
                <a:spcPct val="0"/>
              </a:spcBef>
              <a:spcAft>
                <a:spcPts val="0"/>
              </a:spcAft>
              <a:buClr>
                <a:srgbClr val="000000"/>
              </a:buClr>
              <a:buSzTx/>
              <a:buFont typeface="Wingdings" pitchFamily="2" charset="2"/>
              <a:buNone/>
              <a:tabLst/>
              <a:defRPr lang="en-GB" sz="1000" b="0" i="1" kern="1200" noProof="0" dirty="0" smtClean="0">
                <a:solidFill>
                  <a:schemeClr val="tx2"/>
                </a:solidFill>
                <a:latin typeface="Georgia" pitchFamily="18" charset="0"/>
                <a:ea typeface="+mn-ea"/>
                <a:cs typeface="+mn-cs"/>
              </a:defRPr>
            </a:lvl1pPr>
          </a:lstStyle>
          <a:p>
            <a:pPr lvl="0" algn="l" defTabSz="914293" rtl="0" eaLnBrk="1" latinLnBrk="0" hangingPunct="1">
              <a:spcBef>
                <a:spcPct val="0"/>
              </a:spcBef>
              <a:buNone/>
            </a:pPr>
            <a:r>
              <a:rPr lang="en-GB" dirty="0" smtClean="0"/>
              <a:t>PwC view – Insert text here</a:t>
            </a:r>
          </a:p>
        </p:txBody>
      </p:sp>
      <p:sp>
        <p:nvSpPr>
          <p:cNvPr id="18" name="PwC Text"/>
          <p:cNvSpPr txBox="1"/>
          <p:nvPr userDrawn="1"/>
        </p:nvSpPr>
        <p:spPr>
          <a:xfrm>
            <a:off x="482138" y="6454589"/>
            <a:ext cx="249382" cy="94550"/>
          </a:xfrm>
          <a:prstGeom prst="rect">
            <a:avLst/>
          </a:prstGeom>
          <a:noFill/>
        </p:spPr>
        <p:txBody>
          <a:bodyPr vert="horz" wrap="none" lIns="0" tIns="0" rIns="0" bIns="0" rtlCol="0" anchor="t" anchorCtr="0">
            <a:noAutofit/>
          </a:bodyPr>
          <a:lstStyle/>
          <a:p>
            <a:pPr>
              <a:lnSpc>
                <a:spcPts val="897"/>
              </a:lnSpc>
            </a:pPr>
            <a:r>
              <a:rPr lang="en-GB" sz="800" noProof="1" smtClean="0">
                <a:latin typeface="+mn-lt"/>
                <a:cs typeface="Arial" pitchFamily="34" charset="0"/>
              </a:rPr>
              <a:t>PwC</a:t>
            </a:r>
            <a:endParaRPr lang="en-GB" sz="800" noProof="1">
              <a:latin typeface="+mn-lt"/>
              <a:cs typeface="Arial" pitchFamily="34" charset="0"/>
            </a:endParaRPr>
          </a:p>
        </p:txBody>
      </p:sp>
      <p:sp>
        <p:nvSpPr>
          <p:cNvPr id="23" name="Page Number"/>
          <p:cNvSpPr txBox="1"/>
          <p:nvPr userDrawn="1">
            <p:custDataLst>
              <p:tags r:id="rId1"/>
            </p:custDataLst>
          </p:nvPr>
        </p:nvSpPr>
        <p:spPr>
          <a:xfrm>
            <a:off x="8379229" y="6454588"/>
            <a:ext cx="290945" cy="137160"/>
          </a:xfrm>
          <a:prstGeom prst="rect">
            <a:avLst/>
          </a:prstGeom>
          <a:noFill/>
        </p:spPr>
        <p:txBody>
          <a:bodyPr wrap="none" lIns="0" tIns="0" rIns="0" bIns="0" rtlCol="0">
            <a:noAutofit/>
          </a:bodyPr>
          <a:lstStyle/>
          <a:p>
            <a:pPr algn="r">
              <a:lnSpc>
                <a:spcPts val="897"/>
              </a:lnSpc>
            </a:pPr>
            <a:endParaRPr lang="en-GB" sz="800" noProof="1" smtClean="0"/>
          </a:p>
        </p:txBody>
      </p:sp>
      <p:cxnSp>
        <p:nvCxnSpPr>
          <p:cNvPr id="28" name="Straight Connector 27"/>
          <p:cNvCxnSpPr/>
          <p:nvPr userDrawn="1"/>
        </p:nvCxnSpPr>
        <p:spPr>
          <a:xfrm>
            <a:off x="482138" y="6252882"/>
            <a:ext cx="8179725"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a:off x="481091" y="1748118"/>
            <a:ext cx="8178545"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30" name="HeaderTOCPlaceholder"/>
          <p:cNvSpPr txBox="1"/>
          <p:nvPr userDrawn="1">
            <p:custDataLst>
              <p:tags r:id="rId2"/>
            </p:custDataLst>
          </p:nvPr>
        </p:nvSpPr>
        <p:spPr>
          <a:xfrm>
            <a:off x="3258589" y="621255"/>
            <a:ext cx="5403273" cy="122205"/>
          </a:xfrm>
          <a:prstGeom prst="rect">
            <a:avLst/>
          </a:prstGeom>
          <a:noFill/>
          <a:ln>
            <a:noFill/>
          </a:ln>
        </p:spPr>
        <p:txBody>
          <a:bodyPr wrap="square" lIns="0" tIns="0" rIns="0" bIns="0" rtlCol="0">
            <a:spAutoFit/>
          </a:bodyPr>
          <a:lstStyle/>
          <a:p>
            <a:endParaRPr lang="en-GB" sz="800" noProof="1" smtClean="0">
              <a:solidFill>
                <a:schemeClr val="tx1"/>
              </a:solidFill>
              <a:latin typeface="+mn-lt"/>
              <a:cs typeface="Arial" pitchFamily="34" charset="0"/>
            </a:endParaRPr>
          </a:p>
        </p:txBody>
      </p:sp>
      <p:sp>
        <p:nvSpPr>
          <p:cNvPr id="24" name="Section Footer"/>
          <p:cNvSpPr txBox="1"/>
          <p:nvPr userDrawn="1">
            <p:custDataLst>
              <p:tags r:id="rId3"/>
            </p:custDataLst>
          </p:nvPr>
        </p:nvSpPr>
        <p:spPr>
          <a:xfrm>
            <a:off x="482138" y="6317429"/>
            <a:ext cx="2635135" cy="122205"/>
          </a:xfrm>
          <a:prstGeom prst="rect">
            <a:avLst/>
          </a:prstGeom>
          <a:noFill/>
          <a:ln>
            <a:noFill/>
          </a:ln>
        </p:spPr>
        <p:txBody>
          <a:bodyPr wrap="square" lIns="0" tIns="0" rIns="0" bIns="0" rtlCol="0" anchor="b" anchorCtr="0">
            <a:spAutoFit/>
          </a:bodyPr>
          <a:lstStyle/>
          <a:p>
            <a:endParaRPr lang="en-GB" sz="800" noProof="1" smtClean="0">
              <a:solidFill>
                <a:schemeClr val="tx1"/>
              </a:solidFill>
            </a:endParaRPr>
          </a:p>
        </p:txBody>
      </p:sp>
      <p:sp>
        <p:nvSpPr>
          <p:cNvPr id="25" name="Section Header"/>
          <p:cNvSpPr txBox="1"/>
          <p:nvPr userDrawn="1">
            <p:custDataLst>
              <p:tags r:id="rId4"/>
            </p:custDataLst>
          </p:nvPr>
        </p:nvSpPr>
        <p:spPr>
          <a:xfrm>
            <a:off x="482138" y="621254"/>
            <a:ext cx="2758526" cy="121024"/>
          </a:xfrm>
          <a:prstGeom prst="rect">
            <a:avLst/>
          </a:prstGeom>
          <a:noFill/>
        </p:spPr>
        <p:txBody>
          <a:bodyPr wrap="square" lIns="0" tIns="0" rIns="0" bIns="0" rtlCol="0" anchor="b" anchorCtr="0">
            <a:noAutofit/>
          </a:bodyPr>
          <a:lstStyle/>
          <a:p>
            <a:endParaRPr lang="en-GB" sz="800" noProof="1" smtClean="0">
              <a:solidFill>
                <a:schemeClr val="tx1"/>
              </a:solidFill>
            </a:endParaRPr>
          </a:p>
        </p:txBody>
      </p:sp>
      <p:sp>
        <p:nvSpPr>
          <p:cNvPr id="14" name="Date/Filepath" hidden="1"/>
          <p:cNvSpPr txBox="1"/>
          <p:nvPr userDrawn="1">
            <p:custDataLst>
              <p:tags r:id="rId5"/>
            </p:custDataLst>
          </p:nvPr>
        </p:nvSpPr>
        <p:spPr>
          <a:xfrm>
            <a:off x="2999513" y="145229"/>
            <a:ext cx="5652655" cy="244411"/>
          </a:xfrm>
          <a:prstGeom prst="rect">
            <a:avLst/>
          </a:prstGeom>
          <a:noFill/>
        </p:spPr>
        <p:txBody>
          <a:bodyPr wrap="square" lIns="0" tIns="0" rIns="0" bIns="0" rtlCol="0" anchor="b" anchorCtr="0">
            <a:spAutoFit/>
          </a:bodyPr>
          <a:lstStyle/>
          <a:p>
            <a:pPr algn="r"/>
            <a:r>
              <a:rPr lang="en-GB" sz="800" noProof="1" smtClean="0"/>
              <a:t>18/04/2012 C:\Documents and Settings\898524\My Documents\1_Projects\Pj. Flora &amp; Uranus\Report\Flora\Progress\Project Flora - Progress report DRAFT.pptx</a:t>
            </a:r>
            <a:endParaRPr lang="en-GB" sz="800" noProof="1"/>
          </a:p>
        </p:txBody>
      </p:sp>
      <p:sp>
        <p:nvSpPr>
          <p:cNvPr id="11" name="Slide Tags" hidden="1"/>
          <p:cNvSpPr txBox="1"/>
          <p:nvPr userDrawn="1"/>
        </p:nvSpPr>
        <p:spPr>
          <a:xfrm>
            <a:off x="0" y="201706"/>
            <a:ext cx="1454727" cy="359858"/>
          </a:xfrm>
          <a:prstGeom prst="rect">
            <a:avLst/>
          </a:prstGeom>
          <a:noFill/>
        </p:spPr>
        <p:txBody>
          <a:bodyPr wrap="square" lIns="82058" tIns="41029" rIns="82058" bIns="41029" rtlCol="0">
            <a:spAutoFit/>
          </a:bodyPr>
          <a:lstStyle/>
          <a:p>
            <a:r>
              <a:rPr lang="en-GB" noProof="1" smtClean="0"/>
              <a:t>Slide Tags</a:t>
            </a:r>
            <a:endParaRPr lang="en-GB" noProof="1"/>
          </a:p>
        </p:txBody>
      </p:sp>
      <p:cxnSp>
        <p:nvCxnSpPr>
          <p:cNvPr id="22" name="Frame Line"/>
          <p:cNvCxnSpPr/>
          <p:nvPr userDrawn="1"/>
        </p:nvCxnSpPr>
        <p:spPr>
          <a:xfrm flipV="1">
            <a:off x="346364" y="823408"/>
            <a:ext cx="831272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74D6C43-A42A-4EFC-8F15-8A2E1EA9C0E2}" type="datetimeFigureOut">
              <a:rPr lang="en-GB" smtClean="0"/>
              <a:pPr/>
              <a:t>13/06/2012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A76D90-2454-4658-BC93-0350D266CC7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4D6C43-A42A-4EFC-8F15-8A2E1EA9C0E2}" type="datetimeFigureOut">
              <a:rPr lang="en-GB" smtClean="0"/>
              <a:pPr/>
              <a:t>13/06/2012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A76D90-2454-4658-BC93-0350D266CC7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74D6C43-A42A-4EFC-8F15-8A2E1EA9C0E2}" type="datetimeFigureOut">
              <a:rPr lang="en-GB" smtClean="0"/>
              <a:pPr/>
              <a:t>13/06/2012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A76D90-2454-4658-BC93-0350D266CC7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74D6C43-A42A-4EFC-8F15-8A2E1EA9C0E2}" type="datetimeFigureOut">
              <a:rPr lang="en-GB" smtClean="0"/>
              <a:pPr/>
              <a:t>13/06/2012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9A76D90-2454-4658-BC93-0350D266CC7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74D6C43-A42A-4EFC-8F15-8A2E1EA9C0E2}" type="datetimeFigureOut">
              <a:rPr lang="en-GB" smtClean="0"/>
              <a:pPr/>
              <a:t>13/06/2012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9A76D90-2454-4658-BC93-0350D266CC7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4D6C43-A42A-4EFC-8F15-8A2E1EA9C0E2}" type="datetimeFigureOut">
              <a:rPr lang="en-GB" smtClean="0"/>
              <a:pPr/>
              <a:t>13/06/2012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9A76D90-2454-4658-BC93-0350D266CC7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4D6C43-A42A-4EFC-8F15-8A2E1EA9C0E2}" type="datetimeFigureOut">
              <a:rPr lang="en-GB" smtClean="0"/>
              <a:pPr/>
              <a:t>13/06/2012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A76D90-2454-4658-BC93-0350D266CC7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4D6C43-A42A-4EFC-8F15-8A2E1EA9C0E2}" type="datetimeFigureOut">
              <a:rPr lang="en-GB" smtClean="0"/>
              <a:pPr/>
              <a:t>13/06/2012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A76D90-2454-4658-BC93-0350D266CC7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4D6C43-A42A-4EFC-8F15-8A2E1EA9C0E2}" type="datetimeFigureOut">
              <a:rPr lang="en-GB" smtClean="0"/>
              <a:pPr/>
              <a:t>13/06/2012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A76D90-2454-4658-BC93-0350D266CC7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hyperlink" Target="http://ams.confex.com/ams/29Hurricanes/techprogram/paper_167939.htm" TargetMode="External"/><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solidFill>
                  <a:schemeClr val="accent6">
                    <a:lumMod val="75000"/>
                  </a:schemeClr>
                </a:solidFill>
              </a:rPr>
              <a:t>Communicating Uncertainty</a:t>
            </a:r>
            <a:endParaRPr lang="en-GB" dirty="0">
              <a:solidFill>
                <a:schemeClr val="accent6">
                  <a:lumMod val="75000"/>
                </a:schemeClr>
              </a:solidFill>
            </a:endParaRPr>
          </a:p>
        </p:txBody>
      </p:sp>
      <p:sp>
        <p:nvSpPr>
          <p:cNvPr id="3" name="Subtitle 2"/>
          <p:cNvSpPr>
            <a:spLocks noGrp="1"/>
          </p:cNvSpPr>
          <p:nvPr>
            <p:ph type="subTitle" idx="1"/>
          </p:nvPr>
        </p:nvSpPr>
        <p:spPr/>
        <p:txBody>
          <a:bodyPr/>
          <a:lstStyle/>
          <a:p>
            <a:r>
              <a:rPr lang="en-GB" dirty="0" smtClean="0">
                <a:solidFill>
                  <a:schemeClr val="accent6">
                    <a:lumMod val="60000"/>
                    <a:lumOff val="40000"/>
                  </a:schemeClr>
                </a:solidFill>
              </a:rPr>
              <a:t>Good </a:t>
            </a:r>
            <a:r>
              <a:rPr lang="en-GB" dirty="0" err="1" smtClean="0">
                <a:solidFill>
                  <a:schemeClr val="accent6">
                    <a:lumMod val="60000"/>
                    <a:lumOff val="40000"/>
                  </a:schemeClr>
                </a:solidFill>
              </a:rPr>
              <a:t>vs</a:t>
            </a:r>
            <a:r>
              <a:rPr lang="en-GB" dirty="0" smtClean="0">
                <a:solidFill>
                  <a:schemeClr val="accent6">
                    <a:lumMod val="60000"/>
                    <a:lumOff val="40000"/>
                  </a:schemeClr>
                </a:solidFill>
              </a:rPr>
              <a:t> Bad</a:t>
            </a:r>
          </a:p>
          <a:p>
            <a:endParaRPr lang="en-GB" dirty="0" smtClean="0">
              <a:solidFill>
                <a:schemeClr val="accent6">
                  <a:lumMod val="60000"/>
                  <a:lumOff val="40000"/>
                </a:schemeClr>
              </a:solidFill>
            </a:endParaRPr>
          </a:p>
          <a:p>
            <a:r>
              <a:rPr lang="en-GB" smtClean="0">
                <a:solidFill>
                  <a:schemeClr val="accent6">
                    <a:lumMod val="60000"/>
                    <a:lumOff val="40000"/>
                  </a:schemeClr>
                </a:solidFill>
              </a:rPr>
              <a:t>James McPherson 21</a:t>
            </a:r>
            <a:r>
              <a:rPr lang="en-GB" baseline="30000" smtClean="0">
                <a:solidFill>
                  <a:schemeClr val="accent6">
                    <a:lumMod val="60000"/>
                    <a:lumOff val="40000"/>
                  </a:schemeClr>
                </a:solidFill>
              </a:rPr>
              <a:t>st</a:t>
            </a:r>
            <a:r>
              <a:rPr lang="en-GB" smtClean="0">
                <a:solidFill>
                  <a:schemeClr val="accent6">
                    <a:lumMod val="60000"/>
                    <a:lumOff val="40000"/>
                  </a:schemeClr>
                </a:solidFill>
              </a:rPr>
              <a:t> June 2012</a:t>
            </a:r>
            <a:endParaRPr lang="en-GB" dirty="0">
              <a:solidFill>
                <a:schemeClr val="accent6">
                  <a:lumMod val="60000"/>
                  <a:lumOff val="4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GB" dirty="0" smtClean="0"/>
              <a:t>Communicating badly – Slide 1 of 3</a:t>
            </a:r>
            <a:endParaRPr lang="en-GB" dirty="0"/>
          </a:p>
        </p:txBody>
      </p:sp>
      <p:sp>
        <p:nvSpPr>
          <p:cNvPr id="3" name="Content Placeholder 2"/>
          <p:cNvSpPr>
            <a:spLocks noGrp="1"/>
          </p:cNvSpPr>
          <p:nvPr>
            <p:ph idx="1"/>
          </p:nvPr>
        </p:nvSpPr>
        <p:spPr/>
        <p:txBody>
          <a:bodyPr/>
          <a:lstStyle/>
          <a:p>
            <a:pPr>
              <a:buNone/>
            </a:pPr>
            <a:r>
              <a:rPr lang="en-GB" dirty="0" smtClean="0"/>
              <a:t>“Reserving is fundamentally uncertain.”</a:t>
            </a:r>
          </a:p>
          <a:p>
            <a:pPr>
              <a:buNone/>
            </a:pPr>
            <a:r>
              <a:rPr lang="en-GB" dirty="0" smtClean="0"/>
              <a:t>“I set out below the limitations and uncertainties of our work” – 45 paragraphs follow, mostly standard.</a:t>
            </a:r>
          </a:p>
          <a:p>
            <a:pPr>
              <a:buNone/>
            </a:pP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26" name="Rectangle 4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pSp>
        <p:nvGrpSpPr>
          <p:cNvPr id="16385" name="Group 1"/>
          <p:cNvGrpSpPr>
            <a:grpSpLocks noChangeAspect="1"/>
          </p:cNvGrpSpPr>
          <p:nvPr/>
        </p:nvGrpSpPr>
        <p:grpSpPr bwMode="auto">
          <a:xfrm>
            <a:off x="128567" y="2132856"/>
            <a:ext cx="8907929" cy="4111352"/>
            <a:chOff x="0" y="0"/>
            <a:chExt cx="9360" cy="4320"/>
          </a:xfrm>
        </p:grpSpPr>
        <p:sp>
          <p:nvSpPr>
            <p:cNvPr id="16425" name="AutoShape 41"/>
            <p:cNvSpPr>
              <a:spLocks noChangeAspect="1" noChangeArrowheads="1" noTextEdit="1"/>
            </p:cNvSpPr>
            <p:nvPr/>
          </p:nvSpPr>
          <p:spPr bwMode="auto">
            <a:xfrm>
              <a:off x="0" y="0"/>
              <a:ext cx="9360" cy="432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6424" name="Text Box 40"/>
            <p:cNvSpPr txBox="1">
              <a:spLocks noChangeArrowheads="1"/>
            </p:cNvSpPr>
            <p:nvPr/>
          </p:nvSpPr>
          <p:spPr bwMode="auto">
            <a:xfrm>
              <a:off x="5040" y="2700"/>
              <a:ext cx="1080" cy="36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rPr>
                <a:t>£200m</a:t>
              </a:r>
              <a:endParaRPr kumimoji="0" lang="en-US" b="0" i="0" u="none" strike="noStrike" cap="none" normalizeH="0" baseline="0" dirty="0" smtClean="0">
                <a:ln>
                  <a:noFill/>
                </a:ln>
                <a:solidFill>
                  <a:schemeClr val="tx1"/>
                </a:solidFill>
                <a:effectLst/>
                <a:latin typeface="Arial" pitchFamily="34" charset="0"/>
              </a:endParaRPr>
            </a:p>
          </p:txBody>
        </p:sp>
        <p:sp>
          <p:nvSpPr>
            <p:cNvPr id="16423" name="Text Box 39"/>
            <p:cNvSpPr txBox="1">
              <a:spLocks noChangeArrowheads="1"/>
            </p:cNvSpPr>
            <p:nvPr/>
          </p:nvSpPr>
          <p:spPr bwMode="auto">
            <a:xfrm>
              <a:off x="1440" y="2700"/>
              <a:ext cx="1080" cy="36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rPr>
                <a:t>£0m</a:t>
              </a:r>
              <a:endParaRPr kumimoji="0" lang="en-US" b="0" i="0" u="none" strike="noStrike" cap="none" normalizeH="0" baseline="0" dirty="0" smtClean="0">
                <a:ln>
                  <a:noFill/>
                </a:ln>
                <a:solidFill>
                  <a:schemeClr val="tx1"/>
                </a:solidFill>
                <a:effectLst/>
                <a:latin typeface="Arial" pitchFamily="34" charset="0"/>
              </a:endParaRPr>
            </a:p>
          </p:txBody>
        </p:sp>
        <p:sp>
          <p:nvSpPr>
            <p:cNvPr id="16422" name="Text Box 38"/>
            <p:cNvSpPr txBox="1">
              <a:spLocks noChangeArrowheads="1"/>
            </p:cNvSpPr>
            <p:nvPr/>
          </p:nvSpPr>
          <p:spPr bwMode="auto">
            <a:xfrm>
              <a:off x="2550" y="3726"/>
              <a:ext cx="2421" cy="36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rPr>
                <a:t>Reserve Estimates</a:t>
              </a:r>
              <a:endParaRPr kumimoji="0" lang="en-US" b="0" i="0" u="none" strike="noStrike" cap="none" normalizeH="0" baseline="0" smtClean="0">
                <a:ln>
                  <a:noFill/>
                </a:ln>
                <a:solidFill>
                  <a:schemeClr val="tx1"/>
                </a:solidFill>
                <a:effectLst/>
                <a:latin typeface="Arial" pitchFamily="34" charset="0"/>
              </a:endParaRPr>
            </a:p>
          </p:txBody>
        </p:sp>
        <p:sp>
          <p:nvSpPr>
            <p:cNvPr id="16421" name="Text Box 37"/>
            <p:cNvSpPr txBox="1">
              <a:spLocks noChangeArrowheads="1"/>
            </p:cNvSpPr>
            <p:nvPr/>
          </p:nvSpPr>
          <p:spPr bwMode="auto">
            <a:xfrm>
              <a:off x="3420" y="2700"/>
              <a:ext cx="1080" cy="36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dirty="0" smtClean="0">
                  <a:ln>
                    <a:noFill/>
                  </a:ln>
                  <a:solidFill>
                    <a:schemeClr val="tx1"/>
                  </a:solidFill>
                  <a:effectLst/>
                  <a:latin typeface="Arial" pitchFamily="34" charset="0"/>
                  <a:ea typeface="Times New Roman" pitchFamily="18" charset="0"/>
                </a:rPr>
                <a:t>£</a:t>
              </a:r>
              <a:r>
                <a:rPr kumimoji="0" lang="en-US" b="0" i="0" u="none" strike="noStrike" cap="none" normalizeH="0" baseline="0" dirty="0" smtClean="0">
                  <a:ln>
                    <a:noFill/>
                  </a:ln>
                  <a:solidFill>
                    <a:schemeClr val="tx1"/>
                  </a:solidFill>
                  <a:effectLst/>
                  <a:latin typeface="Arial" pitchFamily="34" charset="0"/>
                  <a:ea typeface="Times New Roman" pitchFamily="18" charset="0"/>
                </a:rPr>
                <a:t>100m</a:t>
              </a:r>
              <a:endParaRPr kumimoji="0" lang="en-US" b="0" i="0" u="none" strike="noStrike" cap="none" normalizeH="0" baseline="0" dirty="0" smtClean="0">
                <a:ln>
                  <a:noFill/>
                </a:ln>
                <a:solidFill>
                  <a:schemeClr val="tx1"/>
                </a:solidFill>
                <a:effectLst/>
                <a:latin typeface="Arial" pitchFamily="34" charset="0"/>
              </a:endParaRPr>
            </a:p>
          </p:txBody>
        </p:sp>
        <p:sp>
          <p:nvSpPr>
            <p:cNvPr id="16420" name="Line 36"/>
            <p:cNvSpPr>
              <a:spLocks noChangeShapeType="1"/>
            </p:cNvSpPr>
            <p:nvPr/>
          </p:nvSpPr>
          <p:spPr bwMode="auto">
            <a:xfrm flipV="1">
              <a:off x="1698" y="600"/>
              <a:ext cx="1" cy="2161"/>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6419" name="Line 35"/>
            <p:cNvSpPr>
              <a:spLocks noChangeShapeType="1"/>
            </p:cNvSpPr>
            <p:nvPr/>
          </p:nvSpPr>
          <p:spPr bwMode="auto">
            <a:xfrm>
              <a:off x="1698" y="2761"/>
              <a:ext cx="4926" cy="1"/>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6418" name="Rectangle 34"/>
            <p:cNvSpPr>
              <a:spLocks noChangeArrowheads="1"/>
            </p:cNvSpPr>
            <p:nvPr/>
          </p:nvSpPr>
          <p:spPr bwMode="auto">
            <a:xfrm>
              <a:off x="1818" y="0"/>
              <a:ext cx="3127" cy="388"/>
            </a:xfrm>
            <a:prstGeom prst="rect">
              <a:avLst/>
            </a:prstGeom>
            <a:noFill/>
            <a:ln w="15875">
              <a:noFill/>
              <a:miter lim="800000"/>
              <a:headEnd/>
              <a:tailEnd/>
            </a:ln>
          </p:spPr>
          <p:txBody>
            <a:bodyPr vert="horz" wrap="square" lIns="91440" tIns="45720" rIns="91440" bIns="45720" numCol="1" anchor="t" anchorCtr="0" compatLnSpc="1">
              <a:prstTxWarp prst="textNoShape">
                <a:avLst/>
              </a:prstTxWarp>
            </a:bodyPr>
            <a:lstStyle/>
            <a:p>
              <a:endParaRPr lang="en-GB"/>
            </a:p>
          </p:txBody>
        </p:sp>
        <p:grpSp>
          <p:nvGrpSpPr>
            <p:cNvPr id="16413" name="Group 29"/>
            <p:cNvGrpSpPr>
              <a:grpSpLocks/>
            </p:cNvGrpSpPr>
            <p:nvPr/>
          </p:nvGrpSpPr>
          <p:grpSpPr bwMode="auto">
            <a:xfrm>
              <a:off x="3605" y="720"/>
              <a:ext cx="483" cy="2041"/>
              <a:chOff x="2251" y="720"/>
              <a:chExt cx="483" cy="2041"/>
            </a:xfrm>
          </p:grpSpPr>
          <p:sp>
            <p:nvSpPr>
              <p:cNvPr id="16416" name="Rectangle 32"/>
              <p:cNvSpPr>
                <a:spLocks noChangeArrowheads="1"/>
              </p:cNvSpPr>
              <p:nvPr/>
            </p:nvSpPr>
            <p:spPr bwMode="auto">
              <a:xfrm>
                <a:off x="2291" y="720"/>
                <a:ext cx="30" cy="2041"/>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6415" name="Rectangle 31"/>
              <p:cNvSpPr>
                <a:spLocks noChangeArrowheads="1"/>
              </p:cNvSpPr>
              <p:nvPr/>
            </p:nvSpPr>
            <p:spPr bwMode="auto">
              <a:xfrm>
                <a:off x="2251" y="2281"/>
                <a:ext cx="483" cy="3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6414" name="Rectangle 30"/>
              <p:cNvSpPr>
                <a:spLocks noChangeArrowheads="1"/>
              </p:cNvSpPr>
              <p:nvPr/>
            </p:nvSpPr>
            <p:spPr bwMode="auto">
              <a:xfrm>
                <a:off x="2396" y="2368"/>
                <a:ext cx="145" cy="26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rPr>
                  <a:t>A</a:t>
                </a:r>
                <a:endParaRPr kumimoji="0" lang="en-US" sz="1800" b="0" i="0" u="none" strike="noStrike" cap="none" normalizeH="0" baseline="0" smtClean="0">
                  <a:ln>
                    <a:noFill/>
                  </a:ln>
                  <a:solidFill>
                    <a:schemeClr val="tx1"/>
                  </a:solidFill>
                  <a:effectLst/>
                  <a:latin typeface="Arial" pitchFamily="34" charset="0"/>
                </a:endParaRPr>
              </a:p>
            </p:txBody>
          </p:sp>
        </p:grpSp>
        <p:grpSp>
          <p:nvGrpSpPr>
            <p:cNvPr id="16409" name="Group 25"/>
            <p:cNvGrpSpPr>
              <a:grpSpLocks/>
            </p:cNvGrpSpPr>
            <p:nvPr/>
          </p:nvGrpSpPr>
          <p:grpSpPr bwMode="auto">
            <a:xfrm>
              <a:off x="2160" y="1185"/>
              <a:ext cx="3490" cy="1471"/>
              <a:chOff x="806" y="1185"/>
              <a:chExt cx="3490" cy="1471"/>
            </a:xfrm>
          </p:grpSpPr>
          <p:sp>
            <p:nvSpPr>
              <p:cNvPr id="16412" name="Freeform 28"/>
              <p:cNvSpPr>
                <a:spLocks/>
              </p:cNvSpPr>
              <p:nvPr/>
            </p:nvSpPr>
            <p:spPr bwMode="auto">
              <a:xfrm>
                <a:off x="806" y="1185"/>
                <a:ext cx="3490" cy="1471"/>
              </a:xfrm>
              <a:custGeom>
                <a:avLst/>
                <a:gdLst/>
                <a:ahLst/>
                <a:cxnLst>
                  <a:cxn ang="0">
                    <a:pos x="93" y="1456"/>
                  </a:cxn>
                  <a:cxn ang="0">
                    <a:pos x="190" y="1433"/>
                  </a:cxn>
                  <a:cxn ang="0">
                    <a:pos x="326" y="1376"/>
                  </a:cxn>
                  <a:cxn ang="0">
                    <a:pos x="421" y="1316"/>
                  </a:cxn>
                  <a:cxn ang="0">
                    <a:pos x="556" y="1206"/>
                  </a:cxn>
                  <a:cxn ang="0">
                    <a:pos x="691" y="1051"/>
                  </a:cxn>
                  <a:cxn ang="0">
                    <a:pos x="781" y="911"/>
                  </a:cxn>
                  <a:cxn ang="0">
                    <a:pos x="876" y="723"/>
                  </a:cxn>
                  <a:cxn ang="0">
                    <a:pos x="991" y="468"/>
                  </a:cxn>
                  <a:cxn ang="0">
                    <a:pos x="1057" y="335"/>
                  </a:cxn>
                  <a:cxn ang="0">
                    <a:pos x="1132" y="210"/>
                  </a:cxn>
                  <a:cxn ang="0">
                    <a:pos x="1224" y="88"/>
                  </a:cxn>
                  <a:cxn ang="0">
                    <a:pos x="1267" y="30"/>
                  </a:cxn>
                  <a:cxn ang="0">
                    <a:pos x="1294" y="20"/>
                  </a:cxn>
                  <a:cxn ang="0">
                    <a:pos x="1339" y="33"/>
                  </a:cxn>
                  <a:cxn ang="0">
                    <a:pos x="1349" y="35"/>
                  </a:cxn>
                  <a:cxn ang="0">
                    <a:pos x="1385" y="38"/>
                  </a:cxn>
                  <a:cxn ang="0">
                    <a:pos x="1435" y="110"/>
                  </a:cxn>
                  <a:cxn ang="0">
                    <a:pos x="1525" y="228"/>
                  </a:cxn>
                  <a:cxn ang="0">
                    <a:pos x="1615" y="350"/>
                  </a:cxn>
                  <a:cxn ang="0">
                    <a:pos x="1705" y="495"/>
                  </a:cxn>
                  <a:cxn ang="0">
                    <a:pos x="1795" y="628"/>
                  </a:cxn>
                  <a:cxn ang="0">
                    <a:pos x="1908" y="756"/>
                  </a:cxn>
                  <a:cxn ang="0">
                    <a:pos x="2038" y="868"/>
                  </a:cxn>
                  <a:cxn ang="0">
                    <a:pos x="2193" y="988"/>
                  </a:cxn>
                  <a:cxn ang="0">
                    <a:pos x="2291" y="1051"/>
                  </a:cxn>
                  <a:cxn ang="0">
                    <a:pos x="2464" y="1141"/>
                  </a:cxn>
                  <a:cxn ang="0">
                    <a:pos x="2694" y="1238"/>
                  </a:cxn>
                  <a:cxn ang="0">
                    <a:pos x="2929" y="1326"/>
                  </a:cxn>
                  <a:cxn ang="0">
                    <a:pos x="3129" y="1388"/>
                  </a:cxn>
                  <a:cxn ang="0">
                    <a:pos x="3375" y="1448"/>
                  </a:cxn>
                  <a:cxn ang="0">
                    <a:pos x="3375" y="1418"/>
                  </a:cxn>
                  <a:cxn ang="0">
                    <a:pos x="3265" y="1393"/>
                  </a:cxn>
                  <a:cxn ang="0">
                    <a:pos x="3012" y="1323"/>
                  </a:cxn>
                  <a:cxn ang="0">
                    <a:pos x="2786" y="1241"/>
                  </a:cxn>
                  <a:cxn ang="0">
                    <a:pos x="2549" y="1146"/>
                  </a:cxn>
                  <a:cxn ang="0">
                    <a:pos x="2356" y="1053"/>
                  </a:cxn>
                  <a:cxn ang="0">
                    <a:pos x="2248" y="1006"/>
                  </a:cxn>
                  <a:cxn ang="0">
                    <a:pos x="2173" y="936"/>
                  </a:cxn>
                  <a:cxn ang="0">
                    <a:pos x="2020" y="816"/>
                  </a:cxn>
                  <a:cxn ang="0">
                    <a:pos x="1873" y="673"/>
                  </a:cxn>
                  <a:cxn ang="0">
                    <a:pos x="1788" y="566"/>
                  </a:cxn>
                  <a:cxn ang="0">
                    <a:pos x="1697" y="425"/>
                  </a:cxn>
                  <a:cxn ang="0">
                    <a:pos x="1607" y="285"/>
                  </a:cxn>
                  <a:cxn ang="0">
                    <a:pos x="1517" y="165"/>
                  </a:cxn>
                  <a:cxn ang="0">
                    <a:pos x="1427" y="53"/>
                  </a:cxn>
                  <a:cxn ang="0">
                    <a:pos x="1377" y="15"/>
                  </a:cxn>
                  <a:cxn ang="0">
                    <a:pos x="1339" y="3"/>
                  </a:cxn>
                  <a:cxn ang="0">
                    <a:pos x="1289" y="5"/>
                  </a:cxn>
                  <a:cxn ang="0">
                    <a:pos x="1229" y="38"/>
                  </a:cxn>
                  <a:cxn ang="0">
                    <a:pos x="1142" y="140"/>
                  </a:cxn>
                  <a:cxn ang="0">
                    <a:pos x="1054" y="278"/>
                  </a:cxn>
                  <a:cxn ang="0">
                    <a:pos x="991" y="398"/>
                  </a:cxn>
                  <a:cxn ang="0">
                    <a:pos x="901" y="598"/>
                  </a:cxn>
                  <a:cxn ang="0">
                    <a:pos x="781" y="846"/>
                  </a:cxn>
                  <a:cxn ang="0">
                    <a:pos x="714" y="966"/>
                  </a:cxn>
                  <a:cxn ang="0">
                    <a:pos x="578" y="1136"/>
                  </a:cxn>
                  <a:cxn ang="0">
                    <a:pos x="443" y="1261"/>
                  </a:cxn>
                  <a:cxn ang="0">
                    <a:pos x="403" y="1291"/>
                  </a:cxn>
                  <a:cxn ang="0">
                    <a:pos x="268" y="1371"/>
                  </a:cxn>
                  <a:cxn ang="0">
                    <a:pos x="133" y="1416"/>
                  </a:cxn>
                  <a:cxn ang="0">
                    <a:pos x="93" y="1426"/>
                  </a:cxn>
                </a:cxnLst>
                <a:rect l="0" t="0" r="r" b="b"/>
                <a:pathLst>
                  <a:path w="3490" h="1471">
                    <a:moveTo>
                      <a:pt x="0" y="1441"/>
                    </a:moveTo>
                    <a:lnTo>
                      <a:pt x="5" y="1471"/>
                    </a:lnTo>
                    <a:lnTo>
                      <a:pt x="93" y="1456"/>
                    </a:lnTo>
                    <a:lnTo>
                      <a:pt x="100" y="1453"/>
                    </a:lnTo>
                    <a:lnTo>
                      <a:pt x="145" y="1443"/>
                    </a:lnTo>
                    <a:lnTo>
                      <a:pt x="190" y="1433"/>
                    </a:lnTo>
                    <a:lnTo>
                      <a:pt x="235" y="1418"/>
                    </a:lnTo>
                    <a:lnTo>
                      <a:pt x="281" y="1398"/>
                    </a:lnTo>
                    <a:lnTo>
                      <a:pt x="326" y="1376"/>
                    </a:lnTo>
                    <a:lnTo>
                      <a:pt x="373" y="1348"/>
                    </a:lnTo>
                    <a:lnTo>
                      <a:pt x="416" y="1318"/>
                    </a:lnTo>
                    <a:lnTo>
                      <a:pt x="421" y="1316"/>
                    </a:lnTo>
                    <a:lnTo>
                      <a:pt x="466" y="1283"/>
                    </a:lnTo>
                    <a:lnTo>
                      <a:pt x="511" y="1246"/>
                    </a:lnTo>
                    <a:lnTo>
                      <a:pt x="556" y="1206"/>
                    </a:lnTo>
                    <a:lnTo>
                      <a:pt x="601" y="1158"/>
                    </a:lnTo>
                    <a:lnTo>
                      <a:pt x="646" y="1108"/>
                    </a:lnTo>
                    <a:lnTo>
                      <a:pt x="691" y="1051"/>
                    </a:lnTo>
                    <a:lnTo>
                      <a:pt x="734" y="988"/>
                    </a:lnTo>
                    <a:lnTo>
                      <a:pt x="759" y="951"/>
                    </a:lnTo>
                    <a:lnTo>
                      <a:pt x="781" y="911"/>
                    </a:lnTo>
                    <a:lnTo>
                      <a:pt x="804" y="868"/>
                    </a:lnTo>
                    <a:lnTo>
                      <a:pt x="829" y="821"/>
                    </a:lnTo>
                    <a:lnTo>
                      <a:pt x="876" y="723"/>
                    </a:lnTo>
                    <a:lnTo>
                      <a:pt x="924" y="621"/>
                    </a:lnTo>
                    <a:lnTo>
                      <a:pt x="969" y="518"/>
                    </a:lnTo>
                    <a:lnTo>
                      <a:pt x="991" y="468"/>
                    </a:lnTo>
                    <a:lnTo>
                      <a:pt x="1014" y="420"/>
                    </a:lnTo>
                    <a:lnTo>
                      <a:pt x="1037" y="378"/>
                    </a:lnTo>
                    <a:lnTo>
                      <a:pt x="1057" y="335"/>
                    </a:lnTo>
                    <a:lnTo>
                      <a:pt x="1077" y="300"/>
                    </a:lnTo>
                    <a:lnTo>
                      <a:pt x="1097" y="265"/>
                    </a:lnTo>
                    <a:lnTo>
                      <a:pt x="1132" y="210"/>
                    </a:lnTo>
                    <a:lnTo>
                      <a:pt x="1164" y="163"/>
                    </a:lnTo>
                    <a:lnTo>
                      <a:pt x="1194" y="120"/>
                    </a:lnTo>
                    <a:lnTo>
                      <a:pt x="1224" y="88"/>
                    </a:lnTo>
                    <a:lnTo>
                      <a:pt x="1252" y="60"/>
                    </a:lnTo>
                    <a:lnTo>
                      <a:pt x="1279" y="43"/>
                    </a:lnTo>
                    <a:lnTo>
                      <a:pt x="1267" y="30"/>
                    </a:lnTo>
                    <a:lnTo>
                      <a:pt x="1274" y="45"/>
                    </a:lnTo>
                    <a:lnTo>
                      <a:pt x="1302" y="33"/>
                    </a:lnTo>
                    <a:lnTo>
                      <a:pt x="1294" y="20"/>
                    </a:lnTo>
                    <a:lnTo>
                      <a:pt x="1294" y="35"/>
                    </a:lnTo>
                    <a:lnTo>
                      <a:pt x="1324" y="30"/>
                    </a:lnTo>
                    <a:lnTo>
                      <a:pt x="1339" y="33"/>
                    </a:lnTo>
                    <a:lnTo>
                      <a:pt x="1339" y="18"/>
                    </a:lnTo>
                    <a:lnTo>
                      <a:pt x="1334" y="30"/>
                    </a:lnTo>
                    <a:lnTo>
                      <a:pt x="1349" y="35"/>
                    </a:lnTo>
                    <a:lnTo>
                      <a:pt x="1365" y="43"/>
                    </a:lnTo>
                    <a:lnTo>
                      <a:pt x="1380" y="53"/>
                    </a:lnTo>
                    <a:lnTo>
                      <a:pt x="1385" y="38"/>
                    </a:lnTo>
                    <a:lnTo>
                      <a:pt x="1375" y="50"/>
                    </a:lnTo>
                    <a:lnTo>
                      <a:pt x="1405" y="75"/>
                    </a:lnTo>
                    <a:lnTo>
                      <a:pt x="1435" y="110"/>
                    </a:lnTo>
                    <a:lnTo>
                      <a:pt x="1465" y="148"/>
                    </a:lnTo>
                    <a:lnTo>
                      <a:pt x="1495" y="188"/>
                    </a:lnTo>
                    <a:lnTo>
                      <a:pt x="1525" y="228"/>
                    </a:lnTo>
                    <a:lnTo>
                      <a:pt x="1555" y="268"/>
                    </a:lnTo>
                    <a:lnTo>
                      <a:pt x="1585" y="308"/>
                    </a:lnTo>
                    <a:lnTo>
                      <a:pt x="1615" y="350"/>
                    </a:lnTo>
                    <a:lnTo>
                      <a:pt x="1645" y="398"/>
                    </a:lnTo>
                    <a:lnTo>
                      <a:pt x="1675" y="448"/>
                    </a:lnTo>
                    <a:lnTo>
                      <a:pt x="1705" y="495"/>
                    </a:lnTo>
                    <a:lnTo>
                      <a:pt x="1735" y="543"/>
                    </a:lnTo>
                    <a:lnTo>
                      <a:pt x="1765" y="588"/>
                    </a:lnTo>
                    <a:lnTo>
                      <a:pt x="1795" y="628"/>
                    </a:lnTo>
                    <a:lnTo>
                      <a:pt x="1823" y="663"/>
                    </a:lnTo>
                    <a:lnTo>
                      <a:pt x="1850" y="696"/>
                    </a:lnTo>
                    <a:lnTo>
                      <a:pt x="1908" y="756"/>
                    </a:lnTo>
                    <a:lnTo>
                      <a:pt x="1965" y="811"/>
                    </a:lnTo>
                    <a:lnTo>
                      <a:pt x="1998" y="838"/>
                    </a:lnTo>
                    <a:lnTo>
                      <a:pt x="2038" y="868"/>
                    </a:lnTo>
                    <a:lnTo>
                      <a:pt x="2111" y="928"/>
                    </a:lnTo>
                    <a:lnTo>
                      <a:pt x="2151" y="958"/>
                    </a:lnTo>
                    <a:lnTo>
                      <a:pt x="2193" y="988"/>
                    </a:lnTo>
                    <a:lnTo>
                      <a:pt x="2236" y="1018"/>
                    </a:lnTo>
                    <a:lnTo>
                      <a:pt x="2241" y="1021"/>
                    </a:lnTo>
                    <a:lnTo>
                      <a:pt x="2291" y="1051"/>
                    </a:lnTo>
                    <a:lnTo>
                      <a:pt x="2343" y="1081"/>
                    </a:lnTo>
                    <a:lnTo>
                      <a:pt x="2401" y="1111"/>
                    </a:lnTo>
                    <a:lnTo>
                      <a:pt x="2464" y="1141"/>
                    </a:lnTo>
                    <a:lnTo>
                      <a:pt x="2536" y="1173"/>
                    </a:lnTo>
                    <a:lnTo>
                      <a:pt x="2614" y="1206"/>
                    </a:lnTo>
                    <a:lnTo>
                      <a:pt x="2694" y="1238"/>
                    </a:lnTo>
                    <a:lnTo>
                      <a:pt x="2774" y="1268"/>
                    </a:lnTo>
                    <a:lnTo>
                      <a:pt x="2854" y="1298"/>
                    </a:lnTo>
                    <a:lnTo>
                      <a:pt x="2929" y="1326"/>
                    </a:lnTo>
                    <a:lnTo>
                      <a:pt x="3002" y="1351"/>
                    </a:lnTo>
                    <a:lnTo>
                      <a:pt x="3067" y="1371"/>
                    </a:lnTo>
                    <a:lnTo>
                      <a:pt x="3129" y="1388"/>
                    </a:lnTo>
                    <a:lnTo>
                      <a:pt x="3252" y="1421"/>
                    </a:lnTo>
                    <a:lnTo>
                      <a:pt x="3367" y="1446"/>
                    </a:lnTo>
                    <a:lnTo>
                      <a:pt x="3375" y="1448"/>
                    </a:lnTo>
                    <a:lnTo>
                      <a:pt x="3485" y="1471"/>
                    </a:lnTo>
                    <a:lnTo>
                      <a:pt x="3490" y="1441"/>
                    </a:lnTo>
                    <a:lnTo>
                      <a:pt x="3375" y="1418"/>
                    </a:lnTo>
                    <a:lnTo>
                      <a:pt x="3375" y="1433"/>
                    </a:lnTo>
                    <a:lnTo>
                      <a:pt x="3380" y="1418"/>
                    </a:lnTo>
                    <a:lnTo>
                      <a:pt x="3265" y="1393"/>
                    </a:lnTo>
                    <a:lnTo>
                      <a:pt x="3142" y="1361"/>
                    </a:lnTo>
                    <a:lnTo>
                      <a:pt x="3079" y="1343"/>
                    </a:lnTo>
                    <a:lnTo>
                      <a:pt x="3012" y="1323"/>
                    </a:lnTo>
                    <a:lnTo>
                      <a:pt x="2942" y="1298"/>
                    </a:lnTo>
                    <a:lnTo>
                      <a:pt x="2867" y="1271"/>
                    </a:lnTo>
                    <a:lnTo>
                      <a:pt x="2786" y="1241"/>
                    </a:lnTo>
                    <a:lnTo>
                      <a:pt x="2706" y="1211"/>
                    </a:lnTo>
                    <a:lnTo>
                      <a:pt x="2626" y="1178"/>
                    </a:lnTo>
                    <a:lnTo>
                      <a:pt x="2549" y="1146"/>
                    </a:lnTo>
                    <a:lnTo>
                      <a:pt x="2476" y="1113"/>
                    </a:lnTo>
                    <a:lnTo>
                      <a:pt x="2413" y="1083"/>
                    </a:lnTo>
                    <a:lnTo>
                      <a:pt x="2356" y="1053"/>
                    </a:lnTo>
                    <a:lnTo>
                      <a:pt x="2303" y="1023"/>
                    </a:lnTo>
                    <a:lnTo>
                      <a:pt x="2253" y="993"/>
                    </a:lnTo>
                    <a:lnTo>
                      <a:pt x="2248" y="1006"/>
                    </a:lnTo>
                    <a:lnTo>
                      <a:pt x="2258" y="996"/>
                    </a:lnTo>
                    <a:lnTo>
                      <a:pt x="2216" y="966"/>
                    </a:lnTo>
                    <a:lnTo>
                      <a:pt x="2173" y="936"/>
                    </a:lnTo>
                    <a:lnTo>
                      <a:pt x="2133" y="906"/>
                    </a:lnTo>
                    <a:lnTo>
                      <a:pt x="2055" y="843"/>
                    </a:lnTo>
                    <a:lnTo>
                      <a:pt x="2020" y="816"/>
                    </a:lnTo>
                    <a:lnTo>
                      <a:pt x="1988" y="788"/>
                    </a:lnTo>
                    <a:lnTo>
                      <a:pt x="1930" y="733"/>
                    </a:lnTo>
                    <a:lnTo>
                      <a:pt x="1873" y="673"/>
                    </a:lnTo>
                    <a:lnTo>
                      <a:pt x="1845" y="641"/>
                    </a:lnTo>
                    <a:lnTo>
                      <a:pt x="1815" y="606"/>
                    </a:lnTo>
                    <a:lnTo>
                      <a:pt x="1788" y="566"/>
                    </a:lnTo>
                    <a:lnTo>
                      <a:pt x="1758" y="520"/>
                    </a:lnTo>
                    <a:lnTo>
                      <a:pt x="1728" y="473"/>
                    </a:lnTo>
                    <a:lnTo>
                      <a:pt x="1697" y="425"/>
                    </a:lnTo>
                    <a:lnTo>
                      <a:pt x="1667" y="375"/>
                    </a:lnTo>
                    <a:lnTo>
                      <a:pt x="1637" y="328"/>
                    </a:lnTo>
                    <a:lnTo>
                      <a:pt x="1607" y="285"/>
                    </a:lnTo>
                    <a:lnTo>
                      <a:pt x="1575" y="245"/>
                    </a:lnTo>
                    <a:lnTo>
                      <a:pt x="1547" y="205"/>
                    </a:lnTo>
                    <a:lnTo>
                      <a:pt x="1517" y="165"/>
                    </a:lnTo>
                    <a:lnTo>
                      <a:pt x="1487" y="125"/>
                    </a:lnTo>
                    <a:lnTo>
                      <a:pt x="1457" y="88"/>
                    </a:lnTo>
                    <a:lnTo>
                      <a:pt x="1427" y="53"/>
                    </a:lnTo>
                    <a:lnTo>
                      <a:pt x="1397" y="28"/>
                    </a:lnTo>
                    <a:lnTo>
                      <a:pt x="1392" y="25"/>
                    </a:lnTo>
                    <a:lnTo>
                      <a:pt x="1377" y="15"/>
                    </a:lnTo>
                    <a:lnTo>
                      <a:pt x="1362" y="8"/>
                    </a:lnTo>
                    <a:lnTo>
                      <a:pt x="1347" y="3"/>
                    </a:lnTo>
                    <a:lnTo>
                      <a:pt x="1339" y="3"/>
                    </a:lnTo>
                    <a:lnTo>
                      <a:pt x="1324" y="0"/>
                    </a:lnTo>
                    <a:lnTo>
                      <a:pt x="1294" y="5"/>
                    </a:lnTo>
                    <a:lnTo>
                      <a:pt x="1289" y="5"/>
                    </a:lnTo>
                    <a:lnTo>
                      <a:pt x="1262" y="18"/>
                    </a:lnTo>
                    <a:lnTo>
                      <a:pt x="1257" y="20"/>
                    </a:lnTo>
                    <a:lnTo>
                      <a:pt x="1229" y="38"/>
                    </a:lnTo>
                    <a:lnTo>
                      <a:pt x="1202" y="65"/>
                    </a:lnTo>
                    <a:lnTo>
                      <a:pt x="1172" y="98"/>
                    </a:lnTo>
                    <a:lnTo>
                      <a:pt x="1142" y="140"/>
                    </a:lnTo>
                    <a:lnTo>
                      <a:pt x="1109" y="188"/>
                    </a:lnTo>
                    <a:lnTo>
                      <a:pt x="1074" y="245"/>
                    </a:lnTo>
                    <a:lnTo>
                      <a:pt x="1054" y="278"/>
                    </a:lnTo>
                    <a:lnTo>
                      <a:pt x="1034" y="313"/>
                    </a:lnTo>
                    <a:lnTo>
                      <a:pt x="1014" y="355"/>
                    </a:lnTo>
                    <a:lnTo>
                      <a:pt x="991" y="398"/>
                    </a:lnTo>
                    <a:lnTo>
                      <a:pt x="969" y="445"/>
                    </a:lnTo>
                    <a:lnTo>
                      <a:pt x="946" y="495"/>
                    </a:lnTo>
                    <a:lnTo>
                      <a:pt x="901" y="598"/>
                    </a:lnTo>
                    <a:lnTo>
                      <a:pt x="854" y="701"/>
                    </a:lnTo>
                    <a:lnTo>
                      <a:pt x="806" y="798"/>
                    </a:lnTo>
                    <a:lnTo>
                      <a:pt x="781" y="846"/>
                    </a:lnTo>
                    <a:lnTo>
                      <a:pt x="759" y="888"/>
                    </a:lnTo>
                    <a:lnTo>
                      <a:pt x="736" y="928"/>
                    </a:lnTo>
                    <a:lnTo>
                      <a:pt x="714" y="966"/>
                    </a:lnTo>
                    <a:lnTo>
                      <a:pt x="669" y="1028"/>
                    </a:lnTo>
                    <a:lnTo>
                      <a:pt x="623" y="1086"/>
                    </a:lnTo>
                    <a:lnTo>
                      <a:pt x="578" y="1136"/>
                    </a:lnTo>
                    <a:lnTo>
                      <a:pt x="533" y="1183"/>
                    </a:lnTo>
                    <a:lnTo>
                      <a:pt x="488" y="1223"/>
                    </a:lnTo>
                    <a:lnTo>
                      <a:pt x="443" y="1261"/>
                    </a:lnTo>
                    <a:lnTo>
                      <a:pt x="398" y="1293"/>
                    </a:lnTo>
                    <a:lnTo>
                      <a:pt x="408" y="1306"/>
                    </a:lnTo>
                    <a:lnTo>
                      <a:pt x="403" y="1291"/>
                    </a:lnTo>
                    <a:lnTo>
                      <a:pt x="356" y="1323"/>
                    </a:lnTo>
                    <a:lnTo>
                      <a:pt x="313" y="1348"/>
                    </a:lnTo>
                    <a:lnTo>
                      <a:pt x="268" y="1371"/>
                    </a:lnTo>
                    <a:lnTo>
                      <a:pt x="223" y="1391"/>
                    </a:lnTo>
                    <a:lnTo>
                      <a:pt x="178" y="1406"/>
                    </a:lnTo>
                    <a:lnTo>
                      <a:pt x="133" y="1416"/>
                    </a:lnTo>
                    <a:lnTo>
                      <a:pt x="88" y="1426"/>
                    </a:lnTo>
                    <a:lnTo>
                      <a:pt x="93" y="1441"/>
                    </a:lnTo>
                    <a:lnTo>
                      <a:pt x="93" y="1426"/>
                    </a:lnTo>
                    <a:lnTo>
                      <a:pt x="0" y="144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6411" name="Rectangle 27"/>
              <p:cNvSpPr>
                <a:spLocks noChangeArrowheads="1"/>
              </p:cNvSpPr>
              <p:nvPr/>
            </p:nvSpPr>
            <p:spPr bwMode="auto">
              <a:xfrm>
                <a:off x="2972" y="1896"/>
                <a:ext cx="483" cy="3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6410" name="Rectangle 26"/>
              <p:cNvSpPr>
                <a:spLocks noChangeArrowheads="1"/>
              </p:cNvSpPr>
              <p:nvPr/>
            </p:nvSpPr>
            <p:spPr bwMode="auto">
              <a:xfrm>
                <a:off x="3117" y="1983"/>
                <a:ext cx="134" cy="26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rPr>
                  <a:t>B</a:t>
                </a:r>
                <a:endParaRPr kumimoji="0" lang="en-US" sz="1800" b="0" i="0" u="none" strike="noStrike" cap="none" normalizeH="0" baseline="0" smtClean="0">
                  <a:ln>
                    <a:noFill/>
                  </a:ln>
                  <a:solidFill>
                    <a:schemeClr val="tx1"/>
                  </a:solidFill>
                  <a:effectLst/>
                  <a:latin typeface="Arial" pitchFamily="34" charset="0"/>
                </a:endParaRPr>
              </a:p>
            </p:txBody>
          </p:sp>
        </p:grpSp>
        <p:sp>
          <p:nvSpPr>
            <p:cNvPr id="16408" name="Rectangle 24"/>
            <p:cNvSpPr>
              <a:spLocks noChangeArrowheads="1"/>
            </p:cNvSpPr>
            <p:nvPr/>
          </p:nvSpPr>
          <p:spPr bwMode="auto">
            <a:xfrm>
              <a:off x="3645" y="720"/>
              <a:ext cx="30" cy="2041"/>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6407" name="Rectangle 23"/>
            <p:cNvSpPr>
              <a:spLocks noChangeArrowheads="1"/>
            </p:cNvSpPr>
            <p:nvPr/>
          </p:nvSpPr>
          <p:spPr bwMode="auto">
            <a:xfrm>
              <a:off x="3605" y="2281"/>
              <a:ext cx="483" cy="3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6406" name="Rectangle 22"/>
            <p:cNvSpPr>
              <a:spLocks noChangeArrowheads="1"/>
            </p:cNvSpPr>
            <p:nvPr/>
          </p:nvSpPr>
          <p:spPr bwMode="auto">
            <a:xfrm>
              <a:off x="3750" y="2368"/>
              <a:ext cx="145" cy="26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rPr>
                <a:t>A</a:t>
              </a:r>
              <a:endParaRPr kumimoji="0" lang="en-US" sz="1800" b="0" i="0" u="none" strike="noStrike" cap="none" normalizeH="0" baseline="0" smtClean="0">
                <a:ln>
                  <a:noFill/>
                </a:ln>
                <a:solidFill>
                  <a:schemeClr val="tx1"/>
                </a:solidFill>
                <a:effectLst/>
                <a:latin typeface="Arial" pitchFamily="34" charset="0"/>
              </a:endParaRPr>
            </a:p>
          </p:txBody>
        </p:sp>
        <p:sp>
          <p:nvSpPr>
            <p:cNvPr id="16405" name="Rectangle 21"/>
            <p:cNvSpPr>
              <a:spLocks noChangeArrowheads="1"/>
            </p:cNvSpPr>
            <p:nvPr/>
          </p:nvSpPr>
          <p:spPr bwMode="auto">
            <a:xfrm>
              <a:off x="3645" y="720"/>
              <a:ext cx="30" cy="2041"/>
            </a:xfrm>
            <a:prstGeom prst="rect">
              <a:avLst/>
            </a:prstGeom>
            <a:solidFill>
              <a:srgbClr val="FF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6404" name="Rectangle 20"/>
            <p:cNvSpPr>
              <a:spLocks noChangeArrowheads="1"/>
            </p:cNvSpPr>
            <p:nvPr/>
          </p:nvSpPr>
          <p:spPr bwMode="auto">
            <a:xfrm>
              <a:off x="3605" y="2281"/>
              <a:ext cx="483" cy="3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6403" name="Rectangle 19"/>
            <p:cNvSpPr>
              <a:spLocks noChangeArrowheads="1"/>
            </p:cNvSpPr>
            <p:nvPr/>
          </p:nvSpPr>
          <p:spPr bwMode="auto">
            <a:xfrm>
              <a:off x="3750" y="2368"/>
              <a:ext cx="145" cy="26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rPr>
                <a:t>A</a:t>
              </a:r>
              <a:endParaRPr kumimoji="0" lang="en-US" sz="1800" b="0" i="0" u="none" strike="noStrike" cap="none" normalizeH="0" baseline="0" smtClean="0">
                <a:ln>
                  <a:noFill/>
                </a:ln>
                <a:solidFill>
                  <a:schemeClr val="tx1"/>
                </a:solidFill>
                <a:effectLst/>
                <a:latin typeface="Arial" pitchFamily="34" charset="0"/>
              </a:endParaRPr>
            </a:p>
          </p:txBody>
        </p:sp>
        <p:sp>
          <p:nvSpPr>
            <p:cNvPr id="16402" name="Freeform 18"/>
            <p:cNvSpPr>
              <a:spLocks/>
            </p:cNvSpPr>
            <p:nvPr/>
          </p:nvSpPr>
          <p:spPr bwMode="auto">
            <a:xfrm>
              <a:off x="2160" y="1185"/>
              <a:ext cx="3490" cy="1471"/>
            </a:xfrm>
            <a:custGeom>
              <a:avLst/>
              <a:gdLst/>
              <a:ahLst/>
              <a:cxnLst>
                <a:cxn ang="0">
                  <a:pos x="93" y="1456"/>
                </a:cxn>
                <a:cxn ang="0">
                  <a:pos x="190" y="1433"/>
                </a:cxn>
                <a:cxn ang="0">
                  <a:pos x="326" y="1376"/>
                </a:cxn>
                <a:cxn ang="0">
                  <a:pos x="421" y="1316"/>
                </a:cxn>
                <a:cxn ang="0">
                  <a:pos x="556" y="1206"/>
                </a:cxn>
                <a:cxn ang="0">
                  <a:pos x="691" y="1051"/>
                </a:cxn>
                <a:cxn ang="0">
                  <a:pos x="781" y="911"/>
                </a:cxn>
                <a:cxn ang="0">
                  <a:pos x="876" y="723"/>
                </a:cxn>
                <a:cxn ang="0">
                  <a:pos x="991" y="468"/>
                </a:cxn>
                <a:cxn ang="0">
                  <a:pos x="1057" y="335"/>
                </a:cxn>
                <a:cxn ang="0">
                  <a:pos x="1132" y="210"/>
                </a:cxn>
                <a:cxn ang="0">
                  <a:pos x="1224" y="88"/>
                </a:cxn>
                <a:cxn ang="0">
                  <a:pos x="1267" y="30"/>
                </a:cxn>
                <a:cxn ang="0">
                  <a:pos x="1294" y="20"/>
                </a:cxn>
                <a:cxn ang="0">
                  <a:pos x="1339" y="33"/>
                </a:cxn>
                <a:cxn ang="0">
                  <a:pos x="1349" y="35"/>
                </a:cxn>
                <a:cxn ang="0">
                  <a:pos x="1385" y="38"/>
                </a:cxn>
                <a:cxn ang="0">
                  <a:pos x="1435" y="110"/>
                </a:cxn>
                <a:cxn ang="0">
                  <a:pos x="1525" y="228"/>
                </a:cxn>
                <a:cxn ang="0">
                  <a:pos x="1615" y="350"/>
                </a:cxn>
                <a:cxn ang="0">
                  <a:pos x="1705" y="495"/>
                </a:cxn>
                <a:cxn ang="0">
                  <a:pos x="1795" y="628"/>
                </a:cxn>
                <a:cxn ang="0">
                  <a:pos x="1908" y="756"/>
                </a:cxn>
                <a:cxn ang="0">
                  <a:pos x="2038" y="868"/>
                </a:cxn>
                <a:cxn ang="0">
                  <a:pos x="2193" y="988"/>
                </a:cxn>
                <a:cxn ang="0">
                  <a:pos x="2291" y="1051"/>
                </a:cxn>
                <a:cxn ang="0">
                  <a:pos x="2464" y="1141"/>
                </a:cxn>
                <a:cxn ang="0">
                  <a:pos x="2694" y="1238"/>
                </a:cxn>
                <a:cxn ang="0">
                  <a:pos x="2929" y="1326"/>
                </a:cxn>
                <a:cxn ang="0">
                  <a:pos x="3129" y="1388"/>
                </a:cxn>
                <a:cxn ang="0">
                  <a:pos x="3375" y="1448"/>
                </a:cxn>
                <a:cxn ang="0">
                  <a:pos x="3375" y="1418"/>
                </a:cxn>
                <a:cxn ang="0">
                  <a:pos x="3265" y="1393"/>
                </a:cxn>
                <a:cxn ang="0">
                  <a:pos x="3012" y="1323"/>
                </a:cxn>
                <a:cxn ang="0">
                  <a:pos x="2786" y="1241"/>
                </a:cxn>
                <a:cxn ang="0">
                  <a:pos x="2549" y="1146"/>
                </a:cxn>
                <a:cxn ang="0">
                  <a:pos x="2356" y="1053"/>
                </a:cxn>
                <a:cxn ang="0">
                  <a:pos x="2248" y="1006"/>
                </a:cxn>
                <a:cxn ang="0">
                  <a:pos x="2173" y="936"/>
                </a:cxn>
                <a:cxn ang="0">
                  <a:pos x="2020" y="816"/>
                </a:cxn>
                <a:cxn ang="0">
                  <a:pos x="1873" y="673"/>
                </a:cxn>
                <a:cxn ang="0">
                  <a:pos x="1788" y="566"/>
                </a:cxn>
                <a:cxn ang="0">
                  <a:pos x="1697" y="425"/>
                </a:cxn>
                <a:cxn ang="0">
                  <a:pos x="1607" y="285"/>
                </a:cxn>
                <a:cxn ang="0">
                  <a:pos x="1517" y="165"/>
                </a:cxn>
                <a:cxn ang="0">
                  <a:pos x="1427" y="53"/>
                </a:cxn>
                <a:cxn ang="0">
                  <a:pos x="1377" y="15"/>
                </a:cxn>
                <a:cxn ang="0">
                  <a:pos x="1339" y="3"/>
                </a:cxn>
                <a:cxn ang="0">
                  <a:pos x="1289" y="5"/>
                </a:cxn>
                <a:cxn ang="0">
                  <a:pos x="1229" y="38"/>
                </a:cxn>
                <a:cxn ang="0">
                  <a:pos x="1142" y="140"/>
                </a:cxn>
                <a:cxn ang="0">
                  <a:pos x="1054" y="278"/>
                </a:cxn>
                <a:cxn ang="0">
                  <a:pos x="991" y="398"/>
                </a:cxn>
                <a:cxn ang="0">
                  <a:pos x="901" y="598"/>
                </a:cxn>
                <a:cxn ang="0">
                  <a:pos x="781" y="846"/>
                </a:cxn>
                <a:cxn ang="0">
                  <a:pos x="714" y="966"/>
                </a:cxn>
                <a:cxn ang="0">
                  <a:pos x="578" y="1136"/>
                </a:cxn>
                <a:cxn ang="0">
                  <a:pos x="443" y="1261"/>
                </a:cxn>
                <a:cxn ang="0">
                  <a:pos x="403" y="1291"/>
                </a:cxn>
                <a:cxn ang="0">
                  <a:pos x="268" y="1371"/>
                </a:cxn>
                <a:cxn ang="0">
                  <a:pos x="133" y="1416"/>
                </a:cxn>
                <a:cxn ang="0">
                  <a:pos x="93" y="1426"/>
                </a:cxn>
              </a:cxnLst>
              <a:rect l="0" t="0" r="r" b="b"/>
              <a:pathLst>
                <a:path w="3490" h="1471">
                  <a:moveTo>
                    <a:pt x="0" y="1441"/>
                  </a:moveTo>
                  <a:lnTo>
                    <a:pt x="5" y="1471"/>
                  </a:lnTo>
                  <a:lnTo>
                    <a:pt x="93" y="1456"/>
                  </a:lnTo>
                  <a:lnTo>
                    <a:pt x="100" y="1453"/>
                  </a:lnTo>
                  <a:lnTo>
                    <a:pt x="145" y="1443"/>
                  </a:lnTo>
                  <a:lnTo>
                    <a:pt x="190" y="1433"/>
                  </a:lnTo>
                  <a:lnTo>
                    <a:pt x="235" y="1418"/>
                  </a:lnTo>
                  <a:lnTo>
                    <a:pt x="281" y="1398"/>
                  </a:lnTo>
                  <a:lnTo>
                    <a:pt x="326" y="1376"/>
                  </a:lnTo>
                  <a:lnTo>
                    <a:pt x="373" y="1348"/>
                  </a:lnTo>
                  <a:lnTo>
                    <a:pt x="416" y="1318"/>
                  </a:lnTo>
                  <a:lnTo>
                    <a:pt x="421" y="1316"/>
                  </a:lnTo>
                  <a:lnTo>
                    <a:pt x="466" y="1283"/>
                  </a:lnTo>
                  <a:lnTo>
                    <a:pt x="511" y="1246"/>
                  </a:lnTo>
                  <a:lnTo>
                    <a:pt x="556" y="1206"/>
                  </a:lnTo>
                  <a:lnTo>
                    <a:pt x="601" y="1158"/>
                  </a:lnTo>
                  <a:lnTo>
                    <a:pt x="646" y="1108"/>
                  </a:lnTo>
                  <a:lnTo>
                    <a:pt x="691" y="1051"/>
                  </a:lnTo>
                  <a:lnTo>
                    <a:pt x="734" y="988"/>
                  </a:lnTo>
                  <a:lnTo>
                    <a:pt x="759" y="951"/>
                  </a:lnTo>
                  <a:lnTo>
                    <a:pt x="781" y="911"/>
                  </a:lnTo>
                  <a:lnTo>
                    <a:pt x="804" y="868"/>
                  </a:lnTo>
                  <a:lnTo>
                    <a:pt x="829" y="821"/>
                  </a:lnTo>
                  <a:lnTo>
                    <a:pt x="876" y="723"/>
                  </a:lnTo>
                  <a:lnTo>
                    <a:pt x="924" y="621"/>
                  </a:lnTo>
                  <a:lnTo>
                    <a:pt x="969" y="518"/>
                  </a:lnTo>
                  <a:lnTo>
                    <a:pt x="991" y="468"/>
                  </a:lnTo>
                  <a:lnTo>
                    <a:pt x="1014" y="420"/>
                  </a:lnTo>
                  <a:lnTo>
                    <a:pt x="1037" y="378"/>
                  </a:lnTo>
                  <a:lnTo>
                    <a:pt x="1057" y="335"/>
                  </a:lnTo>
                  <a:lnTo>
                    <a:pt x="1077" y="300"/>
                  </a:lnTo>
                  <a:lnTo>
                    <a:pt x="1097" y="265"/>
                  </a:lnTo>
                  <a:lnTo>
                    <a:pt x="1132" y="210"/>
                  </a:lnTo>
                  <a:lnTo>
                    <a:pt x="1164" y="163"/>
                  </a:lnTo>
                  <a:lnTo>
                    <a:pt x="1194" y="120"/>
                  </a:lnTo>
                  <a:lnTo>
                    <a:pt x="1224" y="88"/>
                  </a:lnTo>
                  <a:lnTo>
                    <a:pt x="1252" y="60"/>
                  </a:lnTo>
                  <a:lnTo>
                    <a:pt x="1279" y="43"/>
                  </a:lnTo>
                  <a:lnTo>
                    <a:pt x="1267" y="30"/>
                  </a:lnTo>
                  <a:lnTo>
                    <a:pt x="1274" y="45"/>
                  </a:lnTo>
                  <a:lnTo>
                    <a:pt x="1302" y="33"/>
                  </a:lnTo>
                  <a:lnTo>
                    <a:pt x="1294" y="20"/>
                  </a:lnTo>
                  <a:lnTo>
                    <a:pt x="1294" y="35"/>
                  </a:lnTo>
                  <a:lnTo>
                    <a:pt x="1324" y="30"/>
                  </a:lnTo>
                  <a:lnTo>
                    <a:pt x="1339" y="33"/>
                  </a:lnTo>
                  <a:lnTo>
                    <a:pt x="1339" y="18"/>
                  </a:lnTo>
                  <a:lnTo>
                    <a:pt x="1334" y="30"/>
                  </a:lnTo>
                  <a:lnTo>
                    <a:pt x="1349" y="35"/>
                  </a:lnTo>
                  <a:lnTo>
                    <a:pt x="1365" y="43"/>
                  </a:lnTo>
                  <a:lnTo>
                    <a:pt x="1380" y="53"/>
                  </a:lnTo>
                  <a:lnTo>
                    <a:pt x="1385" y="38"/>
                  </a:lnTo>
                  <a:lnTo>
                    <a:pt x="1375" y="50"/>
                  </a:lnTo>
                  <a:lnTo>
                    <a:pt x="1405" y="75"/>
                  </a:lnTo>
                  <a:lnTo>
                    <a:pt x="1435" y="110"/>
                  </a:lnTo>
                  <a:lnTo>
                    <a:pt x="1465" y="148"/>
                  </a:lnTo>
                  <a:lnTo>
                    <a:pt x="1495" y="188"/>
                  </a:lnTo>
                  <a:lnTo>
                    <a:pt x="1525" y="228"/>
                  </a:lnTo>
                  <a:lnTo>
                    <a:pt x="1555" y="268"/>
                  </a:lnTo>
                  <a:lnTo>
                    <a:pt x="1585" y="308"/>
                  </a:lnTo>
                  <a:lnTo>
                    <a:pt x="1615" y="350"/>
                  </a:lnTo>
                  <a:lnTo>
                    <a:pt x="1645" y="398"/>
                  </a:lnTo>
                  <a:lnTo>
                    <a:pt x="1675" y="448"/>
                  </a:lnTo>
                  <a:lnTo>
                    <a:pt x="1705" y="495"/>
                  </a:lnTo>
                  <a:lnTo>
                    <a:pt x="1735" y="543"/>
                  </a:lnTo>
                  <a:lnTo>
                    <a:pt x="1765" y="588"/>
                  </a:lnTo>
                  <a:lnTo>
                    <a:pt x="1795" y="628"/>
                  </a:lnTo>
                  <a:lnTo>
                    <a:pt x="1823" y="663"/>
                  </a:lnTo>
                  <a:lnTo>
                    <a:pt x="1850" y="696"/>
                  </a:lnTo>
                  <a:lnTo>
                    <a:pt x="1908" y="756"/>
                  </a:lnTo>
                  <a:lnTo>
                    <a:pt x="1965" y="811"/>
                  </a:lnTo>
                  <a:lnTo>
                    <a:pt x="1998" y="838"/>
                  </a:lnTo>
                  <a:lnTo>
                    <a:pt x="2038" y="868"/>
                  </a:lnTo>
                  <a:lnTo>
                    <a:pt x="2111" y="928"/>
                  </a:lnTo>
                  <a:lnTo>
                    <a:pt x="2151" y="958"/>
                  </a:lnTo>
                  <a:lnTo>
                    <a:pt x="2193" y="988"/>
                  </a:lnTo>
                  <a:lnTo>
                    <a:pt x="2236" y="1018"/>
                  </a:lnTo>
                  <a:lnTo>
                    <a:pt x="2241" y="1021"/>
                  </a:lnTo>
                  <a:lnTo>
                    <a:pt x="2291" y="1051"/>
                  </a:lnTo>
                  <a:lnTo>
                    <a:pt x="2343" y="1081"/>
                  </a:lnTo>
                  <a:lnTo>
                    <a:pt x="2401" y="1111"/>
                  </a:lnTo>
                  <a:lnTo>
                    <a:pt x="2464" y="1141"/>
                  </a:lnTo>
                  <a:lnTo>
                    <a:pt x="2536" y="1173"/>
                  </a:lnTo>
                  <a:lnTo>
                    <a:pt x="2614" y="1206"/>
                  </a:lnTo>
                  <a:lnTo>
                    <a:pt x="2694" y="1238"/>
                  </a:lnTo>
                  <a:lnTo>
                    <a:pt x="2774" y="1268"/>
                  </a:lnTo>
                  <a:lnTo>
                    <a:pt x="2854" y="1298"/>
                  </a:lnTo>
                  <a:lnTo>
                    <a:pt x="2929" y="1326"/>
                  </a:lnTo>
                  <a:lnTo>
                    <a:pt x="3002" y="1351"/>
                  </a:lnTo>
                  <a:lnTo>
                    <a:pt x="3067" y="1371"/>
                  </a:lnTo>
                  <a:lnTo>
                    <a:pt x="3129" y="1388"/>
                  </a:lnTo>
                  <a:lnTo>
                    <a:pt x="3252" y="1421"/>
                  </a:lnTo>
                  <a:lnTo>
                    <a:pt x="3367" y="1446"/>
                  </a:lnTo>
                  <a:lnTo>
                    <a:pt x="3375" y="1448"/>
                  </a:lnTo>
                  <a:lnTo>
                    <a:pt x="3485" y="1471"/>
                  </a:lnTo>
                  <a:lnTo>
                    <a:pt x="3490" y="1441"/>
                  </a:lnTo>
                  <a:lnTo>
                    <a:pt x="3375" y="1418"/>
                  </a:lnTo>
                  <a:lnTo>
                    <a:pt x="3375" y="1433"/>
                  </a:lnTo>
                  <a:lnTo>
                    <a:pt x="3380" y="1418"/>
                  </a:lnTo>
                  <a:lnTo>
                    <a:pt x="3265" y="1393"/>
                  </a:lnTo>
                  <a:lnTo>
                    <a:pt x="3142" y="1361"/>
                  </a:lnTo>
                  <a:lnTo>
                    <a:pt x="3079" y="1343"/>
                  </a:lnTo>
                  <a:lnTo>
                    <a:pt x="3012" y="1323"/>
                  </a:lnTo>
                  <a:lnTo>
                    <a:pt x="2942" y="1298"/>
                  </a:lnTo>
                  <a:lnTo>
                    <a:pt x="2867" y="1271"/>
                  </a:lnTo>
                  <a:lnTo>
                    <a:pt x="2786" y="1241"/>
                  </a:lnTo>
                  <a:lnTo>
                    <a:pt x="2706" y="1211"/>
                  </a:lnTo>
                  <a:lnTo>
                    <a:pt x="2626" y="1178"/>
                  </a:lnTo>
                  <a:lnTo>
                    <a:pt x="2549" y="1146"/>
                  </a:lnTo>
                  <a:lnTo>
                    <a:pt x="2476" y="1113"/>
                  </a:lnTo>
                  <a:lnTo>
                    <a:pt x="2413" y="1083"/>
                  </a:lnTo>
                  <a:lnTo>
                    <a:pt x="2356" y="1053"/>
                  </a:lnTo>
                  <a:lnTo>
                    <a:pt x="2303" y="1023"/>
                  </a:lnTo>
                  <a:lnTo>
                    <a:pt x="2253" y="993"/>
                  </a:lnTo>
                  <a:lnTo>
                    <a:pt x="2248" y="1006"/>
                  </a:lnTo>
                  <a:lnTo>
                    <a:pt x="2258" y="996"/>
                  </a:lnTo>
                  <a:lnTo>
                    <a:pt x="2216" y="966"/>
                  </a:lnTo>
                  <a:lnTo>
                    <a:pt x="2173" y="936"/>
                  </a:lnTo>
                  <a:lnTo>
                    <a:pt x="2133" y="906"/>
                  </a:lnTo>
                  <a:lnTo>
                    <a:pt x="2055" y="843"/>
                  </a:lnTo>
                  <a:lnTo>
                    <a:pt x="2020" y="816"/>
                  </a:lnTo>
                  <a:lnTo>
                    <a:pt x="1988" y="788"/>
                  </a:lnTo>
                  <a:lnTo>
                    <a:pt x="1930" y="733"/>
                  </a:lnTo>
                  <a:lnTo>
                    <a:pt x="1873" y="673"/>
                  </a:lnTo>
                  <a:lnTo>
                    <a:pt x="1845" y="641"/>
                  </a:lnTo>
                  <a:lnTo>
                    <a:pt x="1815" y="606"/>
                  </a:lnTo>
                  <a:lnTo>
                    <a:pt x="1788" y="566"/>
                  </a:lnTo>
                  <a:lnTo>
                    <a:pt x="1758" y="520"/>
                  </a:lnTo>
                  <a:lnTo>
                    <a:pt x="1728" y="473"/>
                  </a:lnTo>
                  <a:lnTo>
                    <a:pt x="1697" y="425"/>
                  </a:lnTo>
                  <a:lnTo>
                    <a:pt x="1667" y="375"/>
                  </a:lnTo>
                  <a:lnTo>
                    <a:pt x="1637" y="328"/>
                  </a:lnTo>
                  <a:lnTo>
                    <a:pt x="1607" y="285"/>
                  </a:lnTo>
                  <a:lnTo>
                    <a:pt x="1575" y="245"/>
                  </a:lnTo>
                  <a:lnTo>
                    <a:pt x="1547" y="205"/>
                  </a:lnTo>
                  <a:lnTo>
                    <a:pt x="1517" y="165"/>
                  </a:lnTo>
                  <a:lnTo>
                    <a:pt x="1487" y="125"/>
                  </a:lnTo>
                  <a:lnTo>
                    <a:pt x="1457" y="88"/>
                  </a:lnTo>
                  <a:lnTo>
                    <a:pt x="1427" y="53"/>
                  </a:lnTo>
                  <a:lnTo>
                    <a:pt x="1397" y="28"/>
                  </a:lnTo>
                  <a:lnTo>
                    <a:pt x="1392" y="25"/>
                  </a:lnTo>
                  <a:lnTo>
                    <a:pt x="1377" y="15"/>
                  </a:lnTo>
                  <a:lnTo>
                    <a:pt x="1362" y="8"/>
                  </a:lnTo>
                  <a:lnTo>
                    <a:pt x="1347" y="3"/>
                  </a:lnTo>
                  <a:lnTo>
                    <a:pt x="1339" y="3"/>
                  </a:lnTo>
                  <a:lnTo>
                    <a:pt x="1324" y="0"/>
                  </a:lnTo>
                  <a:lnTo>
                    <a:pt x="1294" y="5"/>
                  </a:lnTo>
                  <a:lnTo>
                    <a:pt x="1289" y="5"/>
                  </a:lnTo>
                  <a:lnTo>
                    <a:pt x="1262" y="18"/>
                  </a:lnTo>
                  <a:lnTo>
                    <a:pt x="1257" y="20"/>
                  </a:lnTo>
                  <a:lnTo>
                    <a:pt x="1229" y="38"/>
                  </a:lnTo>
                  <a:lnTo>
                    <a:pt x="1202" y="65"/>
                  </a:lnTo>
                  <a:lnTo>
                    <a:pt x="1172" y="98"/>
                  </a:lnTo>
                  <a:lnTo>
                    <a:pt x="1142" y="140"/>
                  </a:lnTo>
                  <a:lnTo>
                    <a:pt x="1109" y="188"/>
                  </a:lnTo>
                  <a:lnTo>
                    <a:pt x="1074" y="245"/>
                  </a:lnTo>
                  <a:lnTo>
                    <a:pt x="1054" y="278"/>
                  </a:lnTo>
                  <a:lnTo>
                    <a:pt x="1034" y="313"/>
                  </a:lnTo>
                  <a:lnTo>
                    <a:pt x="1014" y="355"/>
                  </a:lnTo>
                  <a:lnTo>
                    <a:pt x="991" y="398"/>
                  </a:lnTo>
                  <a:lnTo>
                    <a:pt x="969" y="445"/>
                  </a:lnTo>
                  <a:lnTo>
                    <a:pt x="946" y="495"/>
                  </a:lnTo>
                  <a:lnTo>
                    <a:pt x="901" y="598"/>
                  </a:lnTo>
                  <a:lnTo>
                    <a:pt x="854" y="701"/>
                  </a:lnTo>
                  <a:lnTo>
                    <a:pt x="806" y="798"/>
                  </a:lnTo>
                  <a:lnTo>
                    <a:pt x="781" y="846"/>
                  </a:lnTo>
                  <a:lnTo>
                    <a:pt x="759" y="888"/>
                  </a:lnTo>
                  <a:lnTo>
                    <a:pt x="736" y="928"/>
                  </a:lnTo>
                  <a:lnTo>
                    <a:pt x="714" y="966"/>
                  </a:lnTo>
                  <a:lnTo>
                    <a:pt x="669" y="1028"/>
                  </a:lnTo>
                  <a:lnTo>
                    <a:pt x="623" y="1086"/>
                  </a:lnTo>
                  <a:lnTo>
                    <a:pt x="578" y="1136"/>
                  </a:lnTo>
                  <a:lnTo>
                    <a:pt x="533" y="1183"/>
                  </a:lnTo>
                  <a:lnTo>
                    <a:pt x="488" y="1223"/>
                  </a:lnTo>
                  <a:lnTo>
                    <a:pt x="443" y="1261"/>
                  </a:lnTo>
                  <a:lnTo>
                    <a:pt x="398" y="1293"/>
                  </a:lnTo>
                  <a:lnTo>
                    <a:pt x="408" y="1306"/>
                  </a:lnTo>
                  <a:lnTo>
                    <a:pt x="403" y="1291"/>
                  </a:lnTo>
                  <a:lnTo>
                    <a:pt x="356" y="1323"/>
                  </a:lnTo>
                  <a:lnTo>
                    <a:pt x="313" y="1348"/>
                  </a:lnTo>
                  <a:lnTo>
                    <a:pt x="268" y="1371"/>
                  </a:lnTo>
                  <a:lnTo>
                    <a:pt x="223" y="1391"/>
                  </a:lnTo>
                  <a:lnTo>
                    <a:pt x="178" y="1406"/>
                  </a:lnTo>
                  <a:lnTo>
                    <a:pt x="133" y="1416"/>
                  </a:lnTo>
                  <a:lnTo>
                    <a:pt x="88" y="1426"/>
                  </a:lnTo>
                  <a:lnTo>
                    <a:pt x="93" y="1441"/>
                  </a:lnTo>
                  <a:lnTo>
                    <a:pt x="93" y="1426"/>
                  </a:lnTo>
                  <a:lnTo>
                    <a:pt x="0" y="144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6401" name="Rectangle 17"/>
            <p:cNvSpPr>
              <a:spLocks noChangeArrowheads="1"/>
            </p:cNvSpPr>
            <p:nvPr/>
          </p:nvSpPr>
          <p:spPr bwMode="auto">
            <a:xfrm>
              <a:off x="4326" y="1896"/>
              <a:ext cx="483" cy="3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6400" name="Rectangle 16"/>
            <p:cNvSpPr>
              <a:spLocks noChangeArrowheads="1"/>
            </p:cNvSpPr>
            <p:nvPr/>
          </p:nvSpPr>
          <p:spPr bwMode="auto">
            <a:xfrm>
              <a:off x="4471" y="1983"/>
              <a:ext cx="134" cy="26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rPr>
                <a:t>B</a:t>
              </a:r>
              <a:endParaRPr kumimoji="0" lang="en-US" sz="1800" b="0" i="0" u="none" strike="noStrike" cap="none" normalizeH="0" baseline="0" smtClean="0">
                <a:ln>
                  <a:noFill/>
                </a:ln>
                <a:solidFill>
                  <a:schemeClr val="tx1"/>
                </a:solidFill>
                <a:effectLst/>
                <a:latin typeface="Arial" pitchFamily="34" charset="0"/>
              </a:endParaRPr>
            </a:p>
          </p:txBody>
        </p:sp>
        <p:sp>
          <p:nvSpPr>
            <p:cNvPr id="16399" name="Freeform 15"/>
            <p:cNvSpPr>
              <a:spLocks/>
            </p:cNvSpPr>
            <p:nvPr/>
          </p:nvSpPr>
          <p:spPr bwMode="auto">
            <a:xfrm>
              <a:off x="2160" y="1185"/>
              <a:ext cx="3490" cy="1471"/>
            </a:xfrm>
            <a:custGeom>
              <a:avLst/>
              <a:gdLst/>
              <a:ahLst/>
              <a:cxnLst>
                <a:cxn ang="0">
                  <a:pos x="93" y="1456"/>
                </a:cxn>
                <a:cxn ang="0">
                  <a:pos x="190" y="1433"/>
                </a:cxn>
                <a:cxn ang="0">
                  <a:pos x="326" y="1376"/>
                </a:cxn>
                <a:cxn ang="0">
                  <a:pos x="421" y="1316"/>
                </a:cxn>
                <a:cxn ang="0">
                  <a:pos x="556" y="1206"/>
                </a:cxn>
                <a:cxn ang="0">
                  <a:pos x="691" y="1051"/>
                </a:cxn>
                <a:cxn ang="0">
                  <a:pos x="781" y="911"/>
                </a:cxn>
                <a:cxn ang="0">
                  <a:pos x="876" y="723"/>
                </a:cxn>
                <a:cxn ang="0">
                  <a:pos x="991" y="468"/>
                </a:cxn>
                <a:cxn ang="0">
                  <a:pos x="1057" y="335"/>
                </a:cxn>
                <a:cxn ang="0">
                  <a:pos x="1132" y="210"/>
                </a:cxn>
                <a:cxn ang="0">
                  <a:pos x="1224" y="88"/>
                </a:cxn>
                <a:cxn ang="0">
                  <a:pos x="1267" y="30"/>
                </a:cxn>
                <a:cxn ang="0">
                  <a:pos x="1294" y="20"/>
                </a:cxn>
                <a:cxn ang="0">
                  <a:pos x="1339" y="33"/>
                </a:cxn>
                <a:cxn ang="0">
                  <a:pos x="1349" y="35"/>
                </a:cxn>
                <a:cxn ang="0">
                  <a:pos x="1385" y="38"/>
                </a:cxn>
                <a:cxn ang="0">
                  <a:pos x="1435" y="110"/>
                </a:cxn>
                <a:cxn ang="0">
                  <a:pos x="1525" y="228"/>
                </a:cxn>
                <a:cxn ang="0">
                  <a:pos x="1615" y="350"/>
                </a:cxn>
                <a:cxn ang="0">
                  <a:pos x="1705" y="495"/>
                </a:cxn>
                <a:cxn ang="0">
                  <a:pos x="1795" y="628"/>
                </a:cxn>
                <a:cxn ang="0">
                  <a:pos x="1908" y="756"/>
                </a:cxn>
                <a:cxn ang="0">
                  <a:pos x="2038" y="868"/>
                </a:cxn>
                <a:cxn ang="0">
                  <a:pos x="2193" y="988"/>
                </a:cxn>
                <a:cxn ang="0">
                  <a:pos x="2291" y="1051"/>
                </a:cxn>
                <a:cxn ang="0">
                  <a:pos x="2464" y="1141"/>
                </a:cxn>
                <a:cxn ang="0">
                  <a:pos x="2694" y="1238"/>
                </a:cxn>
                <a:cxn ang="0">
                  <a:pos x="2929" y="1326"/>
                </a:cxn>
                <a:cxn ang="0">
                  <a:pos x="3129" y="1388"/>
                </a:cxn>
                <a:cxn ang="0">
                  <a:pos x="3375" y="1448"/>
                </a:cxn>
                <a:cxn ang="0">
                  <a:pos x="3375" y="1418"/>
                </a:cxn>
                <a:cxn ang="0">
                  <a:pos x="3265" y="1393"/>
                </a:cxn>
                <a:cxn ang="0">
                  <a:pos x="3012" y="1323"/>
                </a:cxn>
                <a:cxn ang="0">
                  <a:pos x="2786" y="1241"/>
                </a:cxn>
                <a:cxn ang="0">
                  <a:pos x="2549" y="1146"/>
                </a:cxn>
                <a:cxn ang="0">
                  <a:pos x="2356" y="1053"/>
                </a:cxn>
                <a:cxn ang="0">
                  <a:pos x="2248" y="1006"/>
                </a:cxn>
                <a:cxn ang="0">
                  <a:pos x="2173" y="936"/>
                </a:cxn>
                <a:cxn ang="0">
                  <a:pos x="2020" y="816"/>
                </a:cxn>
                <a:cxn ang="0">
                  <a:pos x="1873" y="673"/>
                </a:cxn>
                <a:cxn ang="0">
                  <a:pos x="1788" y="566"/>
                </a:cxn>
                <a:cxn ang="0">
                  <a:pos x="1697" y="425"/>
                </a:cxn>
                <a:cxn ang="0">
                  <a:pos x="1607" y="285"/>
                </a:cxn>
                <a:cxn ang="0">
                  <a:pos x="1517" y="165"/>
                </a:cxn>
                <a:cxn ang="0">
                  <a:pos x="1427" y="53"/>
                </a:cxn>
                <a:cxn ang="0">
                  <a:pos x="1377" y="15"/>
                </a:cxn>
                <a:cxn ang="0">
                  <a:pos x="1339" y="3"/>
                </a:cxn>
                <a:cxn ang="0">
                  <a:pos x="1289" y="5"/>
                </a:cxn>
                <a:cxn ang="0">
                  <a:pos x="1229" y="38"/>
                </a:cxn>
                <a:cxn ang="0">
                  <a:pos x="1142" y="140"/>
                </a:cxn>
                <a:cxn ang="0">
                  <a:pos x="1054" y="278"/>
                </a:cxn>
                <a:cxn ang="0">
                  <a:pos x="991" y="398"/>
                </a:cxn>
                <a:cxn ang="0">
                  <a:pos x="901" y="598"/>
                </a:cxn>
                <a:cxn ang="0">
                  <a:pos x="781" y="846"/>
                </a:cxn>
                <a:cxn ang="0">
                  <a:pos x="714" y="966"/>
                </a:cxn>
                <a:cxn ang="0">
                  <a:pos x="578" y="1136"/>
                </a:cxn>
                <a:cxn ang="0">
                  <a:pos x="443" y="1261"/>
                </a:cxn>
                <a:cxn ang="0">
                  <a:pos x="403" y="1291"/>
                </a:cxn>
                <a:cxn ang="0">
                  <a:pos x="268" y="1371"/>
                </a:cxn>
                <a:cxn ang="0">
                  <a:pos x="133" y="1416"/>
                </a:cxn>
                <a:cxn ang="0">
                  <a:pos x="93" y="1426"/>
                </a:cxn>
              </a:cxnLst>
              <a:rect l="0" t="0" r="r" b="b"/>
              <a:pathLst>
                <a:path w="3490" h="1471">
                  <a:moveTo>
                    <a:pt x="0" y="1441"/>
                  </a:moveTo>
                  <a:lnTo>
                    <a:pt x="5" y="1471"/>
                  </a:lnTo>
                  <a:lnTo>
                    <a:pt x="93" y="1456"/>
                  </a:lnTo>
                  <a:lnTo>
                    <a:pt x="100" y="1453"/>
                  </a:lnTo>
                  <a:lnTo>
                    <a:pt x="145" y="1443"/>
                  </a:lnTo>
                  <a:lnTo>
                    <a:pt x="190" y="1433"/>
                  </a:lnTo>
                  <a:lnTo>
                    <a:pt x="235" y="1418"/>
                  </a:lnTo>
                  <a:lnTo>
                    <a:pt x="281" y="1398"/>
                  </a:lnTo>
                  <a:lnTo>
                    <a:pt x="326" y="1376"/>
                  </a:lnTo>
                  <a:lnTo>
                    <a:pt x="373" y="1348"/>
                  </a:lnTo>
                  <a:lnTo>
                    <a:pt x="416" y="1318"/>
                  </a:lnTo>
                  <a:lnTo>
                    <a:pt x="421" y="1316"/>
                  </a:lnTo>
                  <a:lnTo>
                    <a:pt x="466" y="1283"/>
                  </a:lnTo>
                  <a:lnTo>
                    <a:pt x="511" y="1246"/>
                  </a:lnTo>
                  <a:lnTo>
                    <a:pt x="556" y="1206"/>
                  </a:lnTo>
                  <a:lnTo>
                    <a:pt x="601" y="1158"/>
                  </a:lnTo>
                  <a:lnTo>
                    <a:pt x="646" y="1108"/>
                  </a:lnTo>
                  <a:lnTo>
                    <a:pt x="691" y="1051"/>
                  </a:lnTo>
                  <a:lnTo>
                    <a:pt x="734" y="988"/>
                  </a:lnTo>
                  <a:lnTo>
                    <a:pt x="759" y="951"/>
                  </a:lnTo>
                  <a:lnTo>
                    <a:pt x="781" y="911"/>
                  </a:lnTo>
                  <a:lnTo>
                    <a:pt x="804" y="868"/>
                  </a:lnTo>
                  <a:lnTo>
                    <a:pt x="829" y="821"/>
                  </a:lnTo>
                  <a:lnTo>
                    <a:pt x="876" y="723"/>
                  </a:lnTo>
                  <a:lnTo>
                    <a:pt x="924" y="621"/>
                  </a:lnTo>
                  <a:lnTo>
                    <a:pt x="969" y="518"/>
                  </a:lnTo>
                  <a:lnTo>
                    <a:pt x="991" y="468"/>
                  </a:lnTo>
                  <a:lnTo>
                    <a:pt x="1014" y="420"/>
                  </a:lnTo>
                  <a:lnTo>
                    <a:pt x="1037" y="378"/>
                  </a:lnTo>
                  <a:lnTo>
                    <a:pt x="1057" y="335"/>
                  </a:lnTo>
                  <a:lnTo>
                    <a:pt x="1077" y="300"/>
                  </a:lnTo>
                  <a:lnTo>
                    <a:pt x="1097" y="265"/>
                  </a:lnTo>
                  <a:lnTo>
                    <a:pt x="1132" y="210"/>
                  </a:lnTo>
                  <a:lnTo>
                    <a:pt x="1164" y="163"/>
                  </a:lnTo>
                  <a:lnTo>
                    <a:pt x="1194" y="120"/>
                  </a:lnTo>
                  <a:lnTo>
                    <a:pt x="1224" y="88"/>
                  </a:lnTo>
                  <a:lnTo>
                    <a:pt x="1252" y="60"/>
                  </a:lnTo>
                  <a:lnTo>
                    <a:pt x="1279" y="43"/>
                  </a:lnTo>
                  <a:lnTo>
                    <a:pt x="1267" y="30"/>
                  </a:lnTo>
                  <a:lnTo>
                    <a:pt x="1274" y="45"/>
                  </a:lnTo>
                  <a:lnTo>
                    <a:pt x="1302" y="33"/>
                  </a:lnTo>
                  <a:lnTo>
                    <a:pt x="1294" y="20"/>
                  </a:lnTo>
                  <a:lnTo>
                    <a:pt x="1294" y="35"/>
                  </a:lnTo>
                  <a:lnTo>
                    <a:pt x="1324" y="30"/>
                  </a:lnTo>
                  <a:lnTo>
                    <a:pt x="1339" y="33"/>
                  </a:lnTo>
                  <a:lnTo>
                    <a:pt x="1339" y="18"/>
                  </a:lnTo>
                  <a:lnTo>
                    <a:pt x="1334" y="30"/>
                  </a:lnTo>
                  <a:lnTo>
                    <a:pt x="1349" y="35"/>
                  </a:lnTo>
                  <a:lnTo>
                    <a:pt x="1365" y="43"/>
                  </a:lnTo>
                  <a:lnTo>
                    <a:pt x="1380" y="53"/>
                  </a:lnTo>
                  <a:lnTo>
                    <a:pt x="1385" y="38"/>
                  </a:lnTo>
                  <a:lnTo>
                    <a:pt x="1375" y="50"/>
                  </a:lnTo>
                  <a:lnTo>
                    <a:pt x="1405" y="75"/>
                  </a:lnTo>
                  <a:lnTo>
                    <a:pt x="1435" y="110"/>
                  </a:lnTo>
                  <a:lnTo>
                    <a:pt x="1465" y="148"/>
                  </a:lnTo>
                  <a:lnTo>
                    <a:pt x="1495" y="188"/>
                  </a:lnTo>
                  <a:lnTo>
                    <a:pt x="1525" y="228"/>
                  </a:lnTo>
                  <a:lnTo>
                    <a:pt x="1555" y="268"/>
                  </a:lnTo>
                  <a:lnTo>
                    <a:pt x="1585" y="308"/>
                  </a:lnTo>
                  <a:lnTo>
                    <a:pt x="1615" y="350"/>
                  </a:lnTo>
                  <a:lnTo>
                    <a:pt x="1645" y="398"/>
                  </a:lnTo>
                  <a:lnTo>
                    <a:pt x="1675" y="448"/>
                  </a:lnTo>
                  <a:lnTo>
                    <a:pt x="1705" y="495"/>
                  </a:lnTo>
                  <a:lnTo>
                    <a:pt x="1735" y="543"/>
                  </a:lnTo>
                  <a:lnTo>
                    <a:pt x="1765" y="588"/>
                  </a:lnTo>
                  <a:lnTo>
                    <a:pt x="1795" y="628"/>
                  </a:lnTo>
                  <a:lnTo>
                    <a:pt x="1823" y="663"/>
                  </a:lnTo>
                  <a:lnTo>
                    <a:pt x="1850" y="696"/>
                  </a:lnTo>
                  <a:lnTo>
                    <a:pt x="1908" y="756"/>
                  </a:lnTo>
                  <a:lnTo>
                    <a:pt x="1965" y="811"/>
                  </a:lnTo>
                  <a:lnTo>
                    <a:pt x="1998" y="838"/>
                  </a:lnTo>
                  <a:lnTo>
                    <a:pt x="2038" y="868"/>
                  </a:lnTo>
                  <a:lnTo>
                    <a:pt x="2111" y="928"/>
                  </a:lnTo>
                  <a:lnTo>
                    <a:pt x="2151" y="958"/>
                  </a:lnTo>
                  <a:lnTo>
                    <a:pt x="2193" y="988"/>
                  </a:lnTo>
                  <a:lnTo>
                    <a:pt x="2236" y="1018"/>
                  </a:lnTo>
                  <a:lnTo>
                    <a:pt x="2241" y="1021"/>
                  </a:lnTo>
                  <a:lnTo>
                    <a:pt x="2291" y="1051"/>
                  </a:lnTo>
                  <a:lnTo>
                    <a:pt x="2343" y="1081"/>
                  </a:lnTo>
                  <a:lnTo>
                    <a:pt x="2401" y="1111"/>
                  </a:lnTo>
                  <a:lnTo>
                    <a:pt x="2464" y="1141"/>
                  </a:lnTo>
                  <a:lnTo>
                    <a:pt x="2536" y="1173"/>
                  </a:lnTo>
                  <a:lnTo>
                    <a:pt x="2614" y="1206"/>
                  </a:lnTo>
                  <a:lnTo>
                    <a:pt x="2694" y="1238"/>
                  </a:lnTo>
                  <a:lnTo>
                    <a:pt x="2774" y="1268"/>
                  </a:lnTo>
                  <a:lnTo>
                    <a:pt x="2854" y="1298"/>
                  </a:lnTo>
                  <a:lnTo>
                    <a:pt x="2929" y="1326"/>
                  </a:lnTo>
                  <a:lnTo>
                    <a:pt x="3002" y="1351"/>
                  </a:lnTo>
                  <a:lnTo>
                    <a:pt x="3067" y="1371"/>
                  </a:lnTo>
                  <a:lnTo>
                    <a:pt x="3129" y="1388"/>
                  </a:lnTo>
                  <a:lnTo>
                    <a:pt x="3252" y="1421"/>
                  </a:lnTo>
                  <a:lnTo>
                    <a:pt x="3367" y="1446"/>
                  </a:lnTo>
                  <a:lnTo>
                    <a:pt x="3375" y="1448"/>
                  </a:lnTo>
                  <a:lnTo>
                    <a:pt x="3485" y="1471"/>
                  </a:lnTo>
                  <a:lnTo>
                    <a:pt x="3490" y="1441"/>
                  </a:lnTo>
                  <a:lnTo>
                    <a:pt x="3375" y="1418"/>
                  </a:lnTo>
                  <a:lnTo>
                    <a:pt x="3375" y="1433"/>
                  </a:lnTo>
                  <a:lnTo>
                    <a:pt x="3380" y="1418"/>
                  </a:lnTo>
                  <a:lnTo>
                    <a:pt x="3265" y="1393"/>
                  </a:lnTo>
                  <a:lnTo>
                    <a:pt x="3142" y="1361"/>
                  </a:lnTo>
                  <a:lnTo>
                    <a:pt x="3079" y="1343"/>
                  </a:lnTo>
                  <a:lnTo>
                    <a:pt x="3012" y="1323"/>
                  </a:lnTo>
                  <a:lnTo>
                    <a:pt x="2942" y="1298"/>
                  </a:lnTo>
                  <a:lnTo>
                    <a:pt x="2867" y="1271"/>
                  </a:lnTo>
                  <a:lnTo>
                    <a:pt x="2786" y="1241"/>
                  </a:lnTo>
                  <a:lnTo>
                    <a:pt x="2706" y="1211"/>
                  </a:lnTo>
                  <a:lnTo>
                    <a:pt x="2626" y="1178"/>
                  </a:lnTo>
                  <a:lnTo>
                    <a:pt x="2549" y="1146"/>
                  </a:lnTo>
                  <a:lnTo>
                    <a:pt x="2476" y="1113"/>
                  </a:lnTo>
                  <a:lnTo>
                    <a:pt x="2413" y="1083"/>
                  </a:lnTo>
                  <a:lnTo>
                    <a:pt x="2356" y="1053"/>
                  </a:lnTo>
                  <a:lnTo>
                    <a:pt x="2303" y="1023"/>
                  </a:lnTo>
                  <a:lnTo>
                    <a:pt x="2253" y="993"/>
                  </a:lnTo>
                  <a:lnTo>
                    <a:pt x="2248" y="1006"/>
                  </a:lnTo>
                  <a:lnTo>
                    <a:pt x="2258" y="996"/>
                  </a:lnTo>
                  <a:lnTo>
                    <a:pt x="2216" y="966"/>
                  </a:lnTo>
                  <a:lnTo>
                    <a:pt x="2173" y="936"/>
                  </a:lnTo>
                  <a:lnTo>
                    <a:pt x="2133" y="906"/>
                  </a:lnTo>
                  <a:lnTo>
                    <a:pt x="2055" y="843"/>
                  </a:lnTo>
                  <a:lnTo>
                    <a:pt x="2020" y="816"/>
                  </a:lnTo>
                  <a:lnTo>
                    <a:pt x="1988" y="788"/>
                  </a:lnTo>
                  <a:lnTo>
                    <a:pt x="1930" y="733"/>
                  </a:lnTo>
                  <a:lnTo>
                    <a:pt x="1873" y="673"/>
                  </a:lnTo>
                  <a:lnTo>
                    <a:pt x="1845" y="641"/>
                  </a:lnTo>
                  <a:lnTo>
                    <a:pt x="1815" y="606"/>
                  </a:lnTo>
                  <a:lnTo>
                    <a:pt x="1788" y="566"/>
                  </a:lnTo>
                  <a:lnTo>
                    <a:pt x="1758" y="520"/>
                  </a:lnTo>
                  <a:lnTo>
                    <a:pt x="1728" y="473"/>
                  </a:lnTo>
                  <a:lnTo>
                    <a:pt x="1697" y="425"/>
                  </a:lnTo>
                  <a:lnTo>
                    <a:pt x="1667" y="375"/>
                  </a:lnTo>
                  <a:lnTo>
                    <a:pt x="1637" y="328"/>
                  </a:lnTo>
                  <a:lnTo>
                    <a:pt x="1607" y="285"/>
                  </a:lnTo>
                  <a:lnTo>
                    <a:pt x="1575" y="245"/>
                  </a:lnTo>
                  <a:lnTo>
                    <a:pt x="1547" y="205"/>
                  </a:lnTo>
                  <a:lnTo>
                    <a:pt x="1517" y="165"/>
                  </a:lnTo>
                  <a:lnTo>
                    <a:pt x="1487" y="125"/>
                  </a:lnTo>
                  <a:lnTo>
                    <a:pt x="1457" y="88"/>
                  </a:lnTo>
                  <a:lnTo>
                    <a:pt x="1427" y="53"/>
                  </a:lnTo>
                  <a:lnTo>
                    <a:pt x="1397" y="28"/>
                  </a:lnTo>
                  <a:lnTo>
                    <a:pt x="1392" y="25"/>
                  </a:lnTo>
                  <a:lnTo>
                    <a:pt x="1377" y="15"/>
                  </a:lnTo>
                  <a:lnTo>
                    <a:pt x="1362" y="8"/>
                  </a:lnTo>
                  <a:lnTo>
                    <a:pt x="1347" y="3"/>
                  </a:lnTo>
                  <a:lnTo>
                    <a:pt x="1339" y="3"/>
                  </a:lnTo>
                  <a:lnTo>
                    <a:pt x="1324" y="0"/>
                  </a:lnTo>
                  <a:lnTo>
                    <a:pt x="1294" y="5"/>
                  </a:lnTo>
                  <a:lnTo>
                    <a:pt x="1289" y="5"/>
                  </a:lnTo>
                  <a:lnTo>
                    <a:pt x="1262" y="18"/>
                  </a:lnTo>
                  <a:lnTo>
                    <a:pt x="1257" y="20"/>
                  </a:lnTo>
                  <a:lnTo>
                    <a:pt x="1229" y="38"/>
                  </a:lnTo>
                  <a:lnTo>
                    <a:pt x="1202" y="65"/>
                  </a:lnTo>
                  <a:lnTo>
                    <a:pt x="1172" y="98"/>
                  </a:lnTo>
                  <a:lnTo>
                    <a:pt x="1142" y="140"/>
                  </a:lnTo>
                  <a:lnTo>
                    <a:pt x="1109" y="188"/>
                  </a:lnTo>
                  <a:lnTo>
                    <a:pt x="1074" y="245"/>
                  </a:lnTo>
                  <a:lnTo>
                    <a:pt x="1054" y="278"/>
                  </a:lnTo>
                  <a:lnTo>
                    <a:pt x="1034" y="313"/>
                  </a:lnTo>
                  <a:lnTo>
                    <a:pt x="1014" y="355"/>
                  </a:lnTo>
                  <a:lnTo>
                    <a:pt x="991" y="398"/>
                  </a:lnTo>
                  <a:lnTo>
                    <a:pt x="969" y="445"/>
                  </a:lnTo>
                  <a:lnTo>
                    <a:pt x="946" y="495"/>
                  </a:lnTo>
                  <a:lnTo>
                    <a:pt x="901" y="598"/>
                  </a:lnTo>
                  <a:lnTo>
                    <a:pt x="854" y="701"/>
                  </a:lnTo>
                  <a:lnTo>
                    <a:pt x="806" y="798"/>
                  </a:lnTo>
                  <a:lnTo>
                    <a:pt x="781" y="846"/>
                  </a:lnTo>
                  <a:lnTo>
                    <a:pt x="759" y="888"/>
                  </a:lnTo>
                  <a:lnTo>
                    <a:pt x="736" y="928"/>
                  </a:lnTo>
                  <a:lnTo>
                    <a:pt x="714" y="966"/>
                  </a:lnTo>
                  <a:lnTo>
                    <a:pt x="669" y="1028"/>
                  </a:lnTo>
                  <a:lnTo>
                    <a:pt x="623" y="1086"/>
                  </a:lnTo>
                  <a:lnTo>
                    <a:pt x="578" y="1136"/>
                  </a:lnTo>
                  <a:lnTo>
                    <a:pt x="533" y="1183"/>
                  </a:lnTo>
                  <a:lnTo>
                    <a:pt x="488" y="1223"/>
                  </a:lnTo>
                  <a:lnTo>
                    <a:pt x="443" y="1261"/>
                  </a:lnTo>
                  <a:lnTo>
                    <a:pt x="398" y="1293"/>
                  </a:lnTo>
                  <a:lnTo>
                    <a:pt x="408" y="1306"/>
                  </a:lnTo>
                  <a:lnTo>
                    <a:pt x="403" y="1291"/>
                  </a:lnTo>
                  <a:lnTo>
                    <a:pt x="356" y="1323"/>
                  </a:lnTo>
                  <a:lnTo>
                    <a:pt x="313" y="1348"/>
                  </a:lnTo>
                  <a:lnTo>
                    <a:pt x="268" y="1371"/>
                  </a:lnTo>
                  <a:lnTo>
                    <a:pt x="223" y="1391"/>
                  </a:lnTo>
                  <a:lnTo>
                    <a:pt x="178" y="1406"/>
                  </a:lnTo>
                  <a:lnTo>
                    <a:pt x="133" y="1416"/>
                  </a:lnTo>
                  <a:lnTo>
                    <a:pt x="88" y="1426"/>
                  </a:lnTo>
                  <a:lnTo>
                    <a:pt x="93" y="1441"/>
                  </a:lnTo>
                  <a:lnTo>
                    <a:pt x="93" y="1426"/>
                  </a:lnTo>
                  <a:lnTo>
                    <a:pt x="0" y="1441"/>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6398" name="Rectangle 14"/>
            <p:cNvSpPr>
              <a:spLocks noChangeArrowheads="1"/>
            </p:cNvSpPr>
            <p:nvPr/>
          </p:nvSpPr>
          <p:spPr bwMode="auto">
            <a:xfrm>
              <a:off x="4326" y="1896"/>
              <a:ext cx="483" cy="3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6397" name="Rectangle 13"/>
            <p:cNvSpPr>
              <a:spLocks noChangeArrowheads="1"/>
            </p:cNvSpPr>
            <p:nvPr/>
          </p:nvSpPr>
          <p:spPr bwMode="auto">
            <a:xfrm>
              <a:off x="4471" y="1983"/>
              <a:ext cx="134" cy="26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rPr>
                <a:t>B</a:t>
              </a:r>
              <a:endParaRPr kumimoji="0" lang="en-US" sz="1800" b="0" i="0" u="none" strike="noStrike" cap="none" normalizeH="0" baseline="0" smtClean="0">
                <a:ln>
                  <a:noFill/>
                </a:ln>
                <a:solidFill>
                  <a:schemeClr val="tx1"/>
                </a:solidFill>
                <a:effectLst/>
                <a:latin typeface="Arial" pitchFamily="34" charset="0"/>
              </a:endParaRPr>
            </a:p>
          </p:txBody>
        </p:sp>
        <p:sp>
          <p:nvSpPr>
            <p:cNvPr id="16396" name="Rectangle 12"/>
            <p:cNvSpPr>
              <a:spLocks noChangeArrowheads="1"/>
            </p:cNvSpPr>
            <p:nvPr/>
          </p:nvSpPr>
          <p:spPr bwMode="auto">
            <a:xfrm>
              <a:off x="2700" y="3456"/>
              <a:ext cx="483" cy="3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6395" name="Rectangle 11"/>
            <p:cNvSpPr>
              <a:spLocks noChangeArrowheads="1"/>
            </p:cNvSpPr>
            <p:nvPr/>
          </p:nvSpPr>
          <p:spPr bwMode="auto">
            <a:xfrm>
              <a:off x="2700" y="3456"/>
              <a:ext cx="483" cy="3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grpSp>
          <p:nvGrpSpPr>
            <p:cNvPr id="16389" name="Group 5"/>
            <p:cNvGrpSpPr>
              <a:grpSpLocks/>
            </p:cNvGrpSpPr>
            <p:nvPr/>
          </p:nvGrpSpPr>
          <p:grpSpPr bwMode="auto">
            <a:xfrm>
              <a:off x="2700" y="3240"/>
              <a:ext cx="2160" cy="440"/>
              <a:chOff x="2700" y="2880"/>
              <a:chExt cx="2160" cy="440"/>
            </a:xfrm>
          </p:grpSpPr>
          <p:sp>
            <p:nvSpPr>
              <p:cNvPr id="16394" name="Rectangle 10"/>
              <p:cNvSpPr>
                <a:spLocks noChangeArrowheads="1"/>
              </p:cNvSpPr>
              <p:nvPr/>
            </p:nvSpPr>
            <p:spPr bwMode="auto">
              <a:xfrm>
                <a:off x="3686" y="3060"/>
                <a:ext cx="134" cy="26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FF0000"/>
                    </a:solidFill>
                    <a:effectLst/>
                    <a:latin typeface="Arial" pitchFamily="34" charset="0"/>
                    <a:ea typeface="Times New Roman" pitchFamily="18" charset="0"/>
                  </a:rPr>
                  <a:t>D</a:t>
                </a:r>
                <a:endParaRPr kumimoji="0" lang="en-US" sz="1800" b="0" i="0" u="none" strike="noStrike" cap="none" normalizeH="0" baseline="0" smtClean="0">
                  <a:ln>
                    <a:noFill/>
                  </a:ln>
                  <a:solidFill>
                    <a:schemeClr val="tx1"/>
                  </a:solidFill>
                  <a:effectLst/>
                  <a:latin typeface="Arial" pitchFamily="34" charset="0"/>
                </a:endParaRPr>
              </a:p>
            </p:txBody>
          </p:sp>
          <p:sp>
            <p:nvSpPr>
              <p:cNvPr id="16393" name="Line 9"/>
              <p:cNvSpPr>
                <a:spLocks noChangeShapeType="1"/>
              </p:cNvSpPr>
              <p:nvPr/>
            </p:nvSpPr>
            <p:spPr bwMode="auto">
              <a:xfrm>
                <a:off x="2700" y="3060"/>
                <a:ext cx="2160" cy="0"/>
              </a:xfrm>
              <a:prstGeom prst="line">
                <a:avLst/>
              </a:prstGeom>
              <a:noFill/>
              <a:ln w="1587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6392" name="Line 8"/>
              <p:cNvSpPr>
                <a:spLocks noChangeShapeType="1"/>
              </p:cNvSpPr>
              <p:nvPr/>
            </p:nvSpPr>
            <p:spPr bwMode="auto">
              <a:xfrm>
                <a:off x="2700" y="3060"/>
                <a:ext cx="0" cy="0"/>
              </a:xfrm>
              <a:prstGeom prst="line">
                <a:avLst/>
              </a:prstGeom>
              <a:no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6391" name="Line 7"/>
              <p:cNvSpPr>
                <a:spLocks noChangeShapeType="1"/>
              </p:cNvSpPr>
              <p:nvPr/>
            </p:nvSpPr>
            <p:spPr bwMode="auto">
              <a:xfrm>
                <a:off x="2700" y="2880"/>
                <a:ext cx="0" cy="360"/>
              </a:xfrm>
              <a:prstGeom prst="line">
                <a:avLst/>
              </a:prstGeom>
              <a:noFill/>
              <a:ln w="1587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6390" name="Line 6"/>
              <p:cNvSpPr>
                <a:spLocks noChangeShapeType="1"/>
              </p:cNvSpPr>
              <p:nvPr/>
            </p:nvSpPr>
            <p:spPr bwMode="auto">
              <a:xfrm>
                <a:off x="4860" y="2880"/>
                <a:ext cx="0" cy="360"/>
              </a:xfrm>
              <a:prstGeom prst="line">
                <a:avLst/>
              </a:prstGeom>
              <a:noFill/>
              <a:ln w="1587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16388" name="AutoShape 4"/>
            <p:cNvSpPr>
              <a:spLocks noChangeArrowheads="1"/>
            </p:cNvSpPr>
            <p:nvPr/>
          </p:nvSpPr>
          <p:spPr bwMode="auto">
            <a:xfrm>
              <a:off x="1080" y="900"/>
              <a:ext cx="180" cy="1800"/>
            </a:xfrm>
            <a:prstGeom prst="upArrow">
              <a:avLst>
                <a:gd name="adj1" fmla="val 50000"/>
                <a:gd name="adj2" fmla="val 250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6387" name="Text Box 3"/>
            <p:cNvSpPr txBox="1">
              <a:spLocks noChangeArrowheads="1"/>
            </p:cNvSpPr>
            <p:nvPr/>
          </p:nvSpPr>
          <p:spPr bwMode="auto">
            <a:xfrm rot="16200000">
              <a:off x="-227" y="1416"/>
              <a:ext cx="1513" cy="649"/>
            </a:xfrm>
            <a:prstGeom prst="rect">
              <a:avLst/>
            </a:prstGeom>
            <a:solidFill>
              <a:srgbClr val="FFFFFF"/>
            </a:solidFill>
            <a:ln w="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rPr>
                <a:t>Increasing </a:t>
              </a:r>
              <a:endParaRPr kumimoji="0" lang="en-US"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rPr>
                <a:t> probability</a:t>
              </a:r>
              <a:endParaRPr kumimoji="0" lang="en-US" b="0" i="0" u="none" strike="noStrike" cap="none" normalizeH="0" baseline="0" dirty="0" smtClean="0">
                <a:ln>
                  <a:noFill/>
                </a:ln>
                <a:solidFill>
                  <a:schemeClr val="tx1"/>
                </a:solidFill>
                <a:effectLst/>
                <a:latin typeface="Arial" pitchFamily="34" charset="0"/>
              </a:endParaRPr>
            </a:p>
          </p:txBody>
        </p:sp>
        <p:sp>
          <p:nvSpPr>
            <p:cNvPr id="16386" name="Text Box 2"/>
            <p:cNvSpPr txBox="1">
              <a:spLocks noChangeArrowheads="1"/>
            </p:cNvSpPr>
            <p:nvPr/>
          </p:nvSpPr>
          <p:spPr bwMode="auto">
            <a:xfrm>
              <a:off x="6840" y="720"/>
              <a:ext cx="2340" cy="336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rPr>
                <a:t>A – The expected  value (“best estimate”) of the company’s liabilities.</a:t>
              </a:r>
              <a:endParaRPr kumimoji="0" lang="en-US"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rPr>
                <a:t>B – The probability density function for the company’s liabilities.</a:t>
              </a:r>
              <a:endParaRPr kumimoji="0" lang="en-US"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rPr>
                <a:t>D – The </a:t>
              </a:r>
              <a:r>
                <a:rPr kumimoji="0" lang="en-US" b="0" i="0" u="sng" strike="noStrike" cap="none" normalizeH="0" baseline="0" dirty="0" smtClean="0">
                  <a:ln>
                    <a:noFill/>
                  </a:ln>
                  <a:solidFill>
                    <a:schemeClr val="tx1"/>
                  </a:solidFill>
                  <a:effectLst/>
                  <a:latin typeface="Arial" pitchFamily="34" charset="0"/>
                  <a:ea typeface="Times New Roman" pitchFamily="18" charset="0"/>
                </a:rPr>
                <a:t>range of possible outcomes.</a:t>
              </a:r>
              <a:endParaRPr kumimoji="0" lang="en-US" b="0" i="0" u="none" strike="noStrike" cap="none" normalizeH="0" baseline="0" dirty="0" smtClean="0">
                <a:ln>
                  <a:noFill/>
                </a:ln>
                <a:solidFill>
                  <a:schemeClr val="tx1"/>
                </a:solidFill>
                <a:effectLst/>
                <a:latin typeface="Arial" pitchFamily="34" charset="0"/>
              </a:endParaRPr>
            </a:p>
          </p:txBody>
        </p:sp>
      </p:grpSp>
      <p:sp>
        <p:nvSpPr>
          <p:cNvPr id="46" name="Title 1"/>
          <p:cNvSpPr>
            <a:spLocks noGrp="1"/>
          </p:cNvSpPr>
          <p:nvPr>
            <p:ph type="title"/>
          </p:nvPr>
        </p:nvSpPr>
        <p:spPr/>
        <p:txBody>
          <a:bodyPr>
            <a:normAutofit/>
          </a:bodyPr>
          <a:lstStyle/>
          <a:p>
            <a:r>
              <a:rPr lang="en-GB" dirty="0" smtClean="0"/>
              <a:t>Communicating badly – Slide 2 of 3</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0" name="Rectangle 4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pSp>
        <p:nvGrpSpPr>
          <p:cNvPr id="2049" name="Group 1"/>
          <p:cNvGrpSpPr>
            <a:grpSpLocks noChangeAspect="1"/>
          </p:cNvGrpSpPr>
          <p:nvPr/>
        </p:nvGrpSpPr>
        <p:grpSpPr bwMode="auto">
          <a:xfrm>
            <a:off x="259100" y="2348880"/>
            <a:ext cx="8456300" cy="4119736"/>
            <a:chOff x="0" y="0"/>
            <a:chExt cx="9360" cy="4561"/>
          </a:xfrm>
        </p:grpSpPr>
        <p:sp>
          <p:nvSpPr>
            <p:cNvPr id="2089" name="AutoShape 41"/>
            <p:cNvSpPr>
              <a:spLocks noChangeAspect="1" noChangeArrowheads="1" noTextEdit="1"/>
            </p:cNvSpPr>
            <p:nvPr/>
          </p:nvSpPr>
          <p:spPr bwMode="auto">
            <a:xfrm>
              <a:off x="0" y="0"/>
              <a:ext cx="9360" cy="4561"/>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088" name="Text Box 40"/>
            <p:cNvSpPr txBox="1">
              <a:spLocks noChangeArrowheads="1"/>
            </p:cNvSpPr>
            <p:nvPr/>
          </p:nvSpPr>
          <p:spPr bwMode="auto">
            <a:xfrm>
              <a:off x="5040" y="2700"/>
              <a:ext cx="900" cy="36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pitchFamily="34" charset="0"/>
                  <a:ea typeface="Times New Roman" pitchFamily="18" charset="0"/>
                </a:rPr>
                <a:t>£200m</a:t>
              </a:r>
              <a:endParaRPr kumimoji="0" lang="en-US" sz="1800" b="0" i="0" u="none" strike="noStrike" cap="none" normalizeH="0" baseline="0" smtClean="0">
                <a:ln>
                  <a:noFill/>
                </a:ln>
                <a:solidFill>
                  <a:schemeClr val="tx1"/>
                </a:solidFill>
                <a:effectLst/>
                <a:latin typeface="Arial" pitchFamily="34" charset="0"/>
              </a:endParaRPr>
            </a:p>
          </p:txBody>
        </p:sp>
        <p:sp>
          <p:nvSpPr>
            <p:cNvPr id="2087" name="Text Box 39"/>
            <p:cNvSpPr txBox="1">
              <a:spLocks noChangeArrowheads="1"/>
            </p:cNvSpPr>
            <p:nvPr/>
          </p:nvSpPr>
          <p:spPr bwMode="auto">
            <a:xfrm>
              <a:off x="1440" y="2700"/>
              <a:ext cx="900" cy="36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pitchFamily="34" charset="0"/>
                  <a:ea typeface="Times New Roman" pitchFamily="18" charset="0"/>
                </a:rPr>
                <a:t>£0m</a:t>
              </a:r>
              <a:endParaRPr kumimoji="0" lang="en-US" sz="1800" b="0" i="0" u="none" strike="noStrike" cap="none" normalizeH="0" baseline="0" smtClean="0">
                <a:ln>
                  <a:noFill/>
                </a:ln>
                <a:solidFill>
                  <a:schemeClr val="tx1"/>
                </a:solidFill>
                <a:effectLst/>
                <a:latin typeface="Arial" pitchFamily="34" charset="0"/>
              </a:endParaRPr>
            </a:p>
          </p:txBody>
        </p:sp>
        <p:sp>
          <p:nvSpPr>
            <p:cNvPr id="2086" name="Text Box 38"/>
            <p:cNvSpPr txBox="1">
              <a:spLocks noChangeArrowheads="1"/>
            </p:cNvSpPr>
            <p:nvPr/>
          </p:nvSpPr>
          <p:spPr bwMode="auto">
            <a:xfrm>
              <a:off x="2880" y="3960"/>
              <a:ext cx="3060" cy="36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rPr>
                <a:t>Reserve Estimate</a:t>
              </a:r>
              <a:endParaRPr kumimoji="0" lang="en-US" sz="1800" b="0" i="0" u="none" strike="noStrike" cap="none" normalizeH="0" baseline="0" smtClean="0">
                <a:ln>
                  <a:noFill/>
                </a:ln>
                <a:solidFill>
                  <a:schemeClr val="tx1"/>
                </a:solidFill>
                <a:effectLst/>
                <a:latin typeface="Arial" pitchFamily="34" charset="0"/>
              </a:endParaRPr>
            </a:p>
          </p:txBody>
        </p:sp>
        <p:sp>
          <p:nvSpPr>
            <p:cNvPr id="2085" name="Text Box 37"/>
            <p:cNvSpPr txBox="1">
              <a:spLocks noChangeArrowheads="1"/>
            </p:cNvSpPr>
            <p:nvPr/>
          </p:nvSpPr>
          <p:spPr bwMode="auto">
            <a:xfrm>
              <a:off x="3240" y="2700"/>
              <a:ext cx="900" cy="36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pitchFamily="34" charset="0"/>
                  <a:ea typeface="Times New Roman" pitchFamily="18" charset="0"/>
                </a:rPr>
                <a:t>£100m</a:t>
              </a:r>
              <a:endParaRPr kumimoji="0" lang="en-US" sz="1800" b="0" i="0" u="none" strike="noStrike" cap="none" normalizeH="0" baseline="0" smtClean="0">
                <a:ln>
                  <a:noFill/>
                </a:ln>
                <a:solidFill>
                  <a:schemeClr val="tx1"/>
                </a:solidFill>
                <a:effectLst/>
                <a:latin typeface="Arial" pitchFamily="34" charset="0"/>
              </a:endParaRPr>
            </a:p>
          </p:txBody>
        </p:sp>
        <p:sp>
          <p:nvSpPr>
            <p:cNvPr id="2084" name="Line 36"/>
            <p:cNvSpPr>
              <a:spLocks noChangeShapeType="1"/>
            </p:cNvSpPr>
            <p:nvPr/>
          </p:nvSpPr>
          <p:spPr bwMode="auto">
            <a:xfrm flipV="1">
              <a:off x="1620" y="540"/>
              <a:ext cx="1" cy="2161"/>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083" name="Line 35"/>
            <p:cNvSpPr>
              <a:spLocks noChangeShapeType="1"/>
            </p:cNvSpPr>
            <p:nvPr/>
          </p:nvSpPr>
          <p:spPr bwMode="auto">
            <a:xfrm>
              <a:off x="1620" y="2700"/>
              <a:ext cx="5220" cy="1"/>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082" name="Rectangle 34"/>
            <p:cNvSpPr>
              <a:spLocks noChangeArrowheads="1"/>
            </p:cNvSpPr>
            <p:nvPr/>
          </p:nvSpPr>
          <p:spPr bwMode="auto">
            <a:xfrm>
              <a:off x="1818" y="0"/>
              <a:ext cx="3127" cy="388"/>
            </a:xfrm>
            <a:prstGeom prst="rect">
              <a:avLst/>
            </a:prstGeom>
            <a:noFill/>
            <a:ln w="1587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080" name="AutoShape 32"/>
            <p:cNvSpPr>
              <a:spLocks noChangeArrowheads="1"/>
            </p:cNvSpPr>
            <p:nvPr/>
          </p:nvSpPr>
          <p:spPr bwMode="auto">
            <a:xfrm>
              <a:off x="1080" y="900"/>
              <a:ext cx="180" cy="1800"/>
            </a:xfrm>
            <a:prstGeom prst="upArrow">
              <a:avLst>
                <a:gd name="adj1" fmla="val 50000"/>
                <a:gd name="adj2" fmla="val 250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079" name="Text Box 31"/>
            <p:cNvSpPr txBox="1">
              <a:spLocks noChangeArrowheads="1"/>
            </p:cNvSpPr>
            <p:nvPr/>
          </p:nvSpPr>
          <p:spPr bwMode="auto">
            <a:xfrm>
              <a:off x="180" y="1080"/>
              <a:ext cx="900" cy="1260"/>
            </a:xfrm>
            <a:prstGeom prst="rect">
              <a:avLst/>
            </a:prstGeom>
            <a:solidFill>
              <a:srgbClr val="FFFFFF"/>
            </a:solidFill>
            <a:ln w="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rPr>
                <a:t>Increasing </a:t>
              </a:r>
              <a:endParaRPr kumimoji="0" lang="en-US" sz="8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rPr>
                <a:t> probability</a:t>
              </a:r>
              <a:endParaRPr kumimoji="0" lang="en-US" sz="1800" b="0" i="0" u="none" strike="noStrike" cap="none" normalizeH="0" baseline="0" smtClean="0">
                <a:ln>
                  <a:noFill/>
                </a:ln>
                <a:solidFill>
                  <a:schemeClr val="tx1"/>
                </a:solidFill>
                <a:effectLst/>
                <a:latin typeface="Arial" pitchFamily="34" charset="0"/>
              </a:endParaRPr>
            </a:p>
          </p:txBody>
        </p:sp>
        <p:sp>
          <p:nvSpPr>
            <p:cNvPr id="2078" name="Text Box 30"/>
            <p:cNvSpPr txBox="1">
              <a:spLocks noChangeArrowheads="1"/>
            </p:cNvSpPr>
            <p:nvPr/>
          </p:nvSpPr>
          <p:spPr bwMode="auto">
            <a:xfrm>
              <a:off x="6840" y="540"/>
              <a:ext cx="2340" cy="16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rPr>
                <a:t>C – The </a:t>
              </a:r>
              <a:r>
                <a:rPr kumimoji="0" lang="en-US" b="0" i="0" u="sng" strike="noStrike" cap="none" normalizeH="0" baseline="0" dirty="0" smtClean="0">
                  <a:ln>
                    <a:noFill/>
                  </a:ln>
                  <a:solidFill>
                    <a:schemeClr val="tx1"/>
                  </a:solidFill>
                  <a:effectLst/>
                  <a:latin typeface="Arial" pitchFamily="34" charset="0"/>
                  <a:ea typeface="Times New Roman" pitchFamily="18" charset="0"/>
                </a:rPr>
                <a:t>range of reasonable best estimates</a:t>
              </a:r>
              <a:endParaRPr kumimoji="0" lang="en-US"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rPr>
                <a:t>D – The </a:t>
              </a:r>
              <a:r>
                <a:rPr kumimoji="0" lang="en-US" b="0" i="0" u="sng" strike="noStrike" cap="none" normalizeH="0" baseline="0" dirty="0" smtClean="0">
                  <a:ln>
                    <a:noFill/>
                  </a:ln>
                  <a:solidFill>
                    <a:schemeClr val="tx1"/>
                  </a:solidFill>
                  <a:effectLst/>
                  <a:latin typeface="Arial" pitchFamily="34" charset="0"/>
                  <a:ea typeface="Times New Roman" pitchFamily="18" charset="0"/>
                </a:rPr>
                <a:t>range of possible outcomes </a:t>
              </a:r>
              <a:endParaRPr kumimoji="0" lang="en-US" b="0" i="0" u="none" strike="noStrike" cap="none" normalizeH="0" baseline="0" dirty="0" smtClean="0">
                <a:ln>
                  <a:noFill/>
                </a:ln>
                <a:solidFill>
                  <a:schemeClr val="tx1"/>
                </a:solidFill>
                <a:effectLst/>
                <a:latin typeface="Arial" pitchFamily="34" charset="0"/>
              </a:endParaRPr>
            </a:p>
          </p:txBody>
        </p:sp>
        <p:sp>
          <p:nvSpPr>
            <p:cNvPr id="2077" name="Freeform 29"/>
            <p:cNvSpPr>
              <a:spLocks/>
            </p:cNvSpPr>
            <p:nvPr/>
          </p:nvSpPr>
          <p:spPr bwMode="auto">
            <a:xfrm>
              <a:off x="2160" y="1080"/>
              <a:ext cx="3490" cy="1471"/>
            </a:xfrm>
            <a:custGeom>
              <a:avLst/>
              <a:gdLst/>
              <a:ahLst/>
              <a:cxnLst>
                <a:cxn ang="0">
                  <a:pos x="93" y="1456"/>
                </a:cxn>
                <a:cxn ang="0">
                  <a:pos x="190" y="1433"/>
                </a:cxn>
                <a:cxn ang="0">
                  <a:pos x="326" y="1376"/>
                </a:cxn>
                <a:cxn ang="0">
                  <a:pos x="421" y="1316"/>
                </a:cxn>
                <a:cxn ang="0">
                  <a:pos x="556" y="1206"/>
                </a:cxn>
                <a:cxn ang="0">
                  <a:pos x="691" y="1051"/>
                </a:cxn>
                <a:cxn ang="0">
                  <a:pos x="781" y="911"/>
                </a:cxn>
                <a:cxn ang="0">
                  <a:pos x="876" y="723"/>
                </a:cxn>
                <a:cxn ang="0">
                  <a:pos x="991" y="468"/>
                </a:cxn>
                <a:cxn ang="0">
                  <a:pos x="1057" y="335"/>
                </a:cxn>
                <a:cxn ang="0">
                  <a:pos x="1132" y="210"/>
                </a:cxn>
                <a:cxn ang="0">
                  <a:pos x="1224" y="88"/>
                </a:cxn>
                <a:cxn ang="0">
                  <a:pos x="1267" y="30"/>
                </a:cxn>
                <a:cxn ang="0">
                  <a:pos x="1294" y="20"/>
                </a:cxn>
                <a:cxn ang="0">
                  <a:pos x="1339" y="33"/>
                </a:cxn>
                <a:cxn ang="0">
                  <a:pos x="1349" y="35"/>
                </a:cxn>
                <a:cxn ang="0">
                  <a:pos x="1385" y="38"/>
                </a:cxn>
                <a:cxn ang="0">
                  <a:pos x="1435" y="110"/>
                </a:cxn>
                <a:cxn ang="0">
                  <a:pos x="1525" y="228"/>
                </a:cxn>
                <a:cxn ang="0">
                  <a:pos x="1615" y="350"/>
                </a:cxn>
                <a:cxn ang="0">
                  <a:pos x="1705" y="495"/>
                </a:cxn>
                <a:cxn ang="0">
                  <a:pos x="1795" y="628"/>
                </a:cxn>
                <a:cxn ang="0">
                  <a:pos x="1908" y="756"/>
                </a:cxn>
                <a:cxn ang="0">
                  <a:pos x="2038" y="868"/>
                </a:cxn>
                <a:cxn ang="0">
                  <a:pos x="2193" y="988"/>
                </a:cxn>
                <a:cxn ang="0">
                  <a:pos x="2291" y="1051"/>
                </a:cxn>
                <a:cxn ang="0">
                  <a:pos x="2464" y="1141"/>
                </a:cxn>
                <a:cxn ang="0">
                  <a:pos x="2694" y="1238"/>
                </a:cxn>
                <a:cxn ang="0">
                  <a:pos x="2929" y="1326"/>
                </a:cxn>
                <a:cxn ang="0">
                  <a:pos x="3129" y="1388"/>
                </a:cxn>
                <a:cxn ang="0">
                  <a:pos x="3375" y="1448"/>
                </a:cxn>
                <a:cxn ang="0">
                  <a:pos x="3375" y="1418"/>
                </a:cxn>
                <a:cxn ang="0">
                  <a:pos x="3265" y="1393"/>
                </a:cxn>
                <a:cxn ang="0">
                  <a:pos x="3012" y="1323"/>
                </a:cxn>
                <a:cxn ang="0">
                  <a:pos x="2786" y="1241"/>
                </a:cxn>
                <a:cxn ang="0">
                  <a:pos x="2549" y="1146"/>
                </a:cxn>
                <a:cxn ang="0">
                  <a:pos x="2356" y="1053"/>
                </a:cxn>
                <a:cxn ang="0">
                  <a:pos x="2248" y="1006"/>
                </a:cxn>
                <a:cxn ang="0">
                  <a:pos x="2173" y="936"/>
                </a:cxn>
                <a:cxn ang="0">
                  <a:pos x="2020" y="816"/>
                </a:cxn>
                <a:cxn ang="0">
                  <a:pos x="1873" y="673"/>
                </a:cxn>
                <a:cxn ang="0">
                  <a:pos x="1788" y="566"/>
                </a:cxn>
                <a:cxn ang="0">
                  <a:pos x="1697" y="425"/>
                </a:cxn>
                <a:cxn ang="0">
                  <a:pos x="1607" y="285"/>
                </a:cxn>
                <a:cxn ang="0">
                  <a:pos x="1517" y="165"/>
                </a:cxn>
                <a:cxn ang="0">
                  <a:pos x="1427" y="53"/>
                </a:cxn>
                <a:cxn ang="0">
                  <a:pos x="1377" y="15"/>
                </a:cxn>
                <a:cxn ang="0">
                  <a:pos x="1339" y="3"/>
                </a:cxn>
                <a:cxn ang="0">
                  <a:pos x="1289" y="5"/>
                </a:cxn>
                <a:cxn ang="0">
                  <a:pos x="1229" y="38"/>
                </a:cxn>
                <a:cxn ang="0">
                  <a:pos x="1142" y="140"/>
                </a:cxn>
                <a:cxn ang="0">
                  <a:pos x="1054" y="278"/>
                </a:cxn>
                <a:cxn ang="0">
                  <a:pos x="991" y="398"/>
                </a:cxn>
                <a:cxn ang="0">
                  <a:pos x="901" y="598"/>
                </a:cxn>
                <a:cxn ang="0">
                  <a:pos x="781" y="846"/>
                </a:cxn>
                <a:cxn ang="0">
                  <a:pos x="714" y="966"/>
                </a:cxn>
                <a:cxn ang="0">
                  <a:pos x="578" y="1136"/>
                </a:cxn>
                <a:cxn ang="0">
                  <a:pos x="443" y="1261"/>
                </a:cxn>
                <a:cxn ang="0">
                  <a:pos x="403" y="1291"/>
                </a:cxn>
                <a:cxn ang="0">
                  <a:pos x="268" y="1371"/>
                </a:cxn>
                <a:cxn ang="0">
                  <a:pos x="133" y="1416"/>
                </a:cxn>
                <a:cxn ang="0">
                  <a:pos x="93" y="1426"/>
                </a:cxn>
              </a:cxnLst>
              <a:rect l="0" t="0" r="r" b="b"/>
              <a:pathLst>
                <a:path w="3490" h="1471">
                  <a:moveTo>
                    <a:pt x="0" y="1441"/>
                  </a:moveTo>
                  <a:lnTo>
                    <a:pt x="5" y="1471"/>
                  </a:lnTo>
                  <a:lnTo>
                    <a:pt x="93" y="1456"/>
                  </a:lnTo>
                  <a:lnTo>
                    <a:pt x="100" y="1453"/>
                  </a:lnTo>
                  <a:lnTo>
                    <a:pt x="145" y="1443"/>
                  </a:lnTo>
                  <a:lnTo>
                    <a:pt x="190" y="1433"/>
                  </a:lnTo>
                  <a:lnTo>
                    <a:pt x="235" y="1418"/>
                  </a:lnTo>
                  <a:lnTo>
                    <a:pt x="281" y="1398"/>
                  </a:lnTo>
                  <a:lnTo>
                    <a:pt x="326" y="1376"/>
                  </a:lnTo>
                  <a:lnTo>
                    <a:pt x="373" y="1348"/>
                  </a:lnTo>
                  <a:lnTo>
                    <a:pt x="416" y="1318"/>
                  </a:lnTo>
                  <a:lnTo>
                    <a:pt x="421" y="1316"/>
                  </a:lnTo>
                  <a:lnTo>
                    <a:pt x="466" y="1283"/>
                  </a:lnTo>
                  <a:lnTo>
                    <a:pt x="511" y="1246"/>
                  </a:lnTo>
                  <a:lnTo>
                    <a:pt x="556" y="1206"/>
                  </a:lnTo>
                  <a:lnTo>
                    <a:pt x="601" y="1158"/>
                  </a:lnTo>
                  <a:lnTo>
                    <a:pt x="646" y="1108"/>
                  </a:lnTo>
                  <a:lnTo>
                    <a:pt x="691" y="1051"/>
                  </a:lnTo>
                  <a:lnTo>
                    <a:pt x="734" y="988"/>
                  </a:lnTo>
                  <a:lnTo>
                    <a:pt x="759" y="951"/>
                  </a:lnTo>
                  <a:lnTo>
                    <a:pt x="781" y="911"/>
                  </a:lnTo>
                  <a:lnTo>
                    <a:pt x="804" y="868"/>
                  </a:lnTo>
                  <a:lnTo>
                    <a:pt x="829" y="821"/>
                  </a:lnTo>
                  <a:lnTo>
                    <a:pt x="876" y="723"/>
                  </a:lnTo>
                  <a:lnTo>
                    <a:pt x="924" y="621"/>
                  </a:lnTo>
                  <a:lnTo>
                    <a:pt x="969" y="518"/>
                  </a:lnTo>
                  <a:lnTo>
                    <a:pt x="991" y="468"/>
                  </a:lnTo>
                  <a:lnTo>
                    <a:pt x="1014" y="420"/>
                  </a:lnTo>
                  <a:lnTo>
                    <a:pt x="1037" y="378"/>
                  </a:lnTo>
                  <a:lnTo>
                    <a:pt x="1057" y="335"/>
                  </a:lnTo>
                  <a:lnTo>
                    <a:pt x="1077" y="300"/>
                  </a:lnTo>
                  <a:lnTo>
                    <a:pt x="1097" y="265"/>
                  </a:lnTo>
                  <a:lnTo>
                    <a:pt x="1132" y="210"/>
                  </a:lnTo>
                  <a:lnTo>
                    <a:pt x="1164" y="163"/>
                  </a:lnTo>
                  <a:lnTo>
                    <a:pt x="1194" y="120"/>
                  </a:lnTo>
                  <a:lnTo>
                    <a:pt x="1224" y="88"/>
                  </a:lnTo>
                  <a:lnTo>
                    <a:pt x="1252" y="60"/>
                  </a:lnTo>
                  <a:lnTo>
                    <a:pt x="1279" y="43"/>
                  </a:lnTo>
                  <a:lnTo>
                    <a:pt x="1267" y="30"/>
                  </a:lnTo>
                  <a:lnTo>
                    <a:pt x="1274" y="45"/>
                  </a:lnTo>
                  <a:lnTo>
                    <a:pt x="1302" y="33"/>
                  </a:lnTo>
                  <a:lnTo>
                    <a:pt x="1294" y="20"/>
                  </a:lnTo>
                  <a:lnTo>
                    <a:pt x="1294" y="35"/>
                  </a:lnTo>
                  <a:lnTo>
                    <a:pt x="1324" y="30"/>
                  </a:lnTo>
                  <a:lnTo>
                    <a:pt x="1339" y="33"/>
                  </a:lnTo>
                  <a:lnTo>
                    <a:pt x="1339" y="18"/>
                  </a:lnTo>
                  <a:lnTo>
                    <a:pt x="1334" y="30"/>
                  </a:lnTo>
                  <a:lnTo>
                    <a:pt x="1349" y="35"/>
                  </a:lnTo>
                  <a:lnTo>
                    <a:pt x="1365" y="43"/>
                  </a:lnTo>
                  <a:lnTo>
                    <a:pt x="1380" y="53"/>
                  </a:lnTo>
                  <a:lnTo>
                    <a:pt x="1385" y="38"/>
                  </a:lnTo>
                  <a:lnTo>
                    <a:pt x="1375" y="50"/>
                  </a:lnTo>
                  <a:lnTo>
                    <a:pt x="1405" y="75"/>
                  </a:lnTo>
                  <a:lnTo>
                    <a:pt x="1435" y="110"/>
                  </a:lnTo>
                  <a:lnTo>
                    <a:pt x="1465" y="148"/>
                  </a:lnTo>
                  <a:lnTo>
                    <a:pt x="1495" y="188"/>
                  </a:lnTo>
                  <a:lnTo>
                    <a:pt x="1525" y="228"/>
                  </a:lnTo>
                  <a:lnTo>
                    <a:pt x="1555" y="268"/>
                  </a:lnTo>
                  <a:lnTo>
                    <a:pt x="1585" y="308"/>
                  </a:lnTo>
                  <a:lnTo>
                    <a:pt x="1615" y="350"/>
                  </a:lnTo>
                  <a:lnTo>
                    <a:pt x="1645" y="398"/>
                  </a:lnTo>
                  <a:lnTo>
                    <a:pt x="1675" y="448"/>
                  </a:lnTo>
                  <a:lnTo>
                    <a:pt x="1705" y="495"/>
                  </a:lnTo>
                  <a:lnTo>
                    <a:pt x="1735" y="543"/>
                  </a:lnTo>
                  <a:lnTo>
                    <a:pt x="1765" y="588"/>
                  </a:lnTo>
                  <a:lnTo>
                    <a:pt x="1795" y="628"/>
                  </a:lnTo>
                  <a:lnTo>
                    <a:pt x="1823" y="663"/>
                  </a:lnTo>
                  <a:lnTo>
                    <a:pt x="1850" y="696"/>
                  </a:lnTo>
                  <a:lnTo>
                    <a:pt x="1908" y="756"/>
                  </a:lnTo>
                  <a:lnTo>
                    <a:pt x="1965" y="811"/>
                  </a:lnTo>
                  <a:lnTo>
                    <a:pt x="1998" y="838"/>
                  </a:lnTo>
                  <a:lnTo>
                    <a:pt x="2038" y="868"/>
                  </a:lnTo>
                  <a:lnTo>
                    <a:pt x="2111" y="928"/>
                  </a:lnTo>
                  <a:lnTo>
                    <a:pt x="2151" y="958"/>
                  </a:lnTo>
                  <a:lnTo>
                    <a:pt x="2193" y="988"/>
                  </a:lnTo>
                  <a:lnTo>
                    <a:pt x="2236" y="1018"/>
                  </a:lnTo>
                  <a:lnTo>
                    <a:pt x="2241" y="1021"/>
                  </a:lnTo>
                  <a:lnTo>
                    <a:pt x="2291" y="1051"/>
                  </a:lnTo>
                  <a:lnTo>
                    <a:pt x="2343" y="1081"/>
                  </a:lnTo>
                  <a:lnTo>
                    <a:pt x="2401" y="1111"/>
                  </a:lnTo>
                  <a:lnTo>
                    <a:pt x="2464" y="1141"/>
                  </a:lnTo>
                  <a:lnTo>
                    <a:pt x="2536" y="1173"/>
                  </a:lnTo>
                  <a:lnTo>
                    <a:pt x="2614" y="1206"/>
                  </a:lnTo>
                  <a:lnTo>
                    <a:pt x="2694" y="1238"/>
                  </a:lnTo>
                  <a:lnTo>
                    <a:pt x="2774" y="1268"/>
                  </a:lnTo>
                  <a:lnTo>
                    <a:pt x="2854" y="1298"/>
                  </a:lnTo>
                  <a:lnTo>
                    <a:pt x="2929" y="1326"/>
                  </a:lnTo>
                  <a:lnTo>
                    <a:pt x="3002" y="1351"/>
                  </a:lnTo>
                  <a:lnTo>
                    <a:pt x="3067" y="1371"/>
                  </a:lnTo>
                  <a:lnTo>
                    <a:pt x="3129" y="1388"/>
                  </a:lnTo>
                  <a:lnTo>
                    <a:pt x="3252" y="1421"/>
                  </a:lnTo>
                  <a:lnTo>
                    <a:pt x="3367" y="1446"/>
                  </a:lnTo>
                  <a:lnTo>
                    <a:pt x="3375" y="1448"/>
                  </a:lnTo>
                  <a:lnTo>
                    <a:pt x="3485" y="1471"/>
                  </a:lnTo>
                  <a:lnTo>
                    <a:pt x="3490" y="1441"/>
                  </a:lnTo>
                  <a:lnTo>
                    <a:pt x="3375" y="1418"/>
                  </a:lnTo>
                  <a:lnTo>
                    <a:pt x="3375" y="1433"/>
                  </a:lnTo>
                  <a:lnTo>
                    <a:pt x="3380" y="1418"/>
                  </a:lnTo>
                  <a:lnTo>
                    <a:pt x="3265" y="1393"/>
                  </a:lnTo>
                  <a:lnTo>
                    <a:pt x="3142" y="1361"/>
                  </a:lnTo>
                  <a:lnTo>
                    <a:pt x="3079" y="1343"/>
                  </a:lnTo>
                  <a:lnTo>
                    <a:pt x="3012" y="1323"/>
                  </a:lnTo>
                  <a:lnTo>
                    <a:pt x="2942" y="1298"/>
                  </a:lnTo>
                  <a:lnTo>
                    <a:pt x="2867" y="1271"/>
                  </a:lnTo>
                  <a:lnTo>
                    <a:pt x="2786" y="1241"/>
                  </a:lnTo>
                  <a:lnTo>
                    <a:pt x="2706" y="1211"/>
                  </a:lnTo>
                  <a:lnTo>
                    <a:pt x="2626" y="1178"/>
                  </a:lnTo>
                  <a:lnTo>
                    <a:pt x="2549" y="1146"/>
                  </a:lnTo>
                  <a:lnTo>
                    <a:pt x="2476" y="1113"/>
                  </a:lnTo>
                  <a:lnTo>
                    <a:pt x="2413" y="1083"/>
                  </a:lnTo>
                  <a:lnTo>
                    <a:pt x="2356" y="1053"/>
                  </a:lnTo>
                  <a:lnTo>
                    <a:pt x="2303" y="1023"/>
                  </a:lnTo>
                  <a:lnTo>
                    <a:pt x="2253" y="993"/>
                  </a:lnTo>
                  <a:lnTo>
                    <a:pt x="2248" y="1006"/>
                  </a:lnTo>
                  <a:lnTo>
                    <a:pt x="2258" y="996"/>
                  </a:lnTo>
                  <a:lnTo>
                    <a:pt x="2216" y="966"/>
                  </a:lnTo>
                  <a:lnTo>
                    <a:pt x="2173" y="936"/>
                  </a:lnTo>
                  <a:lnTo>
                    <a:pt x="2133" y="906"/>
                  </a:lnTo>
                  <a:lnTo>
                    <a:pt x="2055" y="843"/>
                  </a:lnTo>
                  <a:lnTo>
                    <a:pt x="2020" y="816"/>
                  </a:lnTo>
                  <a:lnTo>
                    <a:pt x="1988" y="788"/>
                  </a:lnTo>
                  <a:lnTo>
                    <a:pt x="1930" y="733"/>
                  </a:lnTo>
                  <a:lnTo>
                    <a:pt x="1873" y="673"/>
                  </a:lnTo>
                  <a:lnTo>
                    <a:pt x="1845" y="641"/>
                  </a:lnTo>
                  <a:lnTo>
                    <a:pt x="1815" y="606"/>
                  </a:lnTo>
                  <a:lnTo>
                    <a:pt x="1788" y="566"/>
                  </a:lnTo>
                  <a:lnTo>
                    <a:pt x="1758" y="520"/>
                  </a:lnTo>
                  <a:lnTo>
                    <a:pt x="1728" y="473"/>
                  </a:lnTo>
                  <a:lnTo>
                    <a:pt x="1697" y="425"/>
                  </a:lnTo>
                  <a:lnTo>
                    <a:pt x="1667" y="375"/>
                  </a:lnTo>
                  <a:lnTo>
                    <a:pt x="1637" y="328"/>
                  </a:lnTo>
                  <a:lnTo>
                    <a:pt x="1607" y="285"/>
                  </a:lnTo>
                  <a:lnTo>
                    <a:pt x="1575" y="245"/>
                  </a:lnTo>
                  <a:lnTo>
                    <a:pt x="1547" y="205"/>
                  </a:lnTo>
                  <a:lnTo>
                    <a:pt x="1517" y="165"/>
                  </a:lnTo>
                  <a:lnTo>
                    <a:pt x="1487" y="125"/>
                  </a:lnTo>
                  <a:lnTo>
                    <a:pt x="1457" y="88"/>
                  </a:lnTo>
                  <a:lnTo>
                    <a:pt x="1427" y="53"/>
                  </a:lnTo>
                  <a:lnTo>
                    <a:pt x="1397" y="28"/>
                  </a:lnTo>
                  <a:lnTo>
                    <a:pt x="1392" y="25"/>
                  </a:lnTo>
                  <a:lnTo>
                    <a:pt x="1377" y="15"/>
                  </a:lnTo>
                  <a:lnTo>
                    <a:pt x="1362" y="8"/>
                  </a:lnTo>
                  <a:lnTo>
                    <a:pt x="1347" y="3"/>
                  </a:lnTo>
                  <a:lnTo>
                    <a:pt x="1339" y="3"/>
                  </a:lnTo>
                  <a:lnTo>
                    <a:pt x="1324" y="0"/>
                  </a:lnTo>
                  <a:lnTo>
                    <a:pt x="1294" y="5"/>
                  </a:lnTo>
                  <a:lnTo>
                    <a:pt x="1289" y="5"/>
                  </a:lnTo>
                  <a:lnTo>
                    <a:pt x="1262" y="18"/>
                  </a:lnTo>
                  <a:lnTo>
                    <a:pt x="1257" y="20"/>
                  </a:lnTo>
                  <a:lnTo>
                    <a:pt x="1229" y="38"/>
                  </a:lnTo>
                  <a:lnTo>
                    <a:pt x="1202" y="65"/>
                  </a:lnTo>
                  <a:lnTo>
                    <a:pt x="1172" y="98"/>
                  </a:lnTo>
                  <a:lnTo>
                    <a:pt x="1142" y="140"/>
                  </a:lnTo>
                  <a:lnTo>
                    <a:pt x="1109" y="188"/>
                  </a:lnTo>
                  <a:lnTo>
                    <a:pt x="1074" y="245"/>
                  </a:lnTo>
                  <a:lnTo>
                    <a:pt x="1054" y="278"/>
                  </a:lnTo>
                  <a:lnTo>
                    <a:pt x="1034" y="313"/>
                  </a:lnTo>
                  <a:lnTo>
                    <a:pt x="1014" y="355"/>
                  </a:lnTo>
                  <a:lnTo>
                    <a:pt x="991" y="398"/>
                  </a:lnTo>
                  <a:lnTo>
                    <a:pt x="969" y="445"/>
                  </a:lnTo>
                  <a:lnTo>
                    <a:pt x="946" y="495"/>
                  </a:lnTo>
                  <a:lnTo>
                    <a:pt x="901" y="598"/>
                  </a:lnTo>
                  <a:lnTo>
                    <a:pt x="854" y="701"/>
                  </a:lnTo>
                  <a:lnTo>
                    <a:pt x="806" y="798"/>
                  </a:lnTo>
                  <a:lnTo>
                    <a:pt x="781" y="846"/>
                  </a:lnTo>
                  <a:lnTo>
                    <a:pt x="759" y="888"/>
                  </a:lnTo>
                  <a:lnTo>
                    <a:pt x="736" y="928"/>
                  </a:lnTo>
                  <a:lnTo>
                    <a:pt x="714" y="966"/>
                  </a:lnTo>
                  <a:lnTo>
                    <a:pt x="669" y="1028"/>
                  </a:lnTo>
                  <a:lnTo>
                    <a:pt x="623" y="1086"/>
                  </a:lnTo>
                  <a:lnTo>
                    <a:pt x="578" y="1136"/>
                  </a:lnTo>
                  <a:lnTo>
                    <a:pt x="533" y="1183"/>
                  </a:lnTo>
                  <a:lnTo>
                    <a:pt x="488" y="1223"/>
                  </a:lnTo>
                  <a:lnTo>
                    <a:pt x="443" y="1261"/>
                  </a:lnTo>
                  <a:lnTo>
                    <a:pt x="398" y="1293"/>
                  </a:lnTo>
                  <a:lnTo>
                    <a:pt x="408" y="1306"/>
                  </a:lnTo>
                  <a:lnTo>
                    <a:pt x="403" y="1291"/>
                  </a:lnTo>
                  <a:lnTo>
                    <a:pt x="356" y="1323"/>
                  </a:lnTo>
                  <a:lnTo>
                    <a:pt x="313" y="1348"/>
                  </a:lnTo>
                  <a:lnTo>
                    <a:pt x="268" y="1371"/>
                  </a:lnTo>
                  <a:lnTo>
                    <a:pt x="223" y="1391"/>
                  </a:lnTo>
                  <a:lnTo>
                    <a:pt x="178" y="1406"/>
                  </a:lnTo>
                  <a:lnTo>
                    <a:pt x="133" y="1416"/>
                  </a:lnTo>
                  <a:lnTo>
                    <a:pt x="88" y="1426"/>
                  </a:lnTo>
                  <a:lnTo>
                    <a:pt x="93" y="1441"/>
                  </a:lnTo>
                  <a:lnTo>
                    <a:pt x="93" y="1426"/>
                  </a:lnTo>
                  <a:lnTo>
                    <a:pt x="0" y="1441"/>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nvGrpSpPr>
            <p:cNvPr id="2064" name="Group 16"/>
            <p:cNvGrpSpPr>
              <a:grpSpLocks/>
            </p:cNvGrpSpPr>
            <p:nvPr/>
          </p:nvGrpSpPr>
          <p:grpSpPr bwMode="auto">
            <a:xfrm>
              <a:off x="2700" y="3240"/>
              <a:ext cx="2160" cy="800"/>
              <a:chOff x="2700" y="2880"/>
              <a:chExt cx="2160" cy="800"/>
            </a:xfrm>
          </p:grpSpPr>
          <p:sp>
            <p:nvSpPr>
              <p:cNvPr id="2076" name="Rectangle 28"/>
              <p:cNvSpPr>
                <a:spLocks noChangeArrowheads="1"/>
              </p:cNvSpPr>
              <p:nvPr/>
            </p:nvSpPr>
            <p:spPr bwMode="auto">
              <a:xfrm>
                <a:off x="3600" y="3060"/>
                <a:ext cx="134" cy="26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3366FF"/>
                    </a:solidFill>
                    <a:effectLst/>
                    <a:latin typeface="Arial" pitchFamily="34" charset="0"/>
                    <a:ea typeface="Times New Roman" pitchFamily="18" charset="0"/>
                  </a:rPr>
                  <a:t>C</a:t>
                </a:r>
                <a:endParaRPr kumimoji="0" lang="en-US" sz="1800" b="0" i="0" u="none" strike="noStrike" cap="none" normalizeH="0" baseline="0" smtClean="0">
                  <a:ln>
                    <a:noFill/>
                  </a:ln>
                  <a:solidFill>
                    <a:schemeClr val="tx1"/>
                  </a:solidFill>
                  <a:effectLst/>
                  <a:latin typeface="Arial" pitchFamily="34" charset="0"/>
                </a:endParaRPr>
              </a:p>
            </p:txBody>
          </p:sp>
          <p:grpSp>
            <p:nvGrpSpPr>
              <p:cNvPr id="2070" name="Group 22"/>
              <p:cNvGrpSpPr>
                <a:grpSpLocks/>
              </p:cNvGrpSpPr>
              <p:nvPr/>
            </p:nvGrpSpPr>
            <p:grpSpPr bwMode="auto">
              <a:xfrm>
                <a:off x="2700" y="3240"/>
                <a:ext cx="2160" cy="440"/>
                <a:chOff x="2700" y="3420"/>
                <a:chExt cx="2160" cy="440"/>
              </a:xfrm>
            </p:grpSpPr>
            <p:sp>
              <p:nvSpPr>
                <p:cNvPr id="2075" name="Line 27"/>
                <p:cNvSpPr>
                  <a:spLocks noChangeShapeType="1"/>
                </p:cNvSpPr>
                <p:nvPr/>
              </p:nvSpPr>
              <p:spPr bwMode="auto">
                <a:xfrm>
                  <a:off x="2700" y="3600"/>
                  <a:ext cx="2160" cy="0"/>
                </a:xfrm>
                <a:prstGeom prst="line">
                  <a:avLst/>
                </a:prstGeom>
                <a:noFill/>
                <a:ln w="1587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074" name="Line 26"/>
                <p:cNvSpPr>
                  <a:spLocks noChangeShapeType="1"/>
                </p:cNvSpPr>
                <p:nvPr/>
              </p:nvSpPr>
              <p:spPr bwMode="auto">
                <a:xfrm>
                  <a:off x="2700" y="3600"/>
                  <a:ext cx="0" cy="0"/>
                </a:xfrm>
                <a:prstGeom prst="line">
                  <a:avLst/>
                </a:prstGeom>
                <a:no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073" name="Line 25"/>
                <p:cNvSpPr>
                  <a:spLocks noChangeShapeType="1"/>
                </p:cNvSpPr>
                <p:nvPr/>
              </p:nvSpPr>
              <p:spPr bwMode="auto">
                <a:xfrm>
                  <a:off x="2700" y="3420"/>
                  <a:ext cx="0" cy="360"/>
                </a:xfrm>
                <a:prstGeom prst="line">
                  <a:avLst/>
                </a:prstGeom>
                <a:noFill/>
                <a:ln w="1587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072" name="Line 24"/>
                <p:cNvSpPr>
                  <a:spLocks noChangeShapeType="1"/>
                </p:cNvSpPr>
                <p:nvPr/>
              </p:nvSpPr>
              <p:spPr bwMode="auto">
                <a:xfrm>
                  <a:off x="4860" y="3420"/>
                  <a:ext cx="0" cy="360"/>
                </a:xfrm>
                <a:prstGeom prst="line">
                  <a:avLst/>
                </a:prstGeom>
                <a:noFill/>
                <a:ln w="1587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071" name="Rectangle 23"/>
                <p:cNvSpPr>
                  <a:spLocks noChangeArrowheads="1"/>
                </p:cNvSpPr>
                <p:nvPr/>
              </p:nvSpPr>
              <p:spPr bwMode="auto">
                <a:xfrm>
                  <a:off x="3600" y="3600"/>
                  <a:ext cx="145" cy="26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FF0000"/>
                      </a:solidFill>
                      <a:effectLst/>
                      <a:latin typeface="Arial" pitchFamily="34" charset="0"/>
                      <a:ea typeface="Times New Roman" pitchFamily="18" charset="0"/>
                    </a:rPr>
                    <a:t>D</a:t>
                  </a:r>
                  <a:endParaRPr kumimoji="0" lang="en-US" sz="1800" b="0" i="0" u="none" strike="noStrike" cap="none" normalizeH="0" baseline="0" smtClean="0">
                    <a:ln>
                      <a:noFill/>
                    </a:ln>
                    <a:solidFill>
                      <a:schemeClr val="tx1"/>
                    </a:solidFill>
                    <a:effectLst/>
                    <a:latin typeface="Arial" pitchFamily="34" charset="0"/>
                  </a:endParaRPr>
                </a:p>
              </p:txBody>
            </p:sp>
          </p:grpSp>
          <p:sp>
            <p:nvSpPr>
              <p:cNvPr id="2069" name="Line 21"/>
              <p:cNvSpPr>
                <a:spLocks noChangeShapeType="1"/>
              </p:cNvSpPr>
              <p:nvPr/>
            </p:nvSpPr>
            <p:spPr bwMode="auto">
              <a:xfrm>
                <a:off x="3240" y="3060"/>
                <a:ext cx="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grpSp>
            <p:nvGrpSpPr>
              <p:cNvPr id="2065" name="Group 17"/>
              <p:cNvGrpSpPr>
                <a:grpSpLocks/>
              </p:cNvGrpSpPr>
              <p:nvPr/>
            </p:nvGrpSpPr>
            <p:grpSpPr bwMode="auto">
              <a:xfrm>
                <a:off x="3240" y="2880"/>
                <a:ext cx="900" cy="360"/>
                <a:chOff x="3240" y="2880"/>
                <a:chExt cx="900" cy="360"/>
              </a:xfrm>
            </p:grpSpPr>
            <p:sp>
              <p:nvSpPr>
                <p:cNvPr id="2068" name="Line 20"/>
                <p:cNvSpPr>
                  <a:spLocks noChangeShapeType="1"/>
                </p:cNvSpPr>
                <p:nvPr/>
              </p:nvSpPr>
              <p:spPr bwMode="auto">
                <a:xfrm>
                  <a:off x="3240" y="3060"/>
                  <a:ext cx="900" cy="0"/>
                </a:xfrm>
                <a:prstGeom prst="line">
                  <a:avLst/>
                </a:prstGeom>
                <a:noFill/>
                <a:ln w="15875">
                  <a:solidFill>
                    <a:srgbClr val="3366FF"/>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067" name="Line 19"/>
                <p:cNvSpPr>
                  <a:spLocks noChangeShapeType="1"/>
                </p:cNvSpPr>
                <p:nvPr/>
              </p:nvSpPr>
              <p:spPr bwMode="auto">
                <a:xfrm>
                  <a:off x="3240" y="2880"/>
                  <a:ext cx="0" cy="360"/>
                </a:xfrm>
                <a:prstGeom prst="line">
                  <a:avLst/>
                </a:prstGeom>
                <a:noFill/>
                <a:ln w="15875">
                  <a:solidFill>
                    <a:srgbClr val="3366FF"/>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066" name="Line 18"/>
                <p:cNvSpPr>
                  <a:spLocks noChangeShapeType="1"/>
                </p:cNvSpPr>
                <p:nvPr/>
              </p:nvSpPr>
              <p:spPr bwMode="auto">
                <a:xfrm>
                  <a:off x="4140" y="2880"/>
                  <a:ext cx="0" cy="360"/>
                </a:xfrm>
                <a:prstGeom prst="line">
                  <a:avLst/>
                </a:prstGeom>
                <a:noFill/>
                <a:ln w="15875">
                  <a:solidFill>
                    <a:srgbClr val="3366FF"/>
                  </a:solidFill>
                  <a:round/>
                  <a:headEnd/>
                  <a:tailEnd/>
                </a:ln>
              </p:spPr>
              <p:txBody>
                <a:bodyPr vert="horz" wrap="square" lIns="91440" tIns="45720" rIns="91440" bIns="45720" numCol="1" anchor="t" anchorCtr="0" compatLnSpc="1">
                  <a:prstTxWarp prst="textNoShape">
                    <a:avLst/>
                  </a:prstTxWarp>
                </a:bodyPr>
                <a:lstStyle/>
                <a:p>
                  <a:endParaRPr lang="en-GB"/>
                </a:p>
              </p:txBody>
            </p:sp>
          </p:grpSp>
        </p:grpSp>
        <p:sp>
          <p:nvSpPr>
            <p:cNvPr id="2063" name="Line 15"/>
            <p:cNvSpPr>
              <a:spLocks noChangeShapeType="1"/>
            </p:cNvSpPr>
            <p:nvPr/>
          </p:nvSpPr>
          <p:spPr bwMode="auto">
            <a:xfrm flipV="1">
              <a:off x="3600" y="720"/>
              <a:ext cx="0" cy="1980"/>
            </a:xfrm>
            <a:prstGeom prst="line">
              <a:avLst/>
            </a:prstGeom>
            <a:noFill/>
            <a:ln w="1270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GB"/>
            </a:p>
          </p:txBody>
        </p:sp>
        <p:grpSp>
          <p:nvGrpSpPr>
            <p:cNvPr id="2060" name="Group 12"/>
            <p:cNvGrpSpPr>
              <a:grpSpLocks/>
            </p:cNvGrpSpPr>
            <p:nvPr/>
          </p:nvGrpSpPr>
          <p:grpSpPr bwMode="auto">
            <a:xfrm>
              <a:off x="1800" y="720"/>
              <a:ext cx="3780" cy="1980"/>
              <a:chOff x="2160" y="720"/>
              <a:chExt cx="3780" cy="1980"/>
            </a:xfrm>
          </p:grpSpPr>
          <p:sp>
            <p:nvSpPr>
              <p:cNvPr id="2062" name="Freeform 14"/>
              <p:cNvSpPr>
                <a:spLocks/>
              </p:cNvSpPr>
              <p:nvPr/>
            </p:nvSpPr>
            <p:spPr bwMode="auto">
              <a:xfrm>
                <a:off x="2160" y="1080"/>
                <a:ext cx="3780" cy="1500"/>
              </a:xfrm>
              <a:custGeom>
                <a:avLst/>
                <a:gdLst/>
                <a:ahLst/>
                <a:cxnLst>
                  <a:cxn ang="0">
                    <a:pos x="0" y="1140"/>
                  </a:cxn>
                  <a:cxn ang="0">
                    <a:pos x="540" y="960"/>
                  </a:cxn>
                  <a:cxn ang="0">
                    <a:pos x="1260" y="60"/>
                  </a:cxn>
                  <a:cxn ang="0">
                    <a:pos x="1800" y="600"/>
                  </a:cxn>
                  <a:cxn ang="0">
                    <a:pos x="2520" y="960"/>
                  </a:cxn>
                  <a:cxn ang="0">
                    <a:pos x="3780" y="1140"/>
                  </a:cxn>
                </a:cxnLst>
                <a:rect l="0" t="0" r="r" b="b"/>
                <a:pathLst>
                  <a:path w="3780" h="1140">
                    <a:moveTo>
                      <a:pt x="0" y="1140"/>
                    </a:moveTo>
                    <a:cubicBezTo>
                      <a:pt x="165" y="1140"/>
                      <a:pt x="330" y="1140"/>
                      <a:pt x="540" y="960"/>
                    </a:cubicBezTo>
                    <a:cubicBezTo>
                      <a:pt x="750" y="780"/>
                      <a:pt x="1050" y="120"/>
                      <a:pt x="1260" y="60"/>
                    </a:cubicBezTo>
                    <a:cubicBezTo>
                      <a:pt x="1470" y="0"/>
                      <a:pt x="1590" y="450"/>
                      <a:pt x="1800" y="600"/>
                    </a:cubicBezTo>
                    <a:cubicBezTo>
                      <a:pt x="2010" y="750"/>
                      <a:pt x="2190" y="870"/>
                      <a:pt x="2520" y="960"/>
                    </a:cubicBezTo>
                    <a:cubicBezTo>
                      <a:pt x="2850" y="1050"/>
                      <a:pt x="3315" y="1095"/>
                      <a:pt x="3780" y="1140"/>
                    </a:cubicBezTo>
                  </a:path>
                </a:pathLst>
              </a:custGeom>
              <a:noFill/>
              <a:ln w="9525">
                <a:solidFill>
                  <a:srgbClr val="3366FF"/>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061" name="Line 13"/>
              <p:cNvSpPr>
                <a:spLocks noChangeShapeType="1"/>
              </p:cNvSpPr>
              <p:nvPr/>
            </p:nvSpPr>
            <p:spPr bwMode="auto">
              <a:xfrm flipV="1">
                <a:off x="3600" y="720"/>
                <a:ext cx="0" cy="1980"/>
              </a:xfrm>
              <a:prstGeom prst="line">
                <a:avLst/>
              </a:prstGeom>
              <a:noFill/>
              <a:ln w="9525">
                <a:solidFill>
                  <a:srgbClr val="3366FF"/>
                </a:solidFill>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2059" name="Freeform 11"/>
            <p:cNvSpPr>
              <a:spLocks/>
            </p:cNvSpPr>
            <p:nvPr/>
          </p:nvSpPr>
          <p:spPr bwMode="auto">
            <a:xfrm>
              <a:off x="2340" y="1260"/>
              <a:ext cx="4680" cy="1324"/>
            </a:xfrm>
            <a:custGeom>
              <a:avLst/>
              <a:gdLst/>
              <a:ahLst/>
              <a:cxnLst>
                <a:cxn ang="0">
                  <a:pos x="0" y="1140"/>
                </a:cxn>
                <a:cxn ang="0">
                  <a:pos x="540" y="960"/>
                </a:cxn>
                <a:cxn ang="0">
                  <a:pos x="1260" y="60"/>
                </a:cxn>
                <a:cxn ang="0">
                  <a:pos x="1800" y="600"/>
                </a:cxn>
                <a:cxn ang="0">
                  <a:pos x="2520" y="960"/>
                </a:cxn>
                <a:cxn ang="0">
                  <a:pos x="3780" y="1140"/>
                </a:cxn>
              </a:cxnLst>
              <a:rect l="0" t="0" r="r" b="b"/>
              <a:pathLst>
                <a:path w="3780" h="1140">
                  <a:moveTo>
                    <a:pt x="0" y="1140"/>
                  </a:moveTo>
                  <a:cubicBezTo>
                    <a:pt x="165" y="1140"/>
                    <a:pt x="330" y="1140"/>
                    <a:pt x="540" y="960"/>
                  </a:cubicBezTo>
                  <a:cubicBezTo>
                    <a:pt x="750" y="780"/>
                    <a:pt x="1050" y="120"/>
                    <a:pt x="1260" y="60"/>
                  </a:cubicBezTo>
                  <a:cubicBezTo>
                    <a:pt x="1470" y="0"/>
                    <a:pt x="1590" y="450"/>
                    <a:pt x="1800" y="600"/>
                  </a:cubicBezTo>
                  <a:cubicBezTo>
                    <a:pt x="2010" y="750"/>
                    <a:pt x="2190" y="870"/>
                    <a:pt x="2520" y="960"/>
                  </a:cubicBezTo>
                  <a:cubicBezTo>
                    <a:pt x="2850" y="1050"/>
                    <a:pt x="3315" y="1095"/>
                    <a:pt x="3780" y="1140"/>
                  </a:cubicBezTo>
                </a:path>
              </a:pathLst>
            </a:custGeom>
            <a:noFill/>
            <a:ln w="9525">
              <a:solidFill>
                <a:srgbClr val="339966"/>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058" name="Line 10"/>
            <p:cNvSpPr>
              <a:spLocks noChangeShapeType="1"/>
            </p:cNvSpPr>
            <p:nvPr/>
          </p:nvSpPr>
          <p:spPr bwMode="auto">
            <a:xfrm flipV="1">
              <a:off x="4123" y="720"/>
              <a:ext cx="17" cy="1980"/>
            </a:xfrm>
            <a:prstGeom prst="line">
              <a:avLst/>
            </a:prstGeom>
            <a:noFill/>
            <a:ln w="9525">
              <a:solidFill>
                <a:srgbClr val="339966"/>
              </a:solidFill>
              <a:round/>
              <a:headEnd/>
              <a:tailEnd/>
            </a:ln>
          </p:spPr>
          <p:txBody>
            <a:bodyPr vert="horz" wrap="square" lIns="91440" tIns="45720" rIns="91440" bIns="45720" numCol="1" anchor="t" anchorCtr="0" compatLnSpc="1">
              <a:prstTxWarp prst="textNoShape">
                <a:avLst/>
              </a:prstTxWarp>
            </a:bodyPr>
            <a:lstStyle/>
            <a:p>
              <a:endParaRPr lang="en-GB"/>
            </a:p>
          </p:txBody>
        </p:sp>
        <p:grpSp>
          <p:nvGrpSpPr>
            <p:cNvPr id="2055" name="Group 7"/>
            <p:cNvGrpSpPr>
              <a:grpSpLocks/>
            </p:cNvGrpSpPr>
            <p:nvPr/>
          </p:nvGrpSpPr>
          <p:grpSpPr bwMode="auto">
            <a:xfrm>
              <a:off x="2340" y="180"/>
              <a:ext cx="3060" cy="2520"/>
              <a:chOff x="2340" y="180"/>
              <a:chExt cx="3060" cy="2520"/>
            </a:xfrm>
          </p:grpSpPr>
          <p:sp>
            <p:nvSpPr>
              <p:cNvPr id="2057" name="Freeform 9"/>
              <p:cNvSpPr>
                <a:spLocks/>
              </p:cNvSpPr>
              <p:nvPr/>
            </p:nvSpPr>
            <p:spPr bwMode="auto">
              <a:xfrm>
                <a:off x="2340" y="720"/>
                <a:ext cx="3060" cy="1827"/>
              </a:xfrm>
              <a:custGeom>
                <a:avLst/>
                <a:gdLst/>
                <a:ahLst/>
                <a:cxnLst>
                  <a:cxn ang="0">
                    <a:pos x="0" y="1140"/>
                  </a:cxn>
                  <a:cxn ang="0">
                    <a:pos x="540" y="960"/>
                  </a:cxn>
                  <a:cxn ang="0">
                    <a:pos x="1260" y="60"/>
                  </a:cxn>
                  <a:cxn ang="0">
                    <a:pos x="1800" y="600"/>
                  </a:cxn>
                  <a:cxn ang="0">
                    <a:pos x="2520" y="960"/>
                  </a:cxn>
                  <a:cxn ang="0">
                    <a:pos x="3780" y="1140"/>
                  </a:cxn>
                </a:cxnLst>
                <a:rect l="0" t="0" r="r" b="b"/>
                <a:pathLst>
                  <a:path w="3780" h="1140">
                    <a:moveTo>
                      <a:pt x="0" y="1140"/>
                    </a:moveTo>
                    <a:cubicBezTo>
                      <a:pt x="165" y="1140"/>
                      <a:pt x="330" y="1140"/>
                      <a:pt x="540" y="960"/>
                    </a:cubicBezTo>
                    <a:cubicBezTo>
                      <a:pt x="750" y="780"/>
                      <a:pt x="1050" y="120"/>
                      <a:pt x="1260" y="60"/>
                    </a:cubicBezTo>
                    <a:cubicBezTo>
                      <a:pt x="1470" y="0"/>
                      <a:pt x="1590" y="450"/>
                      <a:pt x="1800" y="600"/>
                    </a:cubicBezTo>
                    <a:cubicBezTo>
                      <a:pt x="2010" y="750"/>
                      <a:pt x="2190" y="870"/>
                      <a:pt x="2520" y="960"/>
                    </a:cubicBezTo>
                    <a:cubicBezTo>
                      <a:pt x="2850" y="1050"/>
                      <a:pt x="3315" y="1095"/>
                      <a:pt x="3780" y="1140"/>
                    </a:cubicBezTo>
                  </a:path>
                </a:pathLst>
              </a:custGeom>
              <a:noFill/>
              <a:ln w="9525">
                <a:solidFill>
                  <a:srgbClr val="33CCCC"/>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056" name="Line 8"/>
              <p:cNvSpPr>
                <a:spLocks noChangeShapeType="1"/>
              </p:cNvSpPr>
              <p:nvPr/>
            </p:nvSpPr>
            <p:spPr bwMode="auto">
              <a:xfrm flipV="1">
                <a:off x="3506" y="180"/>
                <a:ext cx="0" cy="2520"/>
              </a:xfrm>
              <a:prstGeom prst="line">
                <a:avLst/>
              </a:prstGeom>
              <a:noFill/>
              <a:ln w="9525">
                <a:solidFill>
                  <a:srgbClr val="33CCCC"/>
                </a:solidFill>
                <a:round/>
                <a:headEnd/>
                <a:tailEnd/>
              </a:ln>
            </p:spPr>
            <p:txBody>
              <a:bodyPr vert="horz" wrap="square" lIns="91440" tIns="45720" rIns="91440" bIns="45720" numCol="1" anchor="t" anchorCtr="0" compatLnSpc="1">
                <a:prstTxWarp prst="textNoShape">
                  <a:avLst/>
                </a:prstTxWarp>
              </a:bodyPr>
              <a:lstStyle/>
              <a:p>
                <a:endParaRPr lang="en-GB"/>
              </a:p>
            </p:txBody>
          </p:sp>
        </p:grpSp>
        <p:grpSp>
          <p:nvGrpSpPr>
            <p:cNvPr id="2052" name="Group 4"/>
            <p:cNvGrpSpPr>
              <a:grpSpLocks/>
            </p:cNvGrpSpPr>
            <p:nvPr/>
          </p:nvGrpSpPr>
          <p:grpSpPr bwMode="auto">
            <a:xfrm>
              <a:off x="2520" y="540"/>
              <a:ext cx="3420" cy="2160"/>
              <a:chOff x="2160" y="720"/>
              <a:chExt cx="3780" cy="1980"/>
            </a:xfrm>
          </p:grpSpPr>
          <p:sp>
            <p:nvSpPr>
              <p:cNvPr id="2054" name="Freeform 6"/>
              <p:cNvSpPr>
                <a:spLocks/>
              </p:cNvSpPr>
              <p:nvPr/>
            </p:nvSpPr>
            <p:spPr bwMode="auto">
              <a:xfrm>
                <a:off x="2160" y="1080"/>
                <a:ext cx="3780" cy="1500"/>
              </a:xfrm>
              <a:custGeom>
                <a:avLst/>
                <a:gdLst/>
                <a:ahLst/>
                <a:cxnLst>
                  <a:cxn ang="0">
                    <a:pos x="0" y="1140"/>
                  </a:cxn>
                  <a:cxn ang="0">
                    <a:pos x="540" y="960"/>
                  </a:cxn>
                  <a:cxn ang="0">
                    <a:pos x="1260" y="60"/>
                  </a:cxn>
                  <a:cxn ang="0">
                    <a:pos x="1800" y="600"/>
                  </a:cxn>
                  <a:cxn ang="0">
                    <a:pos x="2520" y="960"/>
                  </a:cxn>
                  <a:cxn ang="0">
                    <a:pos x="3780" y="1140"/>
                  </a:cxn>
                </a:cxnLst>
                <a:rect l="0" t="0" r="r" b="b"/>
                <a:pathLst>
                  <a:path w="3780" h="1140">
                    <a:moveTo>
                      <a:pt x="0" y="1140"/>
                    </a:moveTo>
                    <a:cubicBezTo>
                      <a:pt x="165" y="1140"/>
                      <a:pt x="330" y="1140"/>
                      <a:pt x="540" y="960"/>
                    </a:cubicBezTo>
                    <a:cubicBezTo>
                      <a:pt x="750" y="780"/>
                      <a:pt x="1050" y="120"/>
                      <a:pt x="1260" y="60"/>
                    </a:cubicBezTo>
                    <a:cubicBezTo>
                      <a:pt x="1470" y="0"/>
                      <a:pt x="1590" y="450"/>
                      <a:pt x="1800" y="600"/>
                    </a:cubicBezTo>
                    <a:cubicBezTo>
                      <a:pt x="2010" y="750"/>
                      <a:pt x="2190" y="870"/>
                      <a:pt x="2520" y="960"/>
                    </a:cubicBezTo>
                    <a:cubicBezTo>
                      <a:pt x="2850" y="1050"/>
                      <a:pt x="3315" y="1095"/>
                      <a:pt x="3780" y="1140"/>
                    </a:cubicBezTo>
                  </a:path>
                </a:pathLst>
              </a:custGeom>
              <a:noFill/>
              <a:ln w="9525">
                <a:solidFill>
                  <a:srgbClr val="80008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053" name="Line 5"/>
              <p:cNvSpPr>
                <a:spLocks noChangeShapeType="1"/>
              </p:cNvSpPr>
              <p:nvPr/>
            </p:nvSpPr>
            <p:spPr bwMode="auto">
              <a:xfrm flipV="1">
                <a:off x="3600" y="720"/>
                <a:ext cx="0" cy="1980"/>
              </a:xfrm>
              <a:prstGeom prst="line">
                <a:avLst/>
              </a:prstGeom>
              <a:noFill/>
              <a:ln w="9525">
                <a:solidFill>
                  <a:srgbClr val="800080"/>
                </a:solidFill>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2051" name="Rectangle 3"/>
            <p:cNvSpPr>
              <a:spLocks noChangeArrowheads="1"/>
            </p:cNvSpPr>
            <p:nvPr/>
          </p:nvSpPr>
          <p:spPr bwMode="auto">
            <a:xfrm>
              <a:off x="2160" y="180"/>
              <a:ext cx="2880" cy="5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050" name="Rectangle 2"/>
            <p:cNvSpPr>
              <a:spLocks noChangeArrowheads="1"/>
            </p:cNvSpPr>
            <p:nvPr/>
          </p:nvSpPr>
          <p:spPr bwMode="auto">
            <a:xfrm>
              <a:off x="6660" y="2340"/>
              <a:ext cx="900" cy="36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46" name="Title 1"/>
          <p:cNvSpPr>
            <a:spLocks noGrp="1"/>
          </p:cNvSpPr>
          <p:nvPr>
            <p:ph type="title"/>
          </p:nvPr>
        </p:nvSpPr>
        <p:spPr/>
        <p:txBody>
          <a:bodyPr>
            <a:normAutofit/>
          </a:bodyPr>
          <a:lstStyle/>
          <a:p>
            <a:r>
              <a:rPr lang="en-GB" dirty="0" smtClean="0"/>
              <a:t>Communicating badly – Slide 3 of 3</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 Categories of Uncertainty</a:t>
            </a:r>
            <a:endParaRPr lang="en-GB" dirty="0"/>
          </a:p>
        </p:txBody>
      </p:sp>
      <p:sp>
        <p:nvSpPr>
          <p:cNvPr id="3" name="Content Placeholder 2"/>
          <p:cNvSpPr>
            <a:spLocks noGrp="1"/>
          </p:cNvSpPr>
          <p:nvPr>
            <p:ph idx="1"/>
          </p:nvPr>
        </p:nvSpPr>
        <p:spPr/>
        <p:txBody>
          <a:bodyPr>
            <a:normAutofit/>
          </a:bodyPr>
          <a:lstStyle/>
          <a:p>
            <a:pPr>
              <a:buNone/>
            </a:pPr>
            <a:r>
              <a:rPr lang="en-GB" sz="2800" dirty="0" smtClean="0"/>
              <a:t>	</a:t>
            </a:r>
          </a:p>
          <a:p>
            <a:r>
              <a:rPr lang="en-GB" sz="2800" dirty="0" smtClean="0"/>
              <a:t>Variability		Range of Possible Outcomes</a:t>
            </a:r>
          </a:p>
          <a:p>
            <a:pPr lvl="6"/>
            <a:r>
              <a:rPr lang="en-GB" sz="1600" dirty="0" smtClean="0"/>
              <a:t>Casual explanation based on expert judgement</a:t>
            </a:r>
          </a:p>
          <a:p>
            <a:pPr lvl="6"/>
            <a:r>
              <a:rPr lang="en-GB" sz="1600" dirty="0" smtClean="0"/>
              <a:t>Quantitative methods</a:t>
            </a:r>
            <a:br>
              <a:rPr lang="en-GB" sz="1600" dirty="0" smtClean="0"/>
            </a:br>
            <a:endParaRPr lang="en-GB" sz="2800" dirty="0" smtClean="0"/>
          </a:p>
          <a:p>
            <a:r>
              <a:rPr lang="en-GB" sz="2800" dirty="0" smtClean="0"/>
              <a:t>Verification	</a:t>
            </a:r>
          </a:p>
          <a:p>
            <a:pPr lvl="1"/>
            <a:r>
              <a:rPr lang="en-GB" sz="2400" dirty="0" smtClean="0"/>
              <a:t>£100m deficit really?  </a:t>
            </a:r>
            <a:br>
              <a:rPr lang="en-GB" sz="2400" dirty="0" smtClean="0"/>
            </a:br>
            <a:r>
              <a:rPr lang="en-GB" sz="2400" dirty="0" smtClean="0"/>
              <a:t>Guess / Professional Judgement / Rigorous Analysis with Robust Evidence</a:t>
            </a:r>
          </a:p>
          <a:p>
            <a:pPr lvl="1"/>
            <a:r>
              <a:rPr lang="en-GB" sz="2400" dirty="0" smtClean="0"/>
              <a:t>Range of Reasonable Best Estimate</a:t>
            </a:r>
            <a:endParaRPr lang="en-GB"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 R</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“An aggregate report shall indicate the nature and extent of any material uncertainty in the information it contains.”</a:t>
            </a:r>
          </a:p>
          <a:p>
            <a:r>
              <a:rPr lang="en-GB" dirty="0" smtClean="0"/>
              <a:t>Uncertainty may concern the results of the calculations, assumptions on which information is based or other aspects.  It may arise from random variations, lack of information or other sources.  The extent of any material uncertainty may itself be subject to uncertainty.</a:t>
            </a:r>
          </a:p>
          <a:p>
            <a:r>
              <a:rPr lang="en-GB" dirty="0" smtClean="0"/>
              <a:t>There are many ways of indicating the extent of uncertainty, such as:</a:t>
            </a:r>
          </a:p>
          <a:p>
            <a:pPr lvl="1"/>
            <a:r>
              <a:rPr lang="en-GB" dirty="0" smtClean="0"/>
              <a:t>Giving a range, measure of the value at risk or other statistical calculation;</a:t>
            </a:r>
          </a:p>
          <a:p>
            <a:pPr lvl="1"/>
            <a:r>
              <a:rPr lang="en-GB" dirty="0" smtClean="0"/>
              <a:t>Showing the numerical consequences of change in assumptions;</a:t>
            </a:r>
          </a:p>
          <a:p>
            <a:pPr lvl="1"/>
            <a:r>
              <a:rPr lang="en-GB" dirty="0" smtClean="0"/>
              <a:t>Presenting the outcomes of scenarios, possibly including extreme scenarios; and</a:t>
            </a:r>
          </a:p>
          <a:p>
            <a:pPr lvl="1"/>
            <a:r>
              <a:rPr lang="en-GB" dirty="0" smtClean="0"/>
              <a:t>Describing the uncertainty and explaining why it has not been quantified</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 R</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“An aggregate report shall indicate the nature and extent of any material uncertainty in the information it contains.”</a:t>
            </a:r>
          </a:p>
          <a:p>
            <a:r>
              <a:rPr lang="en-GB" dirty="0" smtClean="0"/>
              <a:t>Uncertainty may concern the results of the calculations, assumptions on which information is based or other aspects.  It may arise from random variations, lack of information or other sources.  The extent of any material uncertainty may itself be subject to uncertainty.</a:t>
            </a:r>
          </a:p>
          <a:p>
            <a:r>
              <a:rPr lang="en-GB" dirty="0" smtClean="0"/>
              <a:t>There are many ways of indicating the extent of uncertainty, such as:</a:t>
            </a:r>
          </a:p>
          <a:p>
            <a:pPr lvl="1"/>
            <a:r>
              <a:rPr lang="en-GB" dirty="0" smtClean="0"/>
              <a:t>Giving a range, measure of the value at risk or other statistical calculation;</a:t>
            </a:r>
          </a:p>
          <a:p>
            <a:pPr lvl="1"/>
            <a:r>
              <a:rPr lang="en-GB" dirty="0" smtClean="0"/>
              <a:t>Showing the numerical consequences of change in assumptions;</a:t>
            </a:r>
          </a:p>
          <a:p>
            <a:pPr lvl="1"/>
            <a:r>
              <a:rPr lang="en-GB" dirty="0" smtClean="0"/>
              <a:t>Presenting the outcomes of scenarios, possibly including extreme scenarios; and</a:t>
            </a:r>
          </a:p>
          <a:p>
            <a:pPr lvl="1"/>
            <a:r>
              <a:rPr lang="en-GB" dirty="0" smtClean="0"/>
              <a:t>Describing the uncertainty and explaining why it has not been quantified</a:t>
            </a:r>
            <a:endParaRPr lang="en-GB" dirty="0"/>
          </a:p>
        </p:txBody>
      </p:sp>
      <p:sp>
        <p:nvSpPr>
          <p:cNvPr id="4" name="TextBox 3"/>
          <p:cNvSpPr txBox="1"/>
          <p:nvPr/>
        </p:nvSpPr>
        <p:spPr>
          <a:xfrm>
            <a:off x="1763688" y="5301208"/>
            <a:ext cx="165618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Variability</a:t>
            </a:r>
            <a:endParaRPr lang="en-GB" dirty="0"/>
          </a:p>
        </p:txBody>
      </p:sp>
      <p:cxnSp>
        <p:nvCxnSpPr>
          <p:cNvPr id="7" name="Straight Connector 6"/>
          <p:cNvCxnSpPr/>
          <p:nvPr/>
        </p:nvCxnSpPr>
        <p:spPr>
          <a:xfrm flipV="1">
            <a:off x="3419872" y="2636912"/>
            <a:ext cx="4104456" cy="26642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3419872" y="3789040"/>
            <a:ext cx="1008112" cy="15121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3419872" y="4005064"/>
            <a:ext cx="2736304" cy="1296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3419872" y="4293096"/>
            <a:ext cx="288032" cy="10081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flipV="1">
            <a:off x="3059832" y="4797152"/>
            <a:ext cx="360040" cy="504056"/>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 R</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“An aggregate report shall indicate the nature and extent of any material uncertainty in the information it contains.”</a:t>
            </a:r>
          </a:p>
          <a:p>
            <a:r>
              <a:rPr lang="en-GB" dirty="0" smtClean="0"/>
              <a:t>Uncertainty may concern the results of the calculations, assumptions on which information is based or other aspects.  It may arise from random variations, lack of information or other sources.  The extent of any material uncertainty may itself be subject to uncertainty.</a:t>
            </a:r>
          </a:p>
          <a:p>
            <a:r>
              <a:rPr lang="en-GB" dirty="0" smtClean="0"/>
              <a:t>There are many ways of indicating the extent of uncertainty, such as:</a:t>
            </a:r>
          </a:p>
          <a:p>
            <a:pPr lvl="1"/>
            <a:r>
              <a:rPr lang="en-GB" dirty="0" smtClean="0"/>
              <a:t>Giving a range, measure of the value at risk or other statistical calculation;</a:t>
            </a:r>
          </a:p>
          <a:p>
            <a:pPr lvl="1"/>
            <a:r>
              <a:rPr lang="en-GB" dirty="0" smtClean="0"/>
              <a:t>Showing the numerical consequences of change in assumptions;</a:t>
            </a:r>
          </a:p>
          <a:p>
            <a:pPr lvl="1"/>
            <a:r>
              <a:rPr lang="en-GB" dirty="0" smtClean="0"/>
              <a:t>Presenting the outcomes of scenarios, possibly including extreme scenarios; and</a:t>
            </a:r>
          </a:p>
          <a:p>
            <a:pPr lvl="1"/>
            <a:r>
              <a:rPr lang="en-GB" dirty="0" smtClean="0"/>
              <a:t>Describing the uncertainty and explaining why it has not been quantified</a:t>
            </a:r>
            <a:endParaRPr lang="en-GB" dirty="0"/>
          </a:p>
        </p:txBody>
      </p:sp>
      <p:sp>
        <p:nvSpPr>
          <p:cNvPr id="4" name="TextBox 3"/>
          <p:cNvSpPr txBox="1"/>
          <p:nvPr/>
        </p:nvSpPr>
        <p:spPr>
          <a:xfrm>
            <a:off x="1763688" y="5301208"/>
            <a:ext cx="165618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Verification</a:t>
            </a:r>
            <a:endParaRPr lang="en-GB" dirty="0"/>
          </a:p>
        </p:txBody>
      </p:sp>
      <p:cxnSp>
        <p:nvCxnSpPr>
          <p:cNvPr id="7" name="Straight Connector 6"/>
          <p:cNvCxnSpPr/>
          <p:nvPr/>
        </p:nvCxnSpPr>
        <p:spPr>
          <a:xfrm flipV="1">
            <a:off x="3419872" y="2348880"/>
            <a:ext cx="1080120" cy="295232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flipV="1">
            <a:off x="2915816" y="4797152"/>
            <a:ext cx="504056"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3131840" y="2924944"/>
            <a:ext cx="288032" cy="23762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flipV="1">
            <a:off x="2411760" y="2636912"/>
            <a:ext cx="1008112" cy="26642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3419872" y="2420888"/>
            <a:ext cx="3456384" cy="28803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3419872" y="4005064"/>
            <a:ext cx="2736304" cy="1296144"/>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Derek Newton - Questions</a:t>
            </a:r>
            <a:endParaRPr lang="en-GB" dirty="0"/>
          </a:p>
        </p:txBody>
      </p:sp>
      <p:sp>
        <p:nvSpPr>
          <p:cNvPr id="3" name="Content Placeholder 2"/>
          <p:cNvSpPr>
            <a:spLocks noGrp="1"/>
          </p:cNvSpPr>
          <p:nvPr>
            <p:ph idx="1"/>
          </p:nvPr>
        </p:nvSpPr>
        <p:spPr/>
        <p:txBody>
          <a:bodyPr>
            <a:normAutofit fontScale="85000" lnSpcReduction="20000"/>
          </a:bodyPr>
          <a:lstStyle/>
          <a:p>
            <a:pPr>
              <a:buNone/>
            </a:pPr>
            <a:r>
              <a:rPr lang="en-GB" dirty="0" smtClean="0"/>
              <a:t>What do you want to say? </a:t>
            </a:r>
          </a:p>
          <a:p>
            <a:pPr>
              <a:buNone/>
            </a:pPr>
            <a:r>
              <a:rPr lang="en-GB" dirty="0" smtClean="0"/>
              <a:t>•To whom do you want to say it? </a:t>
            </a:r>
          </a:p>
          <a:p>
            <a:pPr>
              <a:buNone/>
            </a:pPr>
            <a:r>
              <a:rPr lang="en-GB" dirty="0" smtClean="0"/>
              <a:t>•What do the stakeholders want / expect to hear? </a:t>
            </a:r>
          </a:p>
          <a:p>
            <a:pPr>
              <a:buNone/>
            </a:pPr>
            <a:r>
              <a:rPr lang="en-GB" dirty="0" smtClean="0"/>
              <a:t>•What do the stakeholders already know? </a:t>
            </a:r>
          </a:p>
          <a:p>
            <a:pPr>
              <a:buNone/>
            </a:pPr>
            <a:r>
              <a:rPr lang="en-GB" dirty="0" smtClean="0"/>
              <a:t>•How will the stakeholders use your advice? </a:t>
            </a:r>
          </a:p>
          <a:p>
            <a:pPr>
              <a:buNone/>
            </a:pPr>
            <a:r>
              <a:rPr lang="en-GB" dirty="0" smtClean="0"/>
              <a:t>•By what means is communication with them most effective? </a:t>
            </a:r>
          </a:p>
          <a:p>
            <a:pPr>
              <a:buNone/>
            </a:pPr>
            <a:r>
              <a:rPr lang="en-GB" dirty="0" smtClean="0"/>
              <a:t>Then.... </a:t>
            </a:r>
          </a:p>
          <a:p>
            <a:pPr>
              <a:buNone/>
            </a:pPr>
            <a:r>
              <a:rPr lang="en-GB" dirty="0" smtClean="0"/>
              <a:t>•Explain that there is uncertainty </a:t>
            </a:r>
          </a:p>
          <a:p>
            <a:pPr>
              <a:buNone/>
            </a:pPr>
            <a:r>
              <a:rPr lang="en-GB" dirty="0" smtClean="0"/>
              <a:t>•Explain its nature and causes </a:t>
            </a:r>
          </a:p>
          <a:p>
            <a:pPr>
              <a:buNone/>
            </a:pPr>
            <a:r>
              <a:rPr lang="en-GB" dirty="0" smtClean="0"/>
              <a:t>•Explain its magnitude </a:t>
            </a:r>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id" hidden="1"/>
          <p:cNvGrpSpPr/>
          <p:nvPr>
            <p:custDataLst>
              <p:tags r:id="rId2"/>
            </p:custDataLst>
          </p:nvPr>
        </p:nvGrpSpPr>
        <p:grpSpPr>
          <a:xfrm>
            <a:off x="482137" y="540572"/>
            <a:ext cx="8179724" cy="6043108"/>
            <a:chOff x="530352" y="612648"/>
            <a:chExt cx="8997696" cy="6848856"/>
          </a:xfrm>
        </p:grpSpPr>
        <p:grpSp>
          <p:nvGrpSpPr>
            <p:cNvPr id="5" name="Group 107" hidden="1"/>
            <p:cNvGrpSpPr/>
            <p:nvPr/>
          </p:nvGrpSpPr>
          <p:grpSpPr>
            <a:xfrm>
              <a:off x="530352" y="7159752"/>
              <a:ext cx="8997696" cy="301752"/>
              <a:chOff x="530352" y="7159752"/>
              <a:chExt cx="8997696" cy="301752"/>
            </a:xfrm>
          </p:grpSpPr>
          <p:sp>
            <p:nvSpPr>
              <p:cNvPr id="52" name="Footer block" hidden="1"/>
              <p:cNvSpPr>
                <a:spLocks noChangeArrowheads="1"/>
              </p:cNvSpPr>
              <p:nvPr/>
            </p:nvSpPr>
            <p:spPr bwMode="gray">
              <a:xfrm>
                <a:off x="6629400"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819158">
                  <a:defRPr/>
                </a:pPr>
                <a:endParaRPr lang="en-GB" dirty="0"/>
              </a:p>
            </p:txBody>
          </p:sp>
          <p:sp>
            <p:nvSpPr>
              <p:cNvPr id="53" name="Footer block" hidden="1"/>
              <p:cNvSpPr>
                <a:spLocks noChangeArrowheads="1"/>
              </p:cNvSpPr>
              <p:nvPr/>
            </p:nvSpPr>
            <p:spPr bwMode="gray">
              <a:xfrm>
                <a:off x="3584448"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819158">
                  <a:defRPr/>
                </a:pPr>
                <a:endParaRPr lang="en-GB" dirty="0"/>
              </a:p>
            </p:txBody>
          </p:sp>
          <p:sp>
            <p:nvSpPr>
              <p:cNvPr id="54" name="Footer block" hidden="1"/>
              <p:cNvSpPr>
                <a:spLocks noChangeArrowheads="1"/>
              </p:cNvSpPr>
              <p:nvPr/>
            </p:nvSpPr>
            <p:spPr bwMode="gray">
              <a:xfrm>
                <a:off x="530352"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819158">
                  <a:defRPr/>
                </a:pPr>
                <a:endParaRPr lang="en-GB" dirty="0"/>
              </a:p>
            </p:txBody>
          </p:sp>
        </p:grpSp>
        <p:grpSp>
          <p:nvGrpSpPr>
            <p:cNvPr id="6" name="Group 106" hidden="1"/>
            <p:cNvGrpSpPr/>
            <p:nvPr/>
          </p:nvGrpSpPr>
          <p:grpSpPr>
            <a:xfrm>
              <a:off x="530352" y="1066800"/>
              <a:ext cx="8997696" cy="835152"/>
              <a:chOff x="530352" y="1066800"/>
              <a:chExt cx="8997696" cy="835152"/>
            </a:xfrm>
          </p:grpSpPr>
          <p:sp>
            <p:nvSpPr>
              <p:cNvPr id="50" name="Title block" hidden="1"/>
              <p:cNvSpPr>
                <a:spLocks noChangeArrowheads="1"/>
              </p:cNvSpPr>
              <p:nvPr/>
            </p:nvSpPr>
            <p:spPr bwMode="gray">
              <a:xfrm>
                <a:off x="5102352" y="1066800"/>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819158">
                  <a:defRPr/>
                </a:pPr>
                <a:endParaRPr lang="en-GB" dirty="0"/>
              </a:p>
            </p:txBody>
          </p:sp>
          <p:sp>
            <p:nvSpPr>
              <p:cNvPr id="51" name="Title block" hidden="1"/>
              <p:cNvSpPr>
                <a:spLocks noChangeArrowheads="1"/>
              </p:cNvSpPr>
              <p:nvPr/>
            </p:nvSpPr>
            <p:spPr bwMode="gray">
              <a:xfrm>
                <a:off x="530352" y="1069848"/>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819158">
                  <a:defRPr/>
                </a:pPr>
                <a:endParaRPr lang="en-GB" dirty="0"/>
              </a:p>
            </p:txBody>
          </p:sp>
        </p:grpSp>
        <p:sp>
          <p:nvSpPr>
            <p:cNvPr id="7" name="Header block" hidden="1"/>
            <p:cNvSpPr>
              <a:spLocks noChangeArrowheads="1"/>
            </p:cNvSpPr>
            <p:nvPr/>
          </p:nvSpPr>
          <p:spPr bwMode="gray">
            <a:xfrm>
              <a:off x="530352" y="612648"/>
              <a:ext cx="8988552" cy="228600"/>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719435">
                <a:buSzPct val="90000"/>
                <a:defRPr/>
              </a:pPr>
              <a:endParaRPr lang="en-GB" sz="1300" dirty="0">
                <a:solidFill>
                  <a:schemeClr val="folHlink"/>
                </a:solidFill>
                <a:cs typeface="Arial" charset="0"/>
              </a:endParaRPr>
            </a:p>
          </p:txBody>
        </p:sp>
        <p:grpSp>
          <p:nvGrpSpPr>
            <p:cNvPr id="8" name="Group 600" hidden="1"/>
            <p:cNvGrpSpPr/>
            <p:nvPr/>
          </p:nvGrpSpPr>
          <p:grpSpPr>
            <a:xfrm>
              <a:off x="533400" y="6245352"/>
              <a:ext cx="8994648" cy="688848"/>
              <a:chOff x="533400" y="6013704"/>
              <a:chExt cx="8994648" cy="688848"/>
            </a:xfrm>
          </p:grpSpPr>
          <p:sp>
            <p:nvSpPr>
              <p:cNvPr id="44" name="Content block 606" hidden="1"/>
              <p:cNvSpPr>
                <a:spLocks noChangeArrowheads="1"/>
              </p:cNvSpPr>
              <p:nvPr/>
            </p:nvSpPr>
            <p:spPr bwMode="gray">
              <a:xfrm>
                <a:off x="8156448"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19158">
                  <a:defRPr/>
                </a:pPr>
                <a:endParaRPr lang="en-GB" dirty="0"/>
              </a:p>
            </p:txBody>
          </p:sp>
          <p:sp>
            <p:nvSpPr>
              <p:cNvPr id="45" name="Content block 605" hidden="1"/>
              <p:cNvSpPr>
                <a:spLocks noChangeArrowheads="1"/>
              </p:cNvSpPr>
              <p:nvPr/>
            </p:nvSpPr>
            <p:spPr bwMode="gray">
              <a:xfrm>
                <a:off x="6631840"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19158">
                  <a:defRPr/>
                </a:pPr>
                <a:endParaRPr lang="en-GB" dirty="0"/>
              </a:p>
            </p:txBody>
          </p:sp>
          <p:sp>
            <p:nvSpPr>
              <p:cNvPr id="46" name="Content block 604" hidden="1"/>
              <p:cNvSpPr>
                <a:spLocks noChangeArrowheads="1"/>
              </p:cNvSpPr>
              <p:nvPr/>
            </p:nvSpPr>
            <p:spPr bwMode="gray">
              <a:xfrm>
                <a:off x="510723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19158">
                  <a:defRPr/>
                </a:pPr>
                <a:endParaRPr lang="en-GB" dirty="0"/>
              </a:p>
            </p:txBody>
          </p:sp>
          <p:sp>
            <p:nvSpPr>
              <p:cNvPr id="47" name="Content block 603" hidden="1"/>
              <p:cNvSpPr>
                <a:spLocks noChangeArrowheads="1"/>
              </p:cNvSpPr>
              <p:nvPr/>
            </p:nvSpPr>
            <p:spPr bwMode="gray">
              <a:xfrm>
                <a:off x="358262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19158">
                  <a:defRPr/>
                </a:pPr>
                <a:endParaRPr lang="en-GB" dirty="0"/>
              </a:p>
            </p:txBody>
          </p:sp>
          <p:sp>
            <p:nvSpPr>
              <p:cNvPr id="48" name="Content block 602" hidden="1"/>
              <p:cNvSpPr>
                <a:spLocks noChangeArrowheads="1"/>
              </p:cNvSpPr>
              <p:nvPr/>
            </p:nvSpPr>
            <p:spPr bwMode="gray">
              <a:xfrm>
                <a:off x="205801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19158">
                  <a:defRPr/>
                </a:pPr>
                <a:endParaRPr lang="en-GB" dirty="0"/>
              </a:p>
            </p:txBody>
          </p:sp>
          <p:sp>
            <p:nvSpPr>
              <p:cNvPr id="49" name="Content block 601" hidden="1"/>
              <p:cNvSpPr>
                <a:spLocks noChangeArrowheads="1"/>
              </p:cNvSpPr>
              <p:nvPr/>
            </p:nvSpPr>
            <p:spPr bwMode="gray">
              <a:xfrm>
                <a:off x="53340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19158">
                  <a:defRPr/>
                </a:pPr>
                <a:endParaRPr lang="en-GB" dirty="0"/>
              </a:p>
            </p:txBody>
          </p:sp>
        </p:grpSp>
        <p:grpSp>
          <p:nvGrpSpPr>
            <p:cNvPr id="9" name="Group 500" hidden="1"/>
            <p:cNvGrpSpPr/>
            <p:nvPr/>
          </p:nvGrpSpPr>
          <p:grpSpPr>
            <a:xfrm>
              <a:off x="533400" y="5407152"/>
              <a:ext cx="8994648" cy="688848"/>
              <a:chOff x="533400" y="5026152"/>
              <a:chExt cx="8994648" cy="688848"/>
            </a:xfrm>
          </p:grpSpPr>
          <p:sp>
            <p:nvSpPr>
              <p:cNvPr id="38" name="Content block 506" hidden="1"/>
              <p:cNvSpPr>
                <a:spLocks noChangeArrowheads="1"/>
              </p:cNvSpPr>
              <p:nvPr/>
            </p:nvSpPr>
            <p:spPr bwMode="gray">
              <a:xfrm>
                <a:off x="8156448"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19158">
                  <a:defRPr/>
                </a:pPr>
                <a:endParaRPr lang="en-GB" dirty="0"/>
              </a:p>
            </p:txBody>
          </p:sp>
          <p:sp>
            <p:nvSpPr>
              <p:cNvPr id="39" name="Content block 505" hidden="1"/>
              <p:cNvSpPr>
                <a:spLocks noChangeArrowheads="1"/>
              </p:cNvSpPr>
              <p:nvPr/>
            </p:nvSpPr>
            <p:spPr bwMode="gray">
              <a:xfrm>
                <a:off x="6631840"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19158">
                  <a:defRPr/>
                </a:pPr>
                <a:endParaRPr lang="en-GB" dirty="0"/>
              </a:p>
            </p:txBody>
          </p:sp>
          <p:sp>
            <p:nvSpPr>
              <p:cNvPr id="40" name="Content block 504" hidden="1"/>
              <p:cNvSpPr>
                <a:spLocks noChangeArrowheads="1"/>
              </p:cNvSpPr>
              <p:nvPr/>
            </p:nvSpPr>
            <p:spPr bwMode="gray">
              <a:xfrm>
                <a:off x="510723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19158">
                  <a:defRPr/>
                </a:pPr>
                <a:endParaRPr lang="en-GB" dirty="0"/>
              </a:p>
            </p:txBody>
          </p:sp>
          <p:sp>
            <p:nvSpPr>
              <p:cNvPr id="41" name="Content block 503" hidden="1"/>
              <p:cNvSpPr>
                <a:spLocks noChangeArrowheads="1"/>
              </p:cNvSpPr>
              <p:nvPr/>
            </p:nvSpPr>
            <p:spPr bwMode="gray">
              <a:xfrm>
                <a:off x="358262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19158">
                  <a:defRPr/>
                </a:pPr>
                <a:endParaRPr lang="en-GB" dirty="0"/>
              </a:p>
            </p:txBody>
          </p:sp>
          <p:sp>
            <p:nvSpPr>
              <p:cNvPr id="42" name="Content block 502" hidden="1"/>
              <p:cNvSpPr>
                <a:spLocks noChangeArrowheads="1"/>
              </p:cNvSpPr>
              <p:nvPr/>
            </p:nvSpPr>
            <p:spPr bwMode="gray">
              <a:xfrm>
                <a:off x="205801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19158">
                  <a:defRPr/>
                </a:pPr>
                <a:endParaRPr lang="en-GB" dirty="0"/>
              </a:p>
            </p:txBody>
          </p:sp>
          <p:sp>
            <p:nvSpPr>
              <p:cNvPr id="43" name="Content block 501" hidden="1"/>
              <p:cNvSpPr>
                <a:spLocks noChangeArrowheads="1"/>
              </p:cNvSpPr>
              <p:nvPr/>
            </p:nvSpPr>
            <p:spPr bwMode="gray">
              <a:xfrm>
                <a:off x="53340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19158">
                  <a:defRPr/>
                </a:pPr>
                <a:endParaRPr lang="en-GB" dirty="0"/>
              </a:p>
            </p:txBody>
          </p:sp>
        </p:grpSp>
        <p:grpSp>
          <p:nvGrpSpPr>
            <p:cNvPr id="10" name="Group 400" hidden="1"/>
            <p:cNvGrpSpPr/>
            <p:nvPr/>
          </p:nvGrpSpPr>
          <p:grpSpPr>
            <a:xfrm>
              <a:off x="533400" y="4568952"/>
              <a:ext cx="8994648" cy="688848"/>
              <a:chOff x="533400" y="4038600"/>
              <a:chExt cx="8994648" cy="688848"/>
            </a:xfrm>
          </p:grpSpPr>
          <p:sp>
            <p:nvSpPr>
              <p:cNvPr id="32" name="Content block 406" hidden="1"/>
              <p:cNvSpPr>
                <a:spLocks noChangeArrowheads="1"/>
              </p:cNvSpPr>
              <p:nvPr/>
            </p:nvSpPr>
            <p:spPr bwMode="gray">
              <a:xfrm>
                <a:off x="8156448"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19158">
                  <a:defRPr/>
                </a:pPr>
                <a:endParaRPr lang="en-GB" dirty="0"/>
              </a:p>
            </p:txBody>
          </p:sp>
          <p:sp>
            <p:nvSpPr>
              <p:cNvPr id="33" name="Content block 405" hidden="1"/>
              <p:cNvSpPr>
                <a:spLocks noChangeArrowheads="1"/>
              </p:cNvSpPr>
              <p:nvPr/>
            </p:nvSpPr>
            <p:spPr bwMode="gray">
              <a:xfrm>
                <a:off x="6631840"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19158">
                  <a:defRPr/>
                </a:pPr>
                <a:endParaRPr lang="en-GB" dirty="0"/>
              </a:p>
            </p:txBody>
          </p:sp>
          <p:sp>
            <p:nvSpPr>
              <p:cNvPr id="34" name="Content block 404" hidden="1"/>
              <p:cNvSpPr>
                <a:spLocks noChangeArrowheads="1"/>
              </p:cNvSpPr>
              <p:nvPr/>
            </p:nvSpPr>
            <p:spPr bwMode="gray">
              <a:xfrm>
                <a:off x="510723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19158">
                  <a:defRPr/>
                </a:pPr>
                <a:endParaRPr lang="en-GB" dirty="0"/>
              </a:p>
            </p:txBody>
          </p:sp>
          <p:sp>
            <p:nvSpPr>
              <p:cNvPr id="35" name="Content block 403" hidden="1"/>
              <p:cNvSpPr>
                <a:spLocks noChangeArrowheads="1"/>
              </p:cNvSpPr>
              <p:nvPr/>
            </p:nvSpPr>
            <p:spPr bwMode="gray">
              <a:xfrm>
                <a:off x="358262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19158">
                  <a:defRPr/>
                </a:pPr>
                <a:endParaRPr lang="en-GB" dirty="0"/>
              </a:p>
            </p:txBody>
          </p:sp>
          <p:sp>
            <p:nvSpPr>
              <p:cNvPr id="36" name="Content block 402" hidden="1"/>
              <p:cNvSpPr>
                <a:spLocks noChangeArrowheads="1"/>
              </p:cNvSpPr>
              <p:nvPr/>
            </p:nvSpPr>
            <p:spPr bwMode="gray">
              <a:xfrm>
                <a:off x="205801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19158">
                  <a:defRPr/>
                </a:pPr>
                <a:endParaRPr lang="en-GB" dirty="0"/>
              </a:p>
            </p:txBody>
          </p:sp>
          <p:sp>
            <p:nvSpPr>
              <p:cNvPr id="37" name="Content block 401" hidden="1"/>
              <p:cNvSpPr>
                <a:spLocks noChangeArrowheads="1"/>
              </p:cNvSpPr>
              <p:nvPr/>
            </p:nvSpPr>
            <p:spPr bwMode="gray">
              <a:xfrm>
                <a:off x="53340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19158">
                  <a:defRPr/>
                </a:pPr>
                <a:endParaRPr lang="en-GB" dirty="0"/>
              </a:p>
            </p:txBody>
          </p:sp>
        </p:grpSp>
        <p:grpSp>
          <p:nvGrpSpPr>
            <p:cNvPr id="11" name="Group 300" hidden="1"/>
            <p:cNvGrpSpPr/>
            <p:nvPr/>
          </p:nvGrpSpPr>
          <p:grpSpPr>
            <a:xfrm>
              <a:off x="533400" y="3730752"/>
              <a:ext cx="8994648" cy="688848"/>
              <a:chOff x="533400" y="3041904"/>
              <a:chExt cx="8994648" cy="688848"/>
            </a:xfrm>
          </p:grpSpPr>
          <p:sp>
            <p:nvSpPr>
              <p:cNvPr id="26" name="Content block 306" hidden="1"/>
              <p:cNvSpPr>
                <a:spLocks noChangeArrowheads="1"/>
              </p:cNvSpPr>
              <p:nvPr/>
            </p:nvSpPr>
            <p:spPr bwMode="gray">
              <a:xfrm>
                <a:off x="8156448"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19158">
                  <a:defRPr/>
                </a:pPr>
                <a:endParaRPr lang="en-GB" dirty="0"/>
              </a:p>
            </p:txBody>
          </p:sp>
          <p:sp>
            <p:nvSpPr>
              <p:cNvPr id="27" name="Content block 305" hidden="1"/>
              <p:cNvSpPr>
                <a:spLocks noChangeArrowheads="1"/>
              </p:cNvSpPr>
              <p:nvPr/>
            </p:nvSpPr>
            <p:spPr bwMode="gray">
              <a:xfrm>
                <a:off x="6631840"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19158">
                  <a:defRPr/>
                </a:pPr>
                <a:endParaRPr lang="en-GB" dirty="0"/>
              </a:p>
            </p:txBody>
          </p:sp>
          <p:sp>
            <p:nvSpPr>
              <p:cNvPr id="28" name="Content block 304" hidden="1"/>
              <p:cNvSpPr>
                <a:spLocks noChangeArrowheads="1"/>
              </p:cNvSpPr>
              <p:nvPr/>
            </p:nvSpPr>
            <p:spPr bwMode="gray">
              <a:xfrm>
                <a:off x="510723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19158">
                  <a:defRPr/>
                </a:pPr>
                <a:endParaRPr lang="en-GB" dirty="0"/>
              </a:p>
            </p:txBody>
          </p:sp>
          <p:sp>
            <p:nvSpPr>
              <p:cNvPr id="29" name="Content block 303" hidden="1"/>
              <p:cNvSpPr>
                <a:spLocks noChangeArrowheads="1"/>
              </p:cNvSpPr>
              <p:nvPr/>
            </p:nvSpPr>
            <p:spPr bwMode="gray">
              <a:xfrm>
                <a:off x="358262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19158">
                  <a:defRPr/>
                </a:pPr>
                <a:endParaRPr lang="en-GB" dirty="0"/>
              </a:p>
            </p:txBody>
          </p:sp>
          <p:sp>
            <p:nvSpPr>
              <p:cNvPr id="30" name="Content block 302" hidden="1"/>
              <p:cNvSpPr>
                <a:spLocks noChangeArrowheads="1"/>
              </p:cNvSpPr>
              <p:nvPr/>
            </p:nvSpPr>
            <p:spPr bwMode="gray">
              <a:xfrm>
                <a:off x="205801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19158">
                  <a:defRPr/>
                </a:pPr>
                <a:endParaRPr lang="en-GB" dirty="0"/>
              </a:p>
            </p:txBody>
          </p:sp>
          <p:sp>
            <p:nvSpPr>
              <p:cNvPr id="31" name="Content block 301" hidden="1"/>
              <p:cNvSpPr>
                <a:spLocks noChangeArrowheads="1"/>
              </p:cNvSpPr>
              <p:nvPr/>
            </p:nvSpPr>
            <p:spPr bwMode="gray">
              <a:xfrm>
                <a:off x="53340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19158">
                  <a:defRPr/>
                </a:pPr>
                <a:endParaRPr lang="en-GB" dirty="0"/>
              </a:p>
            </p:txBody>
          </p:sp>
        </p:grpSp>
        <p:grpSp>
          <p:nvGrpSpPr>
            <p:cNvPr id="12" name="Group 200" hidden="1"/>
            <p:cNvGrpSpPr/>
            <p:nvPr/>
          </p:nvGrpSpPr>
          <p:grpSpPr>
            <a:xfrm>
              <a:off x="533400" y="2892552"/>
              <a:ext cx="8994648" cy="688848"/>
              <a:chOff x="533400" y="1066800"/>
              <a:chExt cx="8994648" cy="688848"/>
            </a:xfrm>
          </p:grpSpPr>
          <p:sp>
            <p:nvSpPr>
              <p:cNvPr id="20" name="Content block 206" hidden="1"/>
              <p:cNvSpPr>
                <a:spLocks noChangeArrowheads="1"/>
              </p:cNvSpPr>
              <p:nvPr/>
            </p:nvSpPr>
            <p:spPr bwMode="gray">
              <a:xfrm>
                <a:off x="8156448"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19158">
                  <a:defRPr/>
                </a:pPr>
                <a:endParaRPr lang="en-GB" dirty="0"/>
              </a:p>
            </p:txBody>
          </p:sp>
          <p:sp>
            <p:nvSpPr>
              <p:cNvPr id="21" name="Content block 205" hidden="1"/>
              <p:cNvSpPr>
                <a:spLocks noChangeArrowheads="1"/>
              </p:cNvSpPr>
              <p:nvPr/>
            </p:nvSpPr>
            <p:spPr bwMode="gray">
              <a:xfrm>
                <a:off x="6631840"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19158">
                  <a:defRPr/>
                </a:pPr>
                <a:endParaRPr lang="en-GB" dirty="0"/>
              </a:p>
            </p:txBody>
          </p:sp>
          <p:sp>
            <p:nvSpPr>
              <p:cNvPr id="22" name="Content block 204" hidden="1"/>
              <p:cNvSpPr>
                <a:spLocks noChangeArrowheads="1"/>
              </p:cNvSpPr>
              <p:nvPr/>
            </p:nvSpPr>
            <p:spPr bwMode="gray">
              <a:xfrm>
                <a:off x="510723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19158">
                  <a:defRPr/>
                </a:pPr>
                <a:endParaRPr lang="en-GB" dirty="0"/>
              </a:p>
            </p:txBody>
          </p:sp>
          <p:sp>
            <p:nvSpPr>
              <p:cNvPr id="23" name="Content block 203" hidden="1"/>
              <p:cNvSpPr>
                <a:spLocks noChangeArrowheads="1"/>
              </p:cNvSpPr>
              <p:nvPr/>
            </p:nvSpPr>
            <p:spPr bwMode="gray">
              <a:xfrm>
                <a:off x="358262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19158">
                  <a:defRPr/>
                </a:pPr>
                <a:endParaRPr lang="en-GB" dirty="0"/>
              </a:p>
            </p:txBody>
          </p:sp>
          <p:sp>
            <p:nvSpPr>
              <p:cNvPr id="24" name="Content block 202" hidden="1"/>
              <p:cNvSpPr>
                <a:spLocks noChangeArrowheads="1"/>
              </p:cNvSpPr>
              <p:nvPr/>
            </p:nvSpPr>
            <p:spPr bwMode="gray">
              <a:xfrm>
                <a:off x="205801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19158">
                  <a:defRPr/>
                </a:pPr>
                <a:endParaRPr lang="en-GB" dirty="0"/>
              </a:p>
            </p:txBody>
          </p:sp>
          <p:sp>
            <p:nvSpPr>
              <p:cNvPr id="25" name="Content block 201" hidden="1"/>
              <p:cNvSpPr>
                <a:spLocks noChangeArrowheads="1"/>
              </p:cNvSpPr>
              <p:nvPr/>
            </p:nvSpPr>
            <p:spPr bwMode="gray">
              <a:xfrm>
                <a:off x="53340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19158">
                  <a:defRPr/>
                </a:pPr>
                <a:endParaRPr lang="en-GB" dirty="0"/>
              </a:p>
            </p:txBody>
          </p:sp>
        </p:grpSp>
        <p:grpSp>
          <p:nvGrpSpPr>
            <p:cNvPr id="13" name="Group 100" hidden="1"/>
            <p:cNvGrpSpPr/>
            <p:nvPr/>
          </p:nvGrpSpPr>
          <p:grpSpPr>
            <a:xfrm>
              <a:off x="533400" y="2054352"/>
              <a:ext cx="8994648" cy="688848"/>
              <a:chOff x="533400" y="2054352"/>
              <a:chExt cx="8994648" cy="688848"/>
            </a:xfrm>
          </p:grpSpPr>
          <p:sp>
            <p:nvSpPr>
              <p:cNvPr id="14" name="Content block 106" hidden="1"/>
              <p:cNvSpPr>
                <a:spLocks noChangeArrowheads="1"/>
              </p:cNvSpPr>
              <p:nvPr/>
            </p:nvSpPr>
            <p:spPr bwMode="gray">
              <a:xfrm>
                <a:off x="8156448"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19158">
                  <a:defRPr/>
                </a:pPr>
                <a:endParaRPr lang="en-GB" dirty="0"/>
              </a:p>
            </p:txBody>
          </p:sp>
          <p:sp>
            <p:nvSpPr>
              <p:cNvPr id="15" name="Content block 105" hidden="1"/>
              <p:cNvSpPr>
                <a:spLocks noChangeArrowheads="1"/>
              </p:cNvSpPr>
              <p:nvPr/>
            </p:nvSpPr>
            <p:spPr bwMode="gray">
              <a:xfrm>
                <a:off x="6631840"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19158">
                  <a:defRPr/>
                </a:pPr>
                <a:endParaRPr lang="en-GB" dirty="0"/>
              </a:p>
            </p:txBody>
          </p:sp>
          <p:sp>
            <p:nvSpPr>
              <p:cNvPr id="16" name="Content block 104" hidden="1"/>
              <p:cNvSpPr>
                <a:spLocks noChangeArrowheads="1"/>
              </p:cNvSpPr>
              <p:nvPr/>
            </p:nvSpPr>
            <p:spPr bwMode="gray">
              <a:xfrm>
                <a:off x="510723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19158">
                  <a:defRPr/>
                </a:pPr>
                <a:endParaRPr lang="en-GB" dirty="0"/>
              </a:p>
            </p:txBody>
          </p:sp>
          <p:sp>
            <p:nvSpPr>
              <p:cNvPr id="17" name="Content block 103" hidden="1"/>
              <p:cNvSpPr>
                <a:spLocks noChangeArrowheads="1"/>
              </p:cNvSpPr>
              <p:nvPr/>
            </p:nvSpPr>
            <p:spPr bwMode="gray">
              <a:xfrm>
                <a:off x="358262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19158">
                  <a:defRPr/>
                </a:pPr>
                <a:endParaRPr lang="en-GB" dirty="0"/>
              </a:p>
            </p:txBody>
          </p:sp>
          <p:sp>
            <p:nvSpPr>
              <p:cNvPr id="18" name="Content block 102" hidden="1"/>
              <p:cNvSpPr>
                <a:spLocks noChangeArrowheads="1"/>
              </p:cNvSpPr>
              <p:nvPr/>
            </p:nvSpPr>
            <p:spPr bwMode="gray">
              <a:xfrm>
                <a:off x="205801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19158">
                  <a:defRPr/>
                </a:pPr>
                <a:endParaRPr lang="en-GB" dirty="0"/>
              </a:p>
            </p:txBody>
          </p:sp>
          <p:sp>
            <p:nvSpPr>
              <p:cNvPr id="19" name="Content block 101" hidden="1"/>
              <p:cNvSpPr>
                <a:spLocks noChangeArrowheads="1"/>
              </p:cNvSpPr>
              <p:nvPr/>
            </p:nvSpPr>
            <p:spPr bwMode="gray">
              <a:xfrm>
                <a:off x="53340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19158">
                  <a:defRPr/>
                </a:pPr>
                <a:endParaRPr lang="en-GB" dirty="0"/>
              </a:p>
            </p:txBody>
          </p:sp>
        </p:grpSp>
      </p:grpSp>
      <p:sp>
        <p:nvSpPr>
          <p:cNvPr id="2" name="Title 1"/>
          <p:cNvSpPr>
            <a:spLocks noGrp="1"/>
          </p:cNvSpPr>
          <p:nvPr>
            <p:ph type="title"/>
          </p:nvPr>
        </p:nvSpPr>
        <p:spPr>
          <a:xfrm>
            <a:off x="482138" y="941294"/>
            <a:ext cx="4377894" cy="742278"/>
          </a:xfrm>
        </p:spPr>
        <p:txBody>
          <a:bodyPr/>
          <a:lstStyle/>
          <a:p>
            <a:r>
              <a:rPr lang="en-GB" sz="2800" dirty="0" smtClean="0"/>
              <a:t>Our scope and process</a:t>
            </a:r>
            <a:endParaRPr lang="en-GB" sz="2800" dirty="0"/>
          </a:p>
        </p:txBody>
      </p:sp>
      <p:sp>
        <p:nvSpPr>
          <p:cNvPr id="3" name="Text Placeholder 2"/>
          <p:cNvSpPr>
            <a:spLocks noGrp="1"/>
          </p:cNvSpPr>
          <p:nvPr>
            <p:ph type="body" sz="quarter" idx="30"/>
          </p:nvPr>
        </p:nvSpPr>
        <p:spPr/>
        <p:txBody>
          <a:bodyPr/>
          <a:lstStyle/>
          <a:p>
            <a:r>
              <a:rPr lang="en-GB" dirty="0" smtClean="0"/>
              <a:t> </a:t>
            </a:r>
            <a:endParaRPr lang="en-GB" dirty="0"/>
          </a:p>
        </p:txBody>
      </p:sp>
      <p:cxnSp>
        <p:nvCxnSpPr>
          <p:cNvPr id="76" name="Straight Connector 75"/>
          <p:cNvCxnSpPr/>
          <p:nvPr/>
        </p:nvCxnSpPr>
        <p:spPr>
          <a:xfrm>
            <a:off x="482137" y="1748118"/>
            <a:ext cx="8179724" cy="2689"/>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graphicFrame>
        <p:nvGraphicFramePr>
          <p:cNvPr id="74" name="Table 73"/>
          <p:cNvGraphicFramePr>
            <a:graphicFrameLocks noGrp="1"/>
          </p:cNvGraphicFramePr>
          <p:nvPr/>
        </p:nvGraphicFramePr>
        <p:xfrm>
          <a:off x="490309" y="1751476"/>
          <a:ext cx="8174330" cy="4196603"/>
        </p:xfrm>
        <a:graphic>
          <a:graphicData uri="http://schemas.openxmlformats.org/drawingml/2006/table">
            <a:tbl>
              <a:tblPr firstRow="1" bandRow="1"/>
              <a:tblGrid>
                <a:gridCol w="875655"/>
                <a:gridCol w="875655"/>
                <a:gridCol w="962229"/>
                <a:gridCol w="48859"/>
                <a:gridCol w="5411932"/>
              </a:tblGrid>
              <a:tr h="282388">
                <a:tc gridSpan="2">
                  <a:txBody>
                    <a:bodyPr/>
                    <a:lstStyle/>
                    <a:p>
                      <a:r>
                        <a:rPr lang="en-GB" sz="1000" b="1" dirty="0" smtClean="0">
                          <a:solidFill>
                            <a:schemeClr val="tx2"/>
                          </a:solidFill>
                        </a:rPr>
                        <a:t>Our scope</a:t>
                      </a:r>
                      <a:endParaRPr lang="en-GB" sz="1000" b="1" dirty="0">
                        <a:solidFill>
                          <a:schemeClr val="tx2"/>
                        </a:solidFill>
                      </a:endParaRPr>
                    </a:p>
                  </a:txBody>
                  <a:tcPr marL="0" marR="81818" marT="41294" marB="41294">
                    <a:lnT w="9525" cap="flat" cmpd="sng" algn="ctr">
                      <a:solidFill>
                        <a:schemeClr val="tx2"/>
                      </a:solidFill>
                      <a:prstDash val="dot"/>
                      <a:round/>
                      <a:headEnd type="none" w="med" len="med"/>
                      <a:tailEnd type="none" w="med" len="med"/>
                    </a:lnT>
                  </a:tcPr>
                </a:tc>
                <a:tc hMerge="1">
                  <a:txBody>
                    <a:bodyPr/>
                    <a:lstStyle/>
                    <a:p>
                      <a:endParaRPr lang="en-GB" sz="1100" b="0" dirty="0"/>
                    </a:p>
                  </a:txBody>
                  <a:tcPr/>
                </a:tc>
                <a:tc>
                  <a:txBody>
                    <a:bodyPr/>
                    <a:lstStyle/>
                    <a:p>
                      <a:endParaRPr lang="en-GB" sz="1000" b="0" dirty="0"/>
                    </a:p>
                  </a:txBody>
                  <a:tcPr marL="83127" marR="83127" marT="40341" marB="40341">
                    <a:lnT w="9525" cap="flat" cmpd="sng" algn="ctr">
                      <a:solidFill>
                        <a:schemeClr val="tx2"/>
                      </a:solidFill>
                      <a:prstDash val="dot"/>
                      <a:round/>
                      <a:headEnd type="none" w="med" len="med"/>
                      <a:tailEnd type="none" w="med" len="med"/>
                    </a:lnT>
                  </a:tcPr>
                </a:tc>
                <a:tc>
                  <a:txBody>
                    <a:bodyPr/>
                    <a:lstStyle/>
                    <a:p>
                      <a:endParaRPr lang="en-GB" sz="1000" b="0" dirty="0"/>
                    </a:p>
                  </a:txBody>
                  <a:tcPr marL="0" marR="0" marT="41294" marB="41294">
                    <a:lnT w="9525" cap="flat" cmpd="sng" algn="ctr">
                      <a:solidFill>
                        <a:schemeClr val="tx2"/>
                      </a:solidFill>
                      <a:prstDash val="dot"/>
                      <a:round/>
                      <a:headEnd type="none" w="med" len="med"/>
                      <a:tailEnd type="none" w="med" len="med"/>
                    </a:lnT>
                  </a:tcPr>
                </a:tc>
                <a:tc rowSpan="3">
                  <a:txBody>
                    <a:bodyPr/>
                    <a:lstStyle/>
                    <a:p>
                      <a:pPr>
                        <a:spcAft>
                          <a:spcPts val="600"/>
                        </a:spcAft>
                      </a:pPr>
                      <a:r>
                        <a:rPr lang="en-GB" sz="1200" b="0" kern="1200" dirty="0" smtClean="0">
                          <a:solidFill>
                            <a:schemeClr val="tx1"/>
                          </a:solidFill>
                          <a:latin typeface="+mj-lt"/>
                          <a:ea typeface="+mj-ea"/>
                          <a:cs typeface="+mj-cs"/>
                        </a:rPr>
                        <a:t>We have</a:t>
                      </a:r>
                      <a:r>
                        <a:rPr lang="en-GB" sz="1200" b="0" kern="1200" baseline="0" dirty="0" smtClean="0">
                          <a:solidFill>
                            <a:schemeClr val="tx1"/>
                          </a:solidFill>
                          <a:latin typeface="+mj-lt"/>
                          <a:ea typeface="+mj-ea"/>
                          <a:cs typeface="+mj-cs"/>
                        </a:rPr>
                        <a:t> reviewed the UK reserves only, and have not considered the other legal entities in the group.</a:t>
                      </a:r>
                    </a:p>
                    <a:p>
                      <a:pPr>
                        <a:spcAft>
                          <a:spcPts val="600"/>
                        </a:spcAft>
                      </a:pPr>
                      <a:endParaRPr lang="en-GB" sz="1000" b="0" dirty="0" smtClean="0">
                        <a:solidFill>
                          <a:schemeClr val="tx1"/>
                        </a:solidFill>
                      </a:endParaRPr>
                    </a:p>
                  </a:txBody>
                  <a:tcPr marL="0" marR="49091" marT="41294" marB="41294">
                    <a:lnT w="9525" cap="flat" cmpd="sng" algn="ctr">
                      <a:solidFill>
                        <a:schemeClr val="tx2"/>
                      </a:solidFill>
                      <a:prstDash val="dot"/>
                      <a:round/>
                      <a:headEnd type="none" w="med" len="med"/>
                      <a:tailEnd type="none" w="med" len="med"/>
                    </a:lnT>
                    <a:lnB w="9525" cap="flat" cmpd="sng" algn="ctr">
                      <a:solidFill>
                        <a:schemeClr val="tx2"/>
                      </a:solidFill>
                      <a:prstDash val="dot"/>
                      <a:round/>
                      <a:headEnd type="none" w="med" len="med"/>
                      <a:tailEnd type="none" w="med" len="med"/>
                    </a:lnB>
                  </a:tcPr>
                </a:tc>
              </a:tr>
              <a:tr h="317647">
                <a:tc>
                  <a:txBody>
                    <a:bodyPr/>
                    <a:lstStyle/>
                    <a:p>
                      <a:endParaRPr lang="en-GB" sz="1000" b="0" dirty="0"/>
                    </a:p>
                  </a:txBody>
                  <a:tcPr marL="0" marR="81818" marT="41294" marB="41294">
                    <a:lnR w="38100" cap="flat" cmpd="sng" algn="ctr">
                      <a:solidFill>
                        <a:schemeClr val="bg1"/>
                      </a:solidFill>
                      <a:prstDash val="solid"/>
                      <a:round/>
                      <a:headEnd type="none" w="med" len="med"/>
                      <a:tailEnd type="none" w="med" len="med"/>
                    </a:lnR>
                    <a:solidFill>
                      <a:schemeClr val="tx2"/>
                    </a:solidFill>
                  </a:tcPr>
                </a:tc>
                <a:tc>
                  <a:txBody>
                    <a:bodyPr/>
                    <a:lstStyle/>
                    <a:p>
                      <a:endParaRPr lang="en-GB" sz="1000" b="0" dirty="0"/>
                    </a:p>
                  </a:txBody>
                  <a:tcPr marL="83127" marR="83127" marT="40341" marB="40341">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bg1">
                        <a:lumMod val="85000"/>
                      </a:schemeClr>
                    </a:solidFill>
                  </a:tcPr>
                </a:tc>
                <a:tc>
                  <a:txBody>
                    <a:bodyPr/>
                    <a:lstStyle/>
                    <a:p>
                      <a:endParaRPr lang="en-GB" sz="1000" b="0" dirty="0"/>
                    </a:p>
                  </a:txBody>
                  <a:tcPr marL="83127" marR="83127" marT="40341" marB="40341">
                    <a:lnL w="38100" cap="flat" cmpd="sng" algn="ctr">
                      <a:solidFill>
                        <a:schemeClr val="bg1"/>
                      </a:solidFill>
                      <a:prstDash val="solid"/>
                      <a:round/>
                      <a:headEnd type="none" w="med" len="med"/>
                      <a:tailEnd type="none" w="med" len="med"/>
                    </a:lnL>
                    <a:solidFill>
                      <a:schemeClr val="bg1">
                        <a:lumMod val="85000"/>
                      </a:schemeClr>
                    </a:solidFill>
                  </a:tcPr>
                </a:tc>
                <a:tc>
                  <a:txBody>
                    <a:bodyPr/>
                    <a:lstStyle/>
                    <a:p>
                      <a:endParaRPr lang="en-GB" sz="1000" b="0" dirty="0"/>
                    </a:p>
                  </a:txBody>
                  <a:tcPr marL="0" marR="0" marT="41294" marB="41294"/>
                </a:tc>
                <a:tc vMerge="1">
                  <a:txBody>
                    <a:bodyPr/>
                    <a:lstStyle/>
                    <a:p>
                      <a:endParaRPr lang="en-GB" sz="1100" b="0" dirty="0"/>
                    </a:p>
                  </a:txBody>
                  <a:tcPr/>
                </a:tc>
              </a:tr>
              <a:tr h="289376">
                <a:tc>
                  <a:txBody>
                    <a:bodyPr/>
                    <a:lstStyle/>
                    <a:p>
                      <a:r>
                        <a:rPr lang="en-GB" sz="900" b="0" dirty="0" smtClean="0">
                          <a:latin typeface="+mn-lt"/>
                        </a:rPr>
                        <a:t>Limited</a:t>
                      </a:r>
                      <a:endParaRPr lang="en-GB" sz="900" b="0" dirty="0">
                        <a:latin typeface="+mn-lt"/>
                      </a:endParaRPr>
                    </a:p>
                  </a:txBody>
                  <a:tcPr marL="0" marR="81818" marT="41294" marB="41294">
                    <a:lnB w="9525" cap="flat" cmpd="sng" algn="ctr">
                      <a:solidFill>
                        <a:schemeClr val="tx2"/>
                      </a:solidFill>
                      <a:prstDash val="dot"/>
                      <a:round/>
                      <a:headEnd type="none" w="med" len="med"/>
                      <a:tailEnd type="none" w="med" len="med"/>
                    </a:lnB>
                  </a:tcPr>
                </a:tc>
                <a:tc>
                  <a:txBody>
                    <a:bodyPr/>
                    <a:lstStyle/>
                    <a:p>
                      <a:endParaRPr lang="en-GB" sz="900" b="0" dirty="0">
                        <a:latin typeface="+mn-lt"/>
                      </a:endParaRPr>
                    </a:p>
                  </a:txBody>
                  <a:tcPr marL="83127" marR="83127" marT="40341" marB="40341">
                    <a:lnB w="9525" cap="flat" cmpd="sng" algn="ctr">
                      <a:solidFill>
                        <a:schemeClr val="tx2"/>
                      </a:solidFill>
                      <a:prstDash val="dot"/>
                      <a:round/>
                      <a:headEnd type="none" w="med" len="med"/>
                      <a:tailEnd type="none" w="med" len="med"/>
                    </a:lnB>
                  </a:tcPr>
                </a:tc>
                <a:tc>
                  <a:txBody>
                    <a:bodyPr/>
                    <a:lstStyle/>
                    <a:p>
                      <a:pPr algn="r"/>
                      <a:r>
                        <a:rPr lang="en-GB" sz="900" b="0" dirty="0" smtClean="0">
                          <a:latin typeface="+mn-lt"/>
                        </a:rPr>
                        <a:t>Extensive</a:t>
                      </a:r>
                      <a:endParaRPr lang="en-GB" sz="900" b="0" dirty="0">
                        <a:latin typeface="+mn-lt"/>
                      </a:endParaRPr>
                    </a:p>
                  </a:txBody>
                  <a:tcPr marL="81818" marR="0" marT="41294" marB="41294">
                    <a:lnB w="9525" cap="flat" cmpd="sng" algn="ctr">
                      <a:solidFill>
                        <a:schemeClr val="tx2"/>
                      </a:solidFill>
                      <a:prstDash val="dot"/>
                      <a:round/>
                      <a:headEnd type="none" w="med" len="med"/>
                      <a:tailEnd type="none" w="med" len="med"/>
                    </a:lnB>
                  </a:tcPr>
                </a:tc>
                <a:tc>
                  <a:txBody>
                    <a:bodyPr/>
                    <a:lstStyle/>
                    <a:p>
                      <a:endParaRPr lang="en-GB" sz="1000" b="0" dirty="0"/>
                    </a:p>
                  </a:txBody>
                  <a:tcPr marL="0" marR="0" marT="41294" marB="41294">
                    <a:lnB w="9525" cap="flat" cmpd="sng" algn="ctr">
                      <a:solidFill>
                        <a:schemeClr val="tx2"/>
                      </a:solidFill>
                      <a:prstDash val="dot"/>
                      <a:round/>
                      <a:headEnd type="none" w="med" len="med"/>
                      <a:tailEnd type="none" w="med" len="med"/>
                    </a:lnB>
                  </a:tcPr>
                </a:tc>
                <a:tc vMerge="1">
                  <a:txBody>
                    <a:bodyPr/>
                    <a:lstStyle/>
                    <a:p>
                      <a:endParaRPr lang="en-GB" sz="1100" b="0" dirty="0"/>
                    </a:p>
                  </a:txBody>
                  <a:tcPr>
                    <a:lnB w="9525" cap="flat" cmpd="sng" algn="ctr">
                      <a:solidFill>
                        <a:schemeClr val="tx2"/>
                      </a:solidFill>
                      <a:prstDash val="sysDot"/>
                      <a:round/>
                      <a:headEnd type="none" w="med" len="med"/>
                      <a:tailEnd type="none" w="med" len="med"/>
                    </a:lnB>
                  </a:tcPr>
                </a:tc>
              </a:tr>
              <a:tr h="282388">
                <a:tc gridSpan="2">
                  <a:txBody>
                    <a:bodyPr/>
                    <a:lstStyle/>
                    <a:p>
                      <a:r>
                        <a:rPr lang="en-GB" sz="1000" b="1" dirty="0" smtClean="0">
                          <a:solidFill>
                            <a:schemeClr val="tx2"/>
                          </a:solidFill>
                        </a:rPr>
                        <a:t>Access to management</a:t>
                      </a:r>
                      <a:endParaRPr lang="en-GB" sz="1000" b="1" dirty="0">
                        <a:solidFill>
                          <a:schemeClr val="tx2"/>
                        </a:solidFill>
                      </a:endParaRPr>
                    </a:p>
                  </a:txBody>
                  <a:tcPr marL="0" marR="81818" marT="41294" marB="41294">
                    <a:lnT w="9525" cap="flat" cmpd="sng" algn="ctr">
                      <a:solidFill>
                        <a:schemeClr val="tx2"/>
                      </a:solidFill>
                      <a:prstDash val="dot"/>
                      <a:round/>
                      <a:headEnd type="none" w="med" len="med"/>
                      <a:tailEnd type="none" w="med" len="med"/>
                    </a:lnT>
                  </a:tcPr>
                </a:tc>
                <a:tc hMerge="1">
                  <a:txBody>
                    <a:bodyPr/>
                    <a:lstStyle/>
                    <a:p>
                      <a:endParaRPr lang="en-GB" sz="1100" b="0" dirty="0"/>
                    </a:p>
                  </a:txBody>
                  <a:tcPr>
                    <a:lnT w="9525" cap="flat" cmpd="sng" algn="ctr">
                      <a:solidFill>
                        <a:schemeClr val="tx2"/>
                      </a:solidFill>
                      <a:prstDash val="sysDot"/>
                      <a:round/>
                      <a:headEnd type="none" w="med" len="med"/>
                      <a:tailEnd type="none" w="med" len="med"/>
                    </a:lnT>
                  </a:tcPr>
                </a:tc>
                <a:tc>
                  <a:txBody>
                    <a:bodyPr/>
                    <a:lstStyle/>
                    <a:p>
                      <a:endParaRPr lang="en-GB" sz="1000" b="0" dirty="0"/>
                    </a:p>
                  </a:txBody>
                  <a:tcPr marL="83127" marR="83127" marT="40341" marB="40341">
                    <a:lnT w="9525" cap="flat" cmpd="sng" algn="ctr">
                      <a:solidFill>
                        <a:schemeClr val="tx2"/>
                      </a:solidFill>
                      <a:prstDash val="dot"/>
                      <a:round/>
                      <a:headEnd type="none" w="med" len="med"/>
                      <a:tailEnd type="none" w="med" len="med"/>
                    </a:lnT>
                  </a:tcPr>
                </a:tc>
                <a:tc>
                  <a:txBody>
                    <a:bodyPr/>
                    <a:lstStyle/>
                    <a:p>
                      <a:endParaRPr lang="en-GB" sz="1000" b="0" dirty="0"/>
                    </a:p>
                  </a:txBody>
                  <a:tcPr marL="0" marR="0" marT="41294" marB="41294">
                    <a:lnT w="9525" cap="flat" cmpd="sng" algn="ctr">
                      <a:solidFill>
                        <a:schemeClr val="tx2"/>
                      </a:solidFill>
                      <a:prstDash val="dot"/>
                      <a:round/>
                      <a:headEnd type="none" w="med" len="med"/>
                      <a:tailEnd type="none" w="med" len="med"/>
                    </a:lnT>
                  </a:tcPr>
                </a:tc>
                <a:tc rowSpan="3">
                  <a:txBody>
                    <a:bodyPr/>
                    <a:lstStyle/>
                    <a:p>
                      <a:pPr>
                        <a:spcAft>
                          <a:spcPts val="600"/>
                        </a:spcAft>
                      </a:pPr>
                      <a:r>
                        <a:rPr lang="en-GB" sz="1200" kern="1200" dirty="0" smtClean="0">
                          <a:solidFill>
                            <a:schemeClr val="tx1"/>
                          </a:solidFill>
                          <a:latin typeface="+mj-lt"/>
                          <a:ea typeface="+mj-ea"/>
                          <a:cs typeface="+mj-cs"/>
                        </a:rPr>
                        <a:t>In general we have had reasonable access to management</a:t>
                      </a:r>
                      <a:r>
                        <a:rPr lang="en-GB" sz="1200" kern="1200" baseline="0" dirty="0" smtClean="0">
                          <a:solidFill>
                            <a:schemeClr val="tx1"/>
                          </a:solidFill>
                          <a:latin typeface="+mj-lt"/>
                          <a:ea typeface="+mj-ea"/>
                          <a:cs typeface="+mj-cs"/>
                        </a:rPr>
                        <a:t> through meetings in person and conference calls</a:t>
                      </a:r>
                      <a:r>
                        <a:rPr lang="en-GB" sz="1200" kern="1200" dirty="0" smtClean="0">
                          <a:solidFill>
                            <a:schemeClr val="tx1"/>
                          </a:solidFill>
                          <a:latin typeface="+mj-lt"/>
                          <a:ea typeface="+mj-ea"/>
                          <a:cs typeface="+mj-cs"/>
                        </a:rPr>
                        <a:t> </a:t>
                      </a:r>
                      <a:r>
                        <a:rPr lang="en-GB" sz="1200" b="0" dirty="0" smtClean="0">
                          <a:solidFill>
                            <a:schemeClr val="tx1"/>
                          </a:solidFill>
                        </a:rPr>
                        <a:t>(see Appendix 2).</a:t>
                      </a:r>
                    </a:p>
                  </a:txBody>
                  <a:tcPr marL="0" marR="49091" marT="41294" marB="41294">
                    <a:lnT w="9525" cap="flat" cmpd="sng" algn="ctr">
                      <a:solidFill>
                        <a:schemeClr val="tx2"/>
                      </a:solidFill>
                      <a:prstDash val="dot"/>
                      <a:round/>
                      <a:headEnd type="none" w="med" len="med"/>
                      <a:tailEnd type="none" w="med" len="med"/>
                    </a:lnT>
                    <a:lnB w="9525" cap="flat" cmpd="sng" algn="ctr">
                      <a:solidFill>
                        <a:schemeClr val="tx2"/>
                      </a:solidFill>
                      <a:prstDash val="dot"/>
                      <a:round/>
                      <a:headEnd type="none" w="med" len="med"/>
                      <a:tailEnd type="none" w="med" len="med"/>
                    </a:lnB>
                  </a:tcPr>
                </a:tc>
              </a:tr>
              <a:tr h="327212">
                <a:tc>
                  <a:txBody>
                    <a:bodyPr/>
                    <a:lstStyle/>
                    <a:p>
                      <a:endParaRPr lang="en-GB" sz="1000" b="0" dirty="0"/>
                    </a:p>
                  </a:txBody>
                  <a:tcPr marL="0" marR="81818" marT="41294" marB="41294">
                    <a:lnR w="38100" cap="flat" cmpd="sng" algn="ctr">
                      <a:solidFill>
                        <a:schemeClr val="bg1"/>
                      </a:solidFill>
                      <a:prstDash val="solid"/>
                      <a:round/>
                      <a:headEnd type="none" w="med" len="med"/>
                      <a:tailEnd type="none" w="med" len="med"/>
                    </a:lnR>
                    <a:solidFill>
                      <a:schemeClr val="bg1">
                        <a:lumMod val="85000"/>
                      </a:schemeClr>
                    </a:solidFill>
                  </a:tcPr>
                </a:tc>
                <a:tc>
                  <a:txBody>
                    <a:bodyPr/>
                    <a:lstStyle/>
                    <a:p>
                      <a:endParaRPr lang="en-GB" sz="1000" b="0" dirty="0"/>
                    </a:p>
                  </a:txBody>
                  <a:tcPr marL="83127" marR="83127" marT="40341" marB="40341">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bg1">
                        <a:lumMod val="85000"/>
                      </a:schemeClr>
                    </a:solidFill>
                  </a:tcPr>
                </a:tc>
                <a:tc>
                  <a:txBody>
                    <a:bodyPr/>
                    <a:lstStyle/>
                    <a:p>
                      <a:endParaRPr lang="en-GB" sz="1000" b="0" dirty="0"/>
                    </a:p>
                  </a:txBody>
                  <a:tcPr marL="83127" marR="83127" marT="40341" marB="40341">
                    <a:lnL w="38100" cap="flat" cmpd="sng" algn="ctr">
                      <a:solidFill>
                        <a:schemeClr val="bg1"/>
                      </a:solidFill>
                      <a:prstDash val="solid"/>
                      <a:round/>
                      <a:headEnd type="none" w="med" len="med"/>
                      <a:tailEnd type="none" w="med" len="med"/>
                    </a:lnL>
                    <a:solidFill>
                      <a:schemeClr val="tx2"/>
                    </a:solidFill>
                  </a:tcPr>
                </a:tc>
                <a:tc>
                  <a:txBody>
                    <a:bodyPr/>
                    <a:lstStyle/>
                    <a:p>
                      <a:endParaRPr lang="en-GB" sz="1000" b="0" dirty="0"/>
                    </a:p>
                  </a:txBody>
                  <a:tcPr marL="0" marR="0" marT="41294" marB="41294"/>
                </a:tc>
                <a:tc vMerge="1">
                  <a:txBody>
                    <a:bodyPr/>
                    <a:lstStyle/>
                    <a:p>
                      <a:endParaRPr lang="en-GB" sz="1100" b="0" dirty="0"/>
                    </a:p>
                  </a:txBody>
                  <a:tcPr/>
                </a:tc>
              </a:tr>
              <a:tr h="282388">
                <a:tc>
                  <a:txBody>
                    <a:bodyPr/>
                    <a:lstStyle/>
                    <a:p>
                      <a:r>
                        <a:rPr lang="en-GB" sz="900" b="0" dirty="0" smtClean="0">
                          <a:latin typeface="+mn-lt"/>
                        </a:rPr>
                        <a:t>None</a:t>
                      </a:r>
                      <a:endParaRPr lang="en-GB" sz="900" b="0" dirty="0">
                        <a:latin typeface="+mn-lt"/>
                      </a:endParaRPr>
                    </a:p>
                  </a:txBody>
                  <a:tcPr marL="0" marR="81818" marT="41294" marB="41294">
                    <a:lnB w="9525" cap="flat" cmpd="sng" algn="ctr">
                      <a:solidFill>
                        <a:schemeClr val="tx2"/>
                      </a:solidFill>
                      <a:prstDash val="dot"/>
                      <a:round/>
                      <a:headEnd type="none" w="med" len="med"/>
                      <a:tailEnd type="none" w="med" len="med"/>
                    </a:lnB>
                  </a:tcPr>
                </a:tc>
                <a:tc>
                  <a:txBody>
                    <a:bodyPr/>
                    <a:lstStyle/>
                    <a:p>
                      <a:endParaRPr lang="en-GB" sz="900" b="0" dirty="0">
                        <a:latin typeface="+mn-lt"/>
                      </a:endParaRPr>
                    </a:p>
                  </a:txBody>
                  <a:tcPr marL="83127" marR="83127" marT="40341" marB="40341">
                    <a:lnB w="9525" cap="flat" cmpd="sng" algn="ctr">
                      <a:solidFill>
                        <a:schemeClr val="tx2"/>
                      </a:solidFill>
                      <a:prstDash val="dot"/>
                      <a:round/>
                      <a:headEnd type="none" w="med" len="med"/>
                      <a:tailEnd type="none" w="med" len="med"/>
                    </a:lnB>
                  </a:tcPr>
                </a:tc>
                <a:tc>
                  <a:txBody>
                    <a:bodyPr/>
                    <a:lstStyle/>
                    <a:p>
                      <a:pPr algn="r"/>
                      <a:r>
                        <a:rPr lang="en-GB" sz="900" b="0" dirty="0" smtClean="0">
                          <a:latin typeface="+mn-lt"/>
                        </a:rPr>
                        <a:t>Good</a:t>
                      </a:r>
                      <a:endParaRPr lang="en-GB" sz="900" b="0" dirty="0">
                        <a:latin typeface="+mn-lt"/>
                      </a:endParaRPr>
                    </a:p>
                  </a:txBody>
                  <a:tcPr marL="81818" marR="0" marT="41294" marB="41294">
                    <a:lnB w="9525" cap="flat" cmpd="sng" algn="ctr">
                      <a:solidFill>
                        <a:schemeClr val="tx2"/>
                      </a:solidFill>
                      <a:prstDash val="dot"/>
                      <a:round/>
                      <a:headEnd type="none" w="med" len="med"/>
                      <a:tailEnd type="none" w="med" len="med"/>
                    </a:lnB>
                  </a:tcPr>
                </a:tc>
                <a:tc>
                  <a:txBody>
                    <a:bodyPr/>
                    <a:lstStyle/>
                    <a:p>
                      <a:endParaRPr lang="en-GB" sz="1000" b="0" dirty="0"/>
                    </a:p>
                  </a:txBody>
                  <a:tcPr marL="0" marR="0" marT="41294" marB="41294">
                    <a:lnB w="9525" cap="flat" cmpd="sng" algn="ctr">
                      <a:solidFill>
                        <a:schemeClr val="tx2"/>
                      </a:solidFill>
                      <a:prstDash val="dot"/>
                      <a:round/>
                      <a:headEnd type="none" w="med" len="med"/>
                      <a:tailEnd type="none" w="med" len="med"/>
                    </a:lnB>
                  </a:tcPr>
                </a:tc>
                <a:tc vMerge="1">
                  <a:txBody>
                    <a:bodyPr/>
                    <a:lstStyle/>
                    <a:p>
                      <a:endParaRPr lang="en-GB" sz="1100" b="0" dirty="0"/>
                    </a:p>
                  </a:txBody>
                  <a:tcPr/>
                </a:tc>
              </a:tr>
              <a:tr h="282388">
                <a:tc gridSpan="2">
                  <a:txBody>
                    <a:bodyPr/>
                    <a:lstStyle/>
                    <a:p>
                      <a:r>
                        <a:rPr lang="en-GB" sz="1000" b="1" dirty="0" smtClean="0">
                          <a:solidFill>
                            <a:schemeClr val="tx2"/>
                          </a:solidFill>
                        </a:rPr>
                        <a:t>Access to information</a:t>
                      </a:r>
                      <a:endParaRPr lang="en-GB" sz="1000" b="1" dirty="0">
                        <a:solidFill>
                          <a:schemeClr val="tx2"/>
                        </a:solidFill>
                      </a:endParaRPr>
                    </a:p>
                  </a:txBody>
                  <a:tcPr marL="0" marR="81818" marT="41294" marB="41294">
                    <a:lnT w="9525" cap="flat" cmpd="sng" algn="ctr">
                      <a:solidFill>
                        <a:schemeClr val="tx2"/>
                      </a:solidFill>
                      <a:prstDash val="dot"/>
                      <a:round/>
                      <a:headEnd type="none" w="med" len="med"/>
                      <a:tailEnd type="none" w="med" len="med"/>
                    </a:lnT>
                  </a:tcPr>
                </a:tc>
                <a:tc hMerge="1">
                  <a:txBody>
                    <a:bodyPr/>
                    <a:lstStyle/>
                    <a:p>
                      <a:endParaRPr lang="en-GB" sz="1100" b="0" dirty="0"/>
                    </a:p>
                  </a:txBody>
                  <a:tcPr/>
                </a:tc>
                <a:tc>
                  <a:txBody>
                    <a:bodyPr/>
                    <a:lstStyle/>
                    <a:p>
                      <a:endParaRPr lang="en-GB" sz="1000" b="0" dirty="0"/>
                    </a:p>
                  </a:txBody>
                  <a:tcPr marL="83127" marR="83127" marT="40341" marB="40341">
                    <a:lnT w="9525" cap="flat" cmpd="sng" algn="ctr">
                      <a:solidFill>
                        <a:schemeClr val="tx2"/>
                      </a:solidFill>
                      <a:prstDash val="dot"/>
                      <a:round/>
                      <a:headEnd type="none" w="med" len="med"/>
                      <a:tailEnd type="none" w="med" len="med"/>
                    </a:lnT>
                  </a:tcPr>
                </a:tc>
                <a:tc>
                  <a:txBody>
                    <a:bodyPr/>
                    <a:lstStyle/>
                    <a:p>
                      <a:endParaRPr lang="en-GB" sz="1000" b="0" dirty="0">
                        <a:solidFill>
                          <a:schemeClr val="tx1"/>
                        </a:solidFill>
                      </a:endParaRPr>
                    </a:p>
                  </a:txBody>
                  <a:tcPr marL="0" marR="0" marT="41294" marB="41294">
                    <a:lnT w="9525" cap="flat" cmpd="sng" algn="ctr">
                      <a:solidFill>
                        <a:schemeClr val="tx2"/>
                      </a:solidFill>
                      <a:prstDash val="dot"/>
                      <a:round/>
                      <a:headEnd type="none" w="med" len="med"/>
                      <a:tailEnd type="none" w="med" len="med"/>
                    </a:lnT>
                  </a:tcPr>
                </a:tc>
                <a:tc rowSpan="3">
                  <a:txBody>
                    <a:bodyPr/>
                    <a:lstStyle/>
                    <a:p>
                      <a:pPr>
                        <a:spcAft>
                          <a:spcPts val="600"/>
                        </a:spcAft>
                      </a:pPr>
                      <a:r>
                        <a:rPr lang="en-GB" sz="1200" dirty="0" smtClean="0">
                          <a:solidFill>
                            <a:schemeClr val="tx1"/>
                          </a:solidFill>
                        </a:rPr>
                        <a:t>Overall, the information provided has given us a reasonable basis to assess the appropriateness of the processes and actuarial methodologies adopted in calculating  the claims reserves of the Companies. </a:t>
                      </a:r>
                      <a:endParaRPr lang="en-GB" sz="1200" b="0" dirty="0" smtClean="0">
                        <a:solidFill>
                          <a:schemeClr val="tx1"/>
                        </a:solidFill>
                      </a:endParaRPr>
                    </a:p>
                  </a:txBody>
                  <a:tcPr marL="0" marR="49091" marT="41294" marB="41294">
                    <a:lnT w="9525" cap="flat" cmpd="sng" algn="ctr">
                      <a:solidFill>
                        <a:schemeClr val="tx2"/>
                      </a:solidFill>
                      <a:prstDash val="dot"/>
                      <a:round/>
                      <a:headEnd type="none" w="med" len="med"/>
                      <a:tailEnd type="none" w="med" len="med"/>
                    </a:lnT>
                    <a:lnB w="9525" cap="flat" cmpd="sng" algn="ctr">
                      <a:solidFill>
                        <a:schemeClr val="tx2"/>
                      </a:solidFill>
                      <a:prstDash val="dot"/>
                      <a:round/>
                      <a:headEnd type="none" w="med" len="med"/>
                      <a:tailEnd type="none" w="med" len="med"/>
                    </a:lnB>
                  </a:tcPr>
                </a:tc>
              </a:tr>
              <a:tr h="327212">
                <a:tc>
                  <a:txBody>
                    <a:bodyPr/>
                    <a:lstStyle/>
                    <a:p>
                      <a:endParaRPr lang="en-GB" sz="1000" b="0" dirty="0"/>
                    </a:p>
                  </a:txBody>
                  <a:tcPr marL="0" marR="81818" marT="41294" marB="41294">
                    <a:lnR w="38100" cap="flat" cmpd="sng" algn="ctr">
                      <a:solidFill>
                        <a:schemeClr val="bg1"/>
                      </a:solidFill>
                      <a:prstDash val="solid"/>
                      <a:round/>
                      <a:headEnd type="none" w="med" len="med"/>
                      <a:tailEnd type="none" w="med" len="med"/>
                    </a:lnR>
                    <a:solidFill>
                      <a:schemeClr val="bg1">
                        <a:lumMod val="85000"/>
                      </a:schemeClr>
                    </a:solidFill>
                  </a:tcPr>
                </a:tc>
                <a:tc>
                  <a:txBody>
                    <a:bodyPr/>
                    <a:lstStyle/>
                    <a:p>
                      <a:endParaRPr lang="en-GB" sz="1000" b="0" dirty="0"/>
                    </a:p>
                  </a:txBody>
                  <a:tcPr marL="83127" marR="83127" marT="40341" marB="40341">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bg1">
                        <a:lumMod val="85000"/>
                      </a:schemeClr>
                    </a:solidFill>
                  </a:tcPr>
                </a:tc>
                <a:tc>
                  <a:txBody>
                    <a:bodyPr/>
                    <a:lstStyle/>
                    <a:p>
                      <a:endParaRPr lang="en-GB" sz="1000" b="0" dirty="0"/>
                    </a:p>
                  </a:txBody>
                  <a:tcPr marL="83127" marR="83127" marT="40341" marB="40341">
                    <a:lnL w="38100" cap="flat" cmpd="sng" algn="ctr">
                      <a:solidFill>
                        <a:schemeClr val="bg1"/>
                      </a:solidFill>
                      <a:prstDash val="solid"/>
                      <a:round/>
                      <a:headEnd type="none" w="med" len="med"/>
                      <a:tailEnd type="none" w="med" len="med"/>
                    </a:lnL>
                    <a:solidFill>
                      <a:schemeClr val="accent1"/>
                    </a:solidFill>
                  </a:tcPr>
                </a:tc>
                <a:tc>
                  <a:txBody>
                    <a:bodyPr/>
                    <a:lstStyle/>
                    <a:p>
                      <a:endParaRPr lang="en-GB" sz="1000" b="0" dirty="0">
                        <a:solidFill>
                          <a:schemeClr val="tx1"/>
                        </a:solidFill>
                      </a:endParaRPr>
                    </a:p>
                  </a:txBody>
                  <a:tcPr marL="0" marR="0" marT="41294" marB="41294"/>
                </a:tc>
                <a:tc vMerge="1">
                  <a:txBody>
                    <a:bodyPr/>
                    <a:lstStyle/>
                    <a:p>
                      <a:endParaRPr lang="en-GB" sz="1100" b="0" dirty="0"/>
                    </a:p>
                  </a:txBody>
                  <a:tcPr/>
                </a:tc>
              </a:tr>
              <a:tr h="282388">
                <a:tc>
                  <a:txBody>
                    <a:bodyPr/>
                    <a:lstStyle/>
                    <a:p>
                      <a:r>
                        <a:rPr lang="en-GB" sz="900" b="0" dirty="0" smtClean="0">
                          <a:latin typeface="+mn-lt"/>
                        </a:rPr>
                        <a:t>Limited</a:t>
                      </a:r>
                      <a:endParaRPr lang="en-GB" sz="900" b="0" dirty="0">
                        <a:latin typeface="+mn-lt"/>
                      </a:endParaRPr>
                    </a:p>
                  </a:txBody>
                  <a:tcPr marL="0" marR="81818" marT="41294" marB="41294">
                    <a:lnB w="9525" cap="flat" cmpd="sng" algn="ctr">
                      <a:solidFill>
                        <a:schemeClr val="tx2"/>
                      </a:solidFill>
                      <a:prstDash val="dot"/>
                      <a:round/>
                      <a:headEnd type="none" w="med" len="med"/>
                      <a:tailEnd type="none" w="med" len="med"/>
                    </a:lnB>
                  </a:tcPr>
                </a:tc>
                <a:tc>
                  <a:txBody>
                    <a:bodyPr/>
                    <a:lstStyle/>
                    <a:p>
                      <a:endParaRPr lang="en-GB" sz="900" b="0" dirty="0">
                        <a:latin typeface="+mn-lt"/>
                      </a:endParaRPr>
                    </a:p>
                  </a:txBody>
                  <a:tcPr marL="83127" marR="83127" marT="40341" marB="40341">
                    <a:lnB w="9525" cap="flat" cmpd="sng" algn="ctr">
                      <a:solidFill>
                        <a:schemeClr val="tx2"/>
                      </a:solidFill>
                      <a:prstDash val="dot"/>
                      <a:round/>
                      <a:headEnd type="none" w="med" len="med"/>
                      <a:tailEnd type="none" w="med" len="med"/>
                    </a:lnB>
                  </a:tcPr>
                </a:tc>
                <a:tc>
                  <a:txBody>
                    <a:bodyPr/>
                    <a:lstStyle/>
                    <a:p>
                      <a:pPr algn="r"/>
                      <a:r>
                        <a:rPr lang="en-GB" sz="900" b="0" dirty="0" smtClean="0">
                          <a:latin typeface="+mn-lt"/>
                        </a:rPr>
                        <a:t>Extensive</a:t>
                      </a:r>
                      <a:endParaRPr lang="en-GB" sz="900" b="0" dirty="0">
                        <a:latin typeface="+mn-lt"/>
                      </a:endParaRPr>
                    </a:p>
                  </a:txBody>
                  <a:tcPr marL="81818" marR="0" marT="41294" marB="41294">
                    <a:lnB w="9525" cap="flat" cmpd="sng" algn="ctr">
                      <a:solidFill>
                        <a:schemeClr val="tx2"/>
                      </a:solidFill>
                      <a:prstDash val="dot"/>
                      <a:round/>
                      <a:headEnd type="none" w="med" len="med"/>
                      <a:tailEnd type="none" w="med" len="med"/>
                    </a:lnB>
                  </a:tcPr>
                </a:tc>
                <a:tc>
                  <a:txBody>
                    <a:bodyPr/>
                    <a:lstStyle/>
                    <a:p>
                      <a:endParaRPr lang="en-GB" sz="1000" b="0" dirty="0"/>
                    </a:p>
                  </a:txBody>
                  <a:tcPr marL="0" marR="0" marT="41294" marB="41294">
                    <a:lnB w="9525" cap="flat" cmpd="sng" algn="ctr">
                      <a:solidFill>
                        <a:schemeClr val="tx2"/>
                      </a:solidFill>
                      <a:prstDash val="dot"/>
                      <a:round/>
                      <a:headEnd type="none" w="med" len="med"/>
                      <a:tailEnd type="none" w="med" len="med"/>
                    </a:lnB>
                  </a:tcPr>
                </a:tc>
                <a:tc vMerge="1">
                  <a:txBody>
                    <a:bodyPr/>
                    <a:lstStyle/>
                    <a:p>
                      <a:endParaRPr lang="en-GB" sz="1100" b="0" dirty="0"/>
                    </a:p>
                  </a:txBody>
                  <a:tcPr/>
                </a:tc>
              </a:tr>
              <a:tr h="282388">
                <a:tc gridSpan="2">
                  <a:txBody>
                    <a:bodyPr/>
                    <a:lstStyle/>
                    <a:p>
                      <a:r>
                        <a:rPr lang="en-GB" sz="1000" b="1" dirty="0" smtClean="0">
                          <a:solidFill>
                            <a:schemeClr val="tx2"/>
                          </a:solidFill>
                        </a:rPr>
                        <a:t>Clarity of information</a:t>
                      </a:r>
                      <a:endParaRPr lang="en-GB" sz="1000" b="1" dirty="0">
                        <a:solidFill>
                          <a:schemeClr val="tx2"/>
                        </a:solidFill>
                      </a:endParaRPr>
                    </a:p>
                  </a:txBody>
                  <a:tcPr marL="0" marR="81818" marT="41294" marB="41294">
                    <a:lnT w="9525" cap="flat" cmpd="sng" algn="ctr">
                      <a:solidFill>
                        <a:schemeClr val="tx2"/>
                      </a:solidFill>
                      <a:prstDash val="dot"/>
                      <a:round/>
                      <a:headEnd type="none" w="med" len="med"/>
                      <a:tailEnd type="none" w="med" len="med"/>
                    </a:lnT>
                  </a:tcPr>
                </a:tc>
                <a:tc hMerge="1">
                  <a:txBody>
                    <a:bodyPr/>
                    <a:lstStyle/>
                    <a:p>
                      <a:endParaRPr lang="en-GB" sz="1100" b="0" dirty="0"/>
                    </a:p>
                  </a:txBody>
                  <a:tcPr/>
                </a:tc>
                <a:tc>
                  <a:txBody>
                    <a:bodyPr/>
                    <a:lstStyle/>
                    <a:p>
                      <a:endParaRPr lang="en-GB" sz="1000" b="0" dirty="0"/>
                    </a:p>
                  </a:txBody>
                  <a:tcPr marL="83127" marR="83127" marT="40341" marB="40341">
                    <a:lnT w="9525" cap="flat" cmpd="sng" algn="ctr">
                      <a:solidFill>
                        <a:schemeClr val="tx2"/>
                      </a:solidFill>
                      <a:prstDash val="dot"/>
                      <a:round/>
                      <a:headEnd type="none" w="med" len="med"/>
                      <a:tailEnd type="none" w="med" len="med"/>
                    </a:lnT>
                  </a:tcPr>
                </a:tc>
                <a:tc>
                  <a:txBody>
                    <a:bodyPr/>
                    <a:lstStyle/>
                    <a:p>
                      <a:endParaRPr lang="en-GB" sz="1000" b="0" dirty="0"/>
                    </a:p>
                  </a:txBody>
                  <a:tcPr marL="0" marR="0" marT="41294" marB="41294">
                    <a:lnT w="9525" cap="flat" cmpd="sng" algn="ctr">
                      <a:solidFill>
                        <a:schemeClr val="tx2"/>
                      </a:solidFill>
                      <a:prstDash val="dot"/>
                      <a:round/>
                      <a:headEnd type="none" w="med" len="med"/>
                      <a:tailEnd type="none" w="med" len="med"/>
                    </a:lnT>
                  </a:tcPr>
                </a:tc>
                <a:tc rowSpan="3">
                  <a:txBody>
                    <a:bodyPr/>
                    <a:lstStyle/>
                    <a:p>
                      <a:pPr>
                        <a:spcAft>
                          <a:spcPts val="600"/>
                        </a:spcAft>
                      </a:pPr>
                      <a:r>
                        <a:rPr lang="en-GB" sz="1200" dirty="0" smtClean="0">
                          <a:solidFill>
                            <a:schemeClr val="tx1"/>
                          </a:solidFill>
                        </a:rPr>
                        <a:t>The information provided, together with our access to management, has allowed us to gain preliminary insight and understanding into some of the more significant risks, trends and issues of the Company.</a:t>
                      </a:r>
                      <a:r>
                        <a:rPr lang="en-GB" sz="1200" dirty="0" smtClean="0">
                          <a:solidFill>
                            <a:srgbClr val="FF0000"/>
                          </a:solidFill>
                        </a:rPr>
                        <a:t> </a:t>
                      </a:r>
                      <a:endParaRPr lang="en-GB" sz="1200" b="0" dirty="0" smtClean="0">
                        <a:solidFill>
                          <a:schemeClr val="tx1"/>
                        </a:solidFill>
                      </a:endParaRPr>
                    </a:p>
                  </a:txBody>
                  <a:tcPr marL="0" marR="49091" marT="41294" marB="41294">
                    <a:lnT w="9525" cap="flat" cmpd="sng" algn="ctr">
                      <a:solidFill>
                        <a:schemeClr val="tx2"/>
                      </a:solidFill>
                      <a:prstDash val="dot"/>
                      <a:round/>
                      <a:headEnd type="none" w="med" len="med"/>
                      <a:tailEnd type="none" w="med" len="med"/>
                    </a:lnT>
                    <a:lnB w="12700" cap="flat" cmpd="sng" algn="ctr">
                      <a:solidFill>
                        <a:schemeClr val="accent1"/>
                      </a:solidFill>
                      <a:prstDash val="dot"/>
                      <a:round/>
                      <a:headEnd type="none" w="med" len="med"/>
                      <a:tailEnd type="none" w="med" len="med"/>
                    </a:lnB>
                  </a:tcPr>
                </a:tc>
              </a:tr>
              <a:tr h="327212">
                <a:tc>
                  <a:txBody>
                    <a:bodyPr/>
                    <a:lstStyle/>
                    <a:p>
                      <a:endParaRPr lang="en-GB" sz="1000" b="0" dirty="0"/>
                    </a:p>
                  </a:txBody>
                  <a:tcPr marL="0" marR="81818" marT="41294" marB="41294">
                    <a:lnR w="38100" cap="flat" cmpd="sng" algn="ctr">
                      <a:solidFill>
                        <a:schemeClr val="bg1"/>
                      </a:solidFill>
                      <a:prstDash val="solid"/>
                      <a:round/>
                      <a:headEnd type="none" w="med" len="med"/>
                      <a:tailEnd type="none" w="med" len="med"/>
                    </a:lnR>
                    <a:solidFill>
                      <a:schemeClr val="bg1">
                        <a:lumMod val="85000"/>
                      </a:schemeClr>
                    </a:solidFill>
                  </a:tcPr>
                </a:tc>
                <a:tc>
                  <a:txBody>
                    <a:bodyPr/>
                    <a:lstStyle/>
                    <a:p>
                      <a:endParaRPr lang="en-GB" sz="1000" b="0" dirty="0"/>
                    </a:p>
                  </a:txBody>
                  <a:tcPr marL="83127" marR="83127" marT="40341" marB="40341">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accent1"/>
                    </a:solidFill>
                  </a:tcPr>
                </a:tc>
                <a:tc>
                  <a:txBody>
                    <a:bodyPr/>
                    <a:lstStyle/>
                    <a:p>
                      <a:endParaRPr lang="en-GB" sz="1000" b="0" dirty="0"/>
                    </a:p>
                  </a:txBody>
                  <a:tcPr marL="83127" marR="83127" marT="40341" marB="40341">
                    <a:lnL w="38100" cap="flat" cmpd="sng" algn="ctr">
                      <a:solidFill>
                        <a:schemeClr val="bg1"/>
                      </a:solidFill>
                      <a:prstDash val="solid"/>
                      <a:round/>
                      <a:headEnd type="none" w="med" len="med"/>
                      <a:tailEnd type="none" w="med" len="med"/>
                    </a:lnL>
                    <a:solidFill>
                      <a:schemeClr val="bg1">
                        <a:lumMod val="85000"/>
                      </a:schemeClr>
                    </a:solidFill>
                  </a:tcPr>
                </a:tc>
                <a:tc>
                  <a:txBody>
                    <a:bodyPr/>
                    <a:lstStyle/>
                    <a:p>
                      <a:endParaRPr lang="en-GB" sz="1000" b="0" dirty="0"/>
                    </a:p>
                  </a:txBody>
                  <a:tcPr marL="0" marR="0" marT="41294" marB="41294"/>
                </a:tc>
                <a:tc vMerge="1">
                  <a:txBody>
                    <a:bodyPr/>
                    <a:lstStyle/>
                    <a:p>
                      <a:endParaRPr lang="en-GB" sz="1100" b="0" dirty="0"/>
                    </a:p>
                  </a:txBody>
                  <a:tcPr/>
                </a:tc>
              </a:tr>
              <a:tr h="282388">
                <a:tc>
                  <a:txBody>
                    <a:bodyPr/>
                    <a:lstStyle/>
                    <a:p>
                      <a:r>
                        <a:rPr lang="en-GB" sz="900" b="0" dirty="0" smtClean="0">
                          <a:latin typeface="+mn-lt"/>
                        </a:rPr>
                        <a:t>Poor</a:t>
                      </a:r>
                      <a:endParaRPr lang="en-GB" sz="900" b="0" dirty="0">
                        <a:latin typeface="+mn-lt"/>
                      </a:endParaRPr>
                    </a:p>
                  </a:txBody>
                  <a:tcPr marL="0" marR="81818" marT="41294" marB="41294">
                    <a:lnB w="12700" cap="flat" cmpd="sng" algn="ctr">
                      <a:solidFill>
                        <a:schemeClr val="accent1"/>
                      </a:solidFill>
                      <a:prstDash val="dot"/>
                      <a:round/>
                      <a:headEnd type="none" w="med" len="med"/>
                      <a:tailEnd type="none" w="med" len="med"/>
                    </a:lnB>
                  </a:tcPr>
                </a:tc>
                <a:tc>
                  <a:txBody>
                    <a:bodyPr/>
                    <a:lstStyle/>
                    <a:p>
                      <a:endParaRPr lang="en-GB" sz="900" b="0" dirty="0">
                        <a:latin typeface="+mn-lt"/>
                      </a:endParaRPr>
                    </a:p>
                  </a:txBody>
                  <a:tcPr marL="83127" marR="83127" marT="40341" marB="40341">
                    <a:lnB w="12700" cap="flat" cmpd="sng" algn="ctr">
                      <a:solidFill>
                        <a:schemeClr val="accent1"/>
                      </a:solidFill>
                      <a:prstDash val="dot"/>
                      <a:round/>
                      <a:headEnd type="none" w="med" len="med"/>
                      <a:tailEnd type="none" w="med" len="med"/>
                    </a:lnB>
                  </a:tcPr>
                </a:tc>
                <a:tc>
                  <a:txBody>
                    <a:bodyPr/>
                    <a:lstStyle/>
                    <a:p>
                      <a:pPr algn="r"/>
                      <a:r>
                        <a:rPr lang="en-GB" sz="900" b="0" dirty="0" smtClean="0">
                          <a:latin typeface="+mn-lt"/>
                        </a:rPr>
                        <a:t>Good</a:t>
                      </a:r>
                      <a:endParaRPr lang="en-GB" sz="900" b="0" dirty="0">
                        <a:latin typeface="+mn-lt"/>
                      </a:endParaRPr>
                    </a:p>
                  </a:txBody>
                  <a:tcPr marL="81818" marR="0" marT="41294" marB="41294">
                    <a:lnB w="12700" cap="flat" cmpd="sng" algn="ctr">
                      <a:solidFill>
                        <a:schemeClr val="accent1"/>
                      </a:solidFill>
                      <a:prstDash val="dot"/>
                      <a:round/>
                      <a:headEnd type="none" w="med" len="med"/>
                      <a:tailEnd type="none" w="med" len="med"/>
                    </a:lnB>
                  </a:tcPr>
                </a:tc>
                <a:tc>
                  <a:txBody>
                    <a:bodyPr/>
                    <a:lstStyle/>
                    <a:p>
                      <a:endParaRPr lang="en-GB" sz="1000" b="0" dirty="0"/>
                    </a:p>
                  </a:txBody>
                  <a:tcPr marL="0" marR="0" marT="41294" marB="41294">
                    <a:lnB w="12700" cap="flat" cmpd="sng" algn="ctr">
                      <a:solidFill>
                        <a:schemeClr val="accent1"/>
                      </a:solidFill>
                      <a:prstDash val="dot"/>
                      <a:round/>
                      <a:headEnd type="none" w="med" len="med"/>
                      <a:tailEnd type="none" w="med" len="med"/>
                    </a:lnB>
                  </a:tcPr>
                </a:tc>
                <a:tc vMerge="1">
                  <a:txBody>
                    <a:bodyPr/>
                    <a:lstStyle/>
                    <a:p>
                      <a:endParaRPr lang="en-GB" sz="1100" b="0" dirty="0"/>
                    </a:p>
                  </a:txBody>
                  <a:tcPr/>
                </a:tc>
              </a:tr>
              <a:tr h="378424">
                <a:tc gridSpan="3">
                  <a:txBody>
                    <a:bodyPr/>
                    <a:lstStyle/>
                    <a:p>
                      <a:pPr>
                        <a:tabLst/>
                      </a:pPr>
                      <a:r>
                        <a:rPr lang="en-GB" sz="1000" b="1" spc="0" dirty="0" smtClean="0">
                          <a:solidFill>
                            <a:schemeClr val="tx2"/>
                          </a:solidFill>
                          <a:latin typeface="+mj-lt"/>
                        </a:rPr>
                        <a:t>Important</a:t>
                      </a:r>
                      <a:r>
                        <a:rPr lang="en-GB" sz="1000" b="1" spc="0" baseline="0" dirty="0" smtClean="0">
                          <a:solidFill>
                            <a:schemeClr val="tx2"/>
                          </a:solidFill>
                          <a:latin typeface="+mj-lt"/>
                        </a:rPr>
                        <a:t> scope comments</a:t>
                      </a:r>
                      <a:endParaRPr lang="en-GB" sz="1000" b="1" spc="0" dirty="0">
                        <a:solidFill>
                          <a:schemeClr val="tx2"/>
                        </a:solidFill>
                      </a:endParaRPr>
                    </a:p>
                  </a:txBody>
                  <a:tcPr marL="0" marR="81818" marT="41294" marB="41294">
                    <a:lnL>
                      <a:noFill/>
                    </a:lnL>
                    <a:lnR>
                      <a:noFill/>
                    </a:lnR>
                    <a:lnT w="12700" cap="flat" cmpd="sng" algn="ctr">
                      <a:solidFill>
                        <a:schemeClr val="accent1"/>
                      </a:solid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sz="1100" b="0" dirty="0"/>
                    </a:p>
                  </a:txBody>
                  <a:tcPr/>
                </a:tc>
                <a:tc hMerge="1">
                  <a:txBody>
                    <a:bodyPr/>
                    <a:lstStyle/>
                    <a:p>
                      <a:endParaRPr lang="en-GB" sz="1100" b="0" dirty="0"/>
                    </a:p>
                  </a:txBody>
                  <a:tcPr>
                    <a:lnL>
                      <a:noFill/>
                    </a:lnL>
                    <a:lnR>
                      <a:noFill/>
                    </a:lnR>
                    <a:lnT w="9525" cap="flat" cmpd="sng" algn="ctr">
                      <a:solidFill>
                        <a:srgbClr val="000000"/>
                      </a:solid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00" b="0" dirty="0"/>
                    </a:p>
                  </a:txBody>
                  <a:tcPr marL="0" marR="0" marT="41294" marB="41294">
                    <a:lnL>
                      <a:noFill/>
                    </a:lnL>
                    <a:lnR>
                      <a:noFill/>
                    </a:lnR>
                    <a:lnT w="12700" cap="flat" cmpd="sng" algn="ctr">
                      <a:solidFill>
                        <a:schemeClr val="accent1"/>
                      </a:solid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1018705" rtl="0" eaLnBrk="1" fontAlgn="auto" latinLnBrk="0" hangingPunct="1">
                        <a:lnSpc>
                          <a:spcPct val="100000"/>
                        </a:lnSpc>
                        <a:spcBef>
                          <a:spcPts val="0"/>
                        </a:spcBef>
                        <a:spcAft>
                          <a:spcPts val="600"/>
                        </a:spcAft>
                        <a:buClrTx/>
                        <a:buSzTx/>
                        <a:buFontTx/>
                        <a:buNone/>
                        <a:tabLst/>
                        <a:defRPr/>
                      </a:pPr>
                      <a:r>
                        <a:rPr lang="en-GB" sz="1200" dirty="0" smtClean="0">
                          <a:solidFill>
                            <a:srgbClr val="FF0000"/>
                          </a:solidFill>
                          <a:latin typeface="+mj-lt"/>
                        </a:rPr>
                        <a:t>We have not considered</a:t>
                      </a:r>
                      <a:r>
                        <a:rPr lang="en-GB" sz="1200" baseline="0" dirty="0" smtClean="0">
                          <a:solidFill>
                            <a:srgbClr val="FF0000"/>
                          </a:solidFill>
                          <a:latin typeface="+mj-lt"/>
                        </a:rPr>
                        <a:t> the reinsurance arrangements, nor audited the data or information provided.   </a:t>
                      </a:r>
                      <a:r>
                        <a:rPr lang="en-GB" sz="1200" baseline="0" dirty="0" smtClean="0">
                          <a:latin typeface="+mj-lt"/>
                        </a:rPr>
                        <a:t>Further important details regarding the scope and process of our work are included in Appendix 2.</a:t>
                      </a:r>
                      <a:endParaRPr lang="en-GB" sz="1200" dirty="0" smtClean="0">
                        <a:latin typeface="+mj-lt"/>
                      </a:endParaRPr>
                    </a:p>
                  </a:txBody>
                  <a:tcPr marL="0" marR="49091" marT="41294" marB="41294">
                    <a:lnL>
                      <a:noFill/>
                    </a:lnL>
                    <a:lnR>
                      <a:noFill/>
                    </a:lnR>
                    <a:lnT w="12700" cap="flat" cmpd="sng" algn="ctr">
                      <a:solidFill>
                        <a:schemeClr val="accent1"/>
                      </a:solid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73" name="Section Header" hidden="1"/>
          <p:cNvSpPr txBox="1"/>
          <p:nvPr>
            <p:custDataLst>
              <p:tags r:id="rId3"/>
            </p:custDataLst>
          </p:nvPr>
        </p:nvSpPr>
        <p:spPr>
          <a:xfrm>
            <a:off x="482138" y="621253"/>
            <a:ext cx="2758526" cy="121024"/>
          </a:xfrm>
          <a:prstGeom prst="rect">
            <a:avLst/>
          </a:prstGeom>
          <a:noFill/>
        </p:spPr>
        <p:txBody>
          <a:bodyPr wrap="square" lIns="0" tIns="0" rIns="0" bIns="0" rtlCol="0" anchor="b" anchorCtr="0">
            <a:noAutofit/>
          </a:bodyPr>
          <a:lstStyle/>
          <a:p>
            <a:r>
              <a:rPr lang="en-GB" sz="800" noProof="1" smtClean="0"/>
              <a:t>-1 Our scope and process</a:t>
            </a:r>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Are these Hurricane Forecasts Accurate?</a:t>
            </a:r>
            <a:endParaRPr lang="en-GB" dirty="0"/>
          </a:p>
        </p:txBody>
      </p:sp>
      <p:sp>
        <p:nvSpPr>
          <p:cNvPr id="174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pic>
        <p:nvPicPr>
          <p:cNvPr id="17409" name="Picture 1" descr="http://www.wunderground.com/hurricane/2010/noaaseasonalforecast.png"/>
          <p:cNvPicPr>
            <a:picLocks noChangeAspect="1" noChangeArrowheads="1"/>
          </p:cNvPicPr>
          <p:nvPr/>
        </p:nvPicPr>
        <p:blipFill>
          <a:blip r:embed="rId2"/>
          <a:srcRect/>
          <a:stretch>
            <a:fillRect/>
          </a:stretch>
        </p:blipFill>
        <p:spPr bwMode="auto">
          <a:xfrm>
            <a:off x="1619672" y="1412775"/>
            <a:ext cx="4968552" cy="3978801"/>
          </a:xfrm>
          <a:prstGeom prst="rect">
            <a:avLst/>
          </a:prstGeom>
          <a:noFill/>
        </p:spPr>
      </p:pic>
      <p:sp>
        <p:nvSpPr>
          <p:cNvPr id="17411" name="Rectangle 3"/>
          <p:cNvSpPr>
            <a:spLocks noChangeArrowheads="1"/>
          </p:cNvSpPr>
          <p:nvPr/>
        </p:nvSpPr>
        <p:spPr bwMode="auto">
          <a:xfrm>
            <a:off x="323528" y="5301208"/>
            <a:ext cx="8568952"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rgbClr val="333333"/>
                </a:solidFill>
                <a:effectLst/>
                <a:latin typeface="Arial" pitchFamily="34" charset="0"/>
                <a:ea typeface="Arial" pitchFamily="34" charset="0"/>
              </a:rPr>
              <a:t/>
            </a:r>
            <a:br>
              <a:rPr kumimoji="0" lang="en-GB" sz="900" b="0" i="0" u="none" strike="noStrike" cap="none" normalizeH="0" baseline="0" dirty="0" smtClean="0">
                <a:ln>
                  <a:noFill/>
                </a:ln>
                <a:solidFill>
                  <a:srgbClr val="333333"/>
                </a:solidFill>
                <a:effectLst/>
                <a:latin typeface="Arial" pitchFamily="34" charset="0"/>
                <a:ea typeface="Arial" pitchFamily="34" charset="0"/>
              </a:rPr>
            </a:br>
            <a:r>
              <a:rPr kumimoji="0" lang="en-GB" sz="900" b="1" i="0" u="none" strike="noStrike" cap="none" normalizeH="0" baseline="0" dirty="0" smtClean="0">
                <a:ln>
                  <a:noFill/>
                </a:ln>
                <a:solidFill>
                  <a:srgbClr val="333333"/>
                </a:solidFill>
                <a:effectLst/>
                <a:latin typeface="Arial" pitchFamily="34" charset="0"/>
                <a:ea typeface="Arial" pitchFamily="34" charset="0"/>
              </a:rPr>
              <a:t>Figure 2.</a:t>
            </a:r>
            <a:r>
              <a:rPr kumimoji="0" lang="en-GB" sz="900" b="0" i="0" u="none" strike="noStrike" cap="none" normalizeH="0" baseline="0" dirty="0" smtClean="0">
                <a:ln>
                  <a:noFill/>
                </a:ln>
                <a:solidFill>
                  <a:srgbClr val="333333"/>
                </a:solidFill>
                <a:effectLst/>
                <a:latin typeface="Arial" pitchFamily="34" charset="0"/>
                <a:ea typeface="Arial" pitchFamily="34" charset="0"/>
              </a:rPr>
              <a:t> Mean absolute error for the May and August NOAA seasonal hurricane forecasts (1999 - 2009 for May, 1998 - 2009 for August), and for forecasts made using climatology from the past five years. A forecast made using climatology was in error, on average, by 3.6 named storms, 2.5 hurricanes, and 1.7 intense hurricanes. NOAA's May forecast was not significantly better than climatology for these quantities, with average errors of 3.5 named storms, 2.3 hurricanes, and 1.4 intense hurricanes. Only NOAA's May ACE forecast was significantly better than climatology, averaging 58 ACE units off, compared to the 74 for climatology. Image credit: </a:t>
            </a:r>
            <a:r>
              <a:rPr kumimoji="0" lang="en-GB" sz="900" b="0" i="0" u="none" strike="noStrike" cap="none" normalizeH="0" baseline="0" dirty="0" smtClean="0">
                <a:ln>
                  <a:noFill/>
                </a:ln>
                <a:solidFill>
                  <a:srgbClr val="213F9A"/>
                </a:solidFill>
                <a:effectLst/>
                <a:latin typeface="Arial" pitchFamily="34" charset="0"/>
                <a:ea typeface="Arial" pitchFamily="34" charset="0"/>
                <a:cs typeface="Arial" pitchFamily="34" charset="0"/>
                <a:hlinkClick r:id="rId3"/>
              </a:rPr>
              <a:t>Verification of 12 years of NOAA seasonal hurricane forecasts</a:t>
            </a:r>
            <a:r>
              <a:rPr kumimoji="0" lang="en-GB" sz="900" b="0" i="0" u="none" strike="noStrike" cap="none" normalizeH="0" baseline="0" dirty="0" smtClean="0">
                <a:ln>
                  <a:noFill/>
                </a:ln>
                <a:solidFill>
                  <a:srgbClr val="333333"/>
                </a:solidFill>
                <a:effectLst/>
                <a:latin typeface="Arial" pitchFamily="34" charset="0"/>
                <a:ea typeface="Arial" pitchFamily="34" charset="0"/>
              </a:rPr>
              <a:t>, National Hurricane </a:t>
            </a:r>
            <a:r>
              <a:rPr kumimoji="0" lang="en-GB" sz="900" b="0" i="0" u="none" strike="noStrike" cap="none" normalizeH="0" baseline="0" dirty="0" err="1" smtClean="0">
                <a:ln>
                  <a:noFill/>
                </a:ln>
                <a:solidFill>
                  <a:srgbClr val="333333"/>
                </a:solidFill>
                <a:effectLst/>
                <a:latin typeface="Arial" pitchFamily="34" charset="0"/>
                <a:ea typeface="Arial" pitchFamily="34" charset="0"/>
              </a:rPr>
              <a:t>Center</a:t>
            </a:r>
            <a:r>
              <a:rPr kumimoji="0" lang="en-GB" sz="900" b="0" i="0" u="none" strike="noStrike" cap="none" normalizeH="0" baseline="0" dirty="0" smtClean="0">
                <a:ln>
                  <a:noFill/>
                </a:ln>
                <a:solidFill>
                  <a:srgbClr val="333333"/>
                </a:solidFill>
                <a:effectLst/>
                <a:latin typeface="Arial" pitchFamily="34" charset="0"/>
                <a:ea typeface="Arial" pitchFamily="34" charset="0"/>
              </a:rPr>
              <a:t>.</a:t>
            </a:r>
            <a:r>
              <a:rPr kumimoji="0" lang="en-GB" sz="800" b="0" i="0" u="none" strike="noStrike" cap="none" normalizeH="0" baseline="0" dirty="0" smtClean="0">
                <a:ln>
                  <a:noFill/>
                </a:ln>
                <a:solidFill>
                  <a:schemeClr val="tx1"/>
                </a:solidFill>
                <a:effectLst/>
                <a:latin typeface="Arial" pitchFamily="34" charset="0"/>
              </a:rPr>
              <a:t> </a:t>
            </a:r>
            <a:endParaRPr kumimoji="0" lang="en-GB"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able_illustration.jpg"/>
          <p:cNvPicPr>
            <a:picLocks noGrp="1" noChangeAspect="1"/>
          </p:cNvPicPr>
          <p:nvPr>
            <p:ph idx="1"/>
          </p:nvPr>
        </p:nvPicPr>
        <p:blipFill>
          <a:blip r:embed="rId2"/>
          <a:stretch>
            <a:fillRect/>
          </a:stretch>
        </p:blipFill>
        <p:spPr>
          <a:xfrm>
            <a:off x="1115616" y="2431429"/>
            <a:ext cx="6845770" cy="4525963"/>
          </a:xfrm>
        </p:spPr>
      </p:pic>
      <p:sp>
        <p:nvSpPr>
          <p:cNvPr id="7" name="Oval Callout 6"/>
          <p:cNvSpPr/>
          <p:nvPr/>
        </p:nvSpPr>
        <p:spPr>
          <a:xfrm>
            <a:off x="1475656" y="1556792"/>
            <a:ext cx="2880320" cy="1728192"/>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There is process risk, parameter risk, model risk and output variability</a:t>
            </a:r>
            <a:endParaRPr lang="en-GB" dirty="0">
              <a:solidFill>
                <a:schemeClr val="tx1"/>
              </a:solidFill>
            </a:endParaRPr>
          </a:p>
        </p:txBody>
      </p:sp>
      <p:sp>
        <p:nvSpPr>
          <p:cNvPr id="8" name="TextBox 7"/>
          <p:cNvSpPr txBox="1"/>
          <p:nvPr/>
        </p:nvSpPr>
        <p:spPr>
          <a:xfrm>
            <a:off x="1259632" y="764704"/>
            <a:ext cx="2232248" cy="369332"/>
          </a:xfrm>
          <a:prstGeom prst="rect">
            <a:avLst/>
          </a:prstGeom>
          <a:noFill/>
        </p:spPr>
        <p:txBody>
          <a:bodyPr wrap="square" rtlCol="0">
            <a:spAutoFit/>
          </a:bodyPr>
          <a:lstStyle/>
          <a:p>
            <a:r>
              <a:rPr lang="en-GB" dirty="0" smtClean="0"/>
              <a:t>What Actuaries say</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able_illustration.jpg"/>
          <p:cNvPicPr>
            <a:picLocks noGrp="1" noChangeAspect="1"/>
          </p:cNvPicPr>
          <p:nvPr>
            <p:ph idx="1"/>
          </p:nvPr>
        </p:nvPicPr>
        <p:blipFill>
          <a:blip r:embed="rId2"/>
          <a:stretch>
            <a:fillRect/>
          </a:stretch>
        </p:blipFill>
        <p:spPr>
          <a:xfrm>
            <a:off x="1115616" y="2431429"/>
            <a:ext cx="6845770" cy="4525963"/>
          </a:xfrm>
        </p:spPr>
      </p:pic>
      <p:sp>
        <p:nvSpPr>
          <p:cNvPr id="5" name="Oval Callout 4"/>
          <p:cNvSpPr/>
          <p:nvPr/>
        </p:nvSpPr>
        <p:spPr>
          <a:xfrm flipH="1">
            <a:off x="5076056" y="1484784"/>
            <a:ext cx="2664296" cy="1728192"/>
          </a:xfrm>
          <a:prstGeom prst="wedgeEllipseCallou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There is blah, blah, blah</a:t>
            </a:r>
            <a:endParaRPr lang="en-GB" dirty="0">
              <a:solidFill>
                <a:schemeClr val="tx1"/>
              </a:solidFill>
            </a:endParaRPr>
          </a:p>
        </p:txBody>
      </p:sp>
      <p:sp>
        <p:nvSpPr>
          <p:cNvPr id="7" name="Oval Callout 6"/>
          <p:cNvSpPr/>
          <p:nvPr/>
        </p:nvSpPr>
        <p:spPr>
          <a:xfrm>
            <a:off x="1475656" y="1556792"/>
            <a:ext cx="2880320" cy="1728192"/>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There is parameter risk, model risk and output variability</a:t>
            </a:r>
            <a:endParaRPr lang="en-GB" dirty="0">
              <a:solidFill>
                <a:schemeClr val="tx1"/>
              </a:solidFill>
            </a:endParaRPr>
          </a:p>
        </p:txBody>
      </p:sp>
      <p:sp>
        <p:nvSpPr>
          <p:cNvPr id="9" name="TextBox 8"/>
          <p:cNvSpPr txBox="1"/>
          <p:nvPr/>
        </p:nvSpPr>
        <p:spPr>
          <a:xfrm>
            <a:off x="5148064" y="764704"/>
            <a:ext cx="2232248" cy="369332"/>
          </a:xfrm>
          <a:prstGeom prst="rect">
            <a:avLst/>
          </a:prstGeom>
          <a:noFill/>
        </p:spPr>
        <p:txBody>
          <a:bodyPr wrap="square" rtlCol="0">
            <a:spAutoFit/>
          </a:bodyPr>
          <a:lstStyle/>
          <a:p>
            <a:r>
              <a:rPr lang="en-GB" dirty="0" smtClean="0"/>
              <a:t>What people hear</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ROC example</a:t>
            </a:r>
            <a:endParaRPr lang="en-GB" dirty="0"/>
          </a:p>
        </p:txBody>
      </p:sp>
      <p:sp>
        <p:nvSpPr>
          <p:cNvPr id="3" name="Content Placeholder 2"/>
          <p:cNvSpPr>
            <a:spLocks noGrp="1"/>
          </p:cNvSpPr>
          <p:nvPr>
            <p:ph idx="1"/>
          </p:nvPr>
        </p:nvSpPr>
        <p:spPr/>
        <p:txBody>
          <a:bodyPr>
            <a:normAutofit fontScale="47500" lnSpcReduction="20000"/>
          </a:bodyPr>
          <a:lstStyle/>
          <a:p>
            <a:pPr indent="0">
              <a:buNone/>
            </a:pPr>
            <a:r>
              <a:rPr lang="en-GB" i="1" dirty="0" smtClean="0"/>
              <a:t>“The best estimate reserve is my estimate of the expected value of future claims. However, there is considerable uncertainty in the eventual outcome of claim payments, and future claim payments could be more or less, possibly significantly so, than the best estimate. Estimating this uncertainty is a judgemental process, but in my view there is a reasonable chance that claim payments will exceed £Am, but unlikely that the outcome will exceed £Bm. [A and B are estimated 75% and 90% percentiles respectively]</a:t>
            </a:r>
          </a:p>
          <a:p>
            <a:pPr indent="0">
              <a:buNone/>
            </a:pPr>
            <a:r>
              <a:rPr lang="en-GB" i="1" dirty="0" smtClean="0"/>
              <a:t/>
            </a:r>
            <a:br>
              <a:rPr lang="en-GB" i="1" dirty="0" smtClean="0"/>
            </a:br>
            <a:r>
              <a:rPr lang="en-GB" i="1" dirty="0" smtClean="0"/>
              <a:t>Some of the key features which contribute to this uncertainty are:</a:t>
            </a:r>
          </a:p>
          <a:p>
            <a:pPr indent="0">
              <a:buNone/>
            </a:pPr>
            <a:endParaRPr lang="en-GB" i="1" dirty="0" smtClean="0">
              <a:solidFill>
                <a:srgbClr val="FF0000"/>
              </a:solidFill>
            </a:endParaRPr>
          </a:p>
          <a:p>
            <a:pPr indent="0">
              <a:buNone/>
            </a:pPr>
            <a:r>
              <a:rPr lang="en-GB" i="1" dirty="0" smtClean="0">
                <a:solidFill>
                  <a:srgbClr val="FF0000"/>
                </a:solidFill>
              </a:rPr>
              <a:t>(1) the XYZ legal dispute, which could cost up to £C1 million or produce savings of £C2 million;</a:t>
            </a:r>
          </a:p>
          <a:p>
            <a:pPr indent="0">
              <a:buNone/>
            </a:pPr>
            <a:endParaRPr lang="en-GB" i="1" dirty="0" smtClean="0"/>
          </a:p>
          <a:p>
            <a:pPr indent="0">
              <a:buNone/>
            </a:pPr>
            <a:r>
              <a:rPr lang="en-GB" i="1" dirty="0" smtClean="0"/>
              <a:t>(2) normal volatility in payments experienced in the past. If this repeats in the future, it is possible (but unlikely) that claims will be greater by £Dm or more; [90 percentile for this component of volatility];</a:t>
            </a:r>
          </a:p>
          <a:p>
            <a:pPr indent="0">
              <a:buNone/>
            </a:pPr>
            <a:r>
              <a:rPr lang="en-GB" i="1" dirty="0" smtClean="0"/>
              <a:t>and</a:t>
            </a:r>
          </a:p>
          <a:p>
            <a:pPr indent="0">
              <a:buNone/>
            </a:pPr>
            <a:r>
              <a:rPr lang="en-GB" i="1" dirty="0" smtClean="0"/>
              <a:t>(3) uncertainty on the impact on reserves of the change in underwriting strategy in 2004 and 2005. This could increase reserves by £E million or reduce them by £F million.</a:t>
            </a:r>
            <a:br>
              <a:rPr lang="en-GB" i="1" dirty="0" smtClean="0"/>
            </a:br>
            <a:endParaRPr lang="en-GB" i="1" dirty="0" smtClean="0"/>
          </a:p>
          <a:p>
            <a:pPr indent="0">
              <a:buNone/>
            </a:pPr>
            <a:r>
              <a:rPr lang="en-GB" i="1" dirty="0" smtClean="0"/>
              <a:t>Overall I believe it likely that the outturn for total claim payments will lie in the range £Gm to £Hm. [90% confidence interval]”</a:t>
            </a:r>
            <a:endParaRPr lang="en-GB" dirty="0"/>
          </a:p>
        </p:txBody>
      </p:sp>
      <p:sp>
        <p:nvSpPr>
          <p:cNvPr id="4" name="TextBox 3"/>
          <p:cNvSpPr txBox="1"/>
          <p:nvPr/>
        </p:nvSpPr>
        <p:spPr>
          <a:xfrm>
            <a:off x="539552" y="6237312"/>
            <a:ext cx="5904656" cy="246221"/>
          </a:xfrm>
          <a:prstGeom prst="rect">
            <a:avLst/>
          </a:prstGeom>
          <a:noFill/>
        </p:spPr>
        <p:txBody>
          <a:bodyPr wrap="square" rtlCol="0">
            <a:spAutoFit/>
          </a:bodyPr>
          <a:lstStyle/>
          <a:p>
            <a:r>
              <a:rPr lang="en-GB" sz="1000" dirty="0" smtClean="0"/>
              <a:t>Quantification and Reporting of Uncertainty for GI Reserving – ROC Giro 2007</a:t>
            </a:r>
            <a:endParaRPr lang="en-GB" sz="1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ROC again – Now rarely used?</a:t>
            </a:r>
            <a:endParaRPr lang="en-GB" dirty="0"/>
          </a:p>
        </p:txBody>
      </p:sp>
      <p:graphicFrame>
        <p:nvGraphicFramePr>
          <p:cNvPr id="4" name="Content Placeholder 3"/>
          <p:cNvGraphicFramePr>
            <a:graphicFrameLocks noGrp="1"/>
          </p:cNvGraphicFramePr>
          <p:nvPr>
            <p:ph idx="1"/>
          </p:nvPr>
        </p:nvGraphicFramePr>
        <p:xfrm>
          <a:off x="457200" y="1600200"/>
          <a:ext cx="8229600" cy="411480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r>
                        <a:rPr lang="en-GB" dirty="0" smtClean="0"/>
                        <a:t>Indicative Percentile</a:t>
                      </a:r>
                      <a:endParaRPr lang="en-GB" dirty="0"/>
                    </a:p>
                  </a:txBody>
                  <a:tcPr/>
                </a:tc>
                <a:tc>
                  <a:txBody>
                    <a:bodyPr/>
                    <a:lstStyle/>
                    <a:p>
                      <a:r>
                        <a:rPr lang="en-GB" dirty="0" smtClean="0"/>
                        <a:t>75%</a:t>
                      </a:r>
                      <a:endParaRPr lang="en-GB" dirty="0"/>
                    </a:p>
                  </a:txBody>
                  <a:tcPr/>
                </a:tc>
                <a:tc>
                  <a:txBody>
                    <a:bodyPr/>
                    <a:lstStyle/>
                    <a:p>
                      <a:r>
                        <a:rPr lang="en-GB" dirty="0" smtClean="0"/>
                        <a:t>90%</a:t>
                      </a:r>
                      <a:endParaRPr lang="en-GB" dirty="0"/>
                    </a:p>
                  </a:txBody>
                  <a:tcPr/>
                </a:tc>
                <a:tc>
                  <a:txBody>
                    <a:bodyPr/>
                    <a:lstStyle/>
                    <a:p>
                      <a:r>
                        <a:rPr lang="en-GB" dirty="0" smtClean="0"/>
                        <a:t>95%</a:t>
                      </a:r>
                      <a:endParaRPr lang="en-GB" dirty="0"/>
                    </a:p>
                  </a:txBody>
                  <a:tcPr/>
                </a:tc>
                <a:tc>
                  <a:txBody>
                    <a:bodyPr/>
                    <a:lstStyle/>
                    <a:p>
                      <a:r>
                        <a:rPr lang="en-GB" dirty="0" smtClean="0"/>
                        <a:t>99%</a:t>
                      </a:r>
                      <a:endParaRPr lang="en-GB" dirty="0"/>
                    </a:p>
                  </a:txBody>
                  <a:tcPr/>
                </a:tc>
              </a:tr>
              <a:tr h="370840">
                <a:tc>
                  <a:txBody>
                    <a:bodyPr/>
                    <a:lstStyle/>
                    <a:p>
                      <a:r>
                        <a:rPr lang="en-GB" dirty="0" smtClean="0"/>
                        <a:t>Wording ‘below’ percentile</a:t>
                      </a:r>
                      <a:endParaRPr lang="en-GB" dirty="0"/>
                    </a:p>
                  </a:txBody>
                  <a:tcPr/>
                </a:tc>
                <a:tc>
                  <a:txBody>
                    <a:bodyPr/>
                    <a:lstStyle/>
                    <a:p>
                      <a:r>
                        <a:rPr lang="en-GB" dirty="0" smtClean="0"/>
                        <a:t>Fairly likely that the outcome will lie below this estimate</a:t>
                      </a:r>
                      <a:endParaRPr lang="en-GB" dirty="0"/>
                    </a:p>
                  </a:txBody>
                  <a:tcPr/>
                </a:tc>
                <a:tc>
                  <a:txBody>
                    <a:bodyPr/>
                    <a:lstStyle/>
                    <a:p>
                      <a:r>
                        <a:rPr lang="en-GB" dirty="0" smtClean="0"/>
                        <a:t>Likely that the outcome will lie below this estimate</a:t>
                      </a:r>
                      <a:endParaRPr lang="en-GB" dirty="0"/>
                    </a:p>
                  </a:txBody>
                  <a:tcPr/>
                </a:tc>
                <a:tc>
                  <a:txBody>
                    <a:bodyPr/>
                    <a:lstStyle/>
                    <a:p>
                      <a:r>
                        <a:rPr lang="en-GB" dirty="0" smtClean="0"/>
                        <a:t>Very</a:t>
                      </a:r>
                      <a:r>
                        <a:rPr lang="en-GB" baseline="0" dirty="0" smtClean="0"/>
                        <a:t> likely that the outcome will lie below this estimate</a:t>
                      </a:r>
                      <a:endParaRPr lang="en-GB" dirty="0"/>
                    </a:p>
                  </a:txBody>
                  <a:tcPr/>
                </a:tc>
                <a:tc>
                  <a:txBody>
                    <a:bodyPr/>
                    <a:lstStyle/>
                    <a:p>
                      <a:r>
                        <a:rPr lang="en-GB" dirty="0" smtClean="0"/>
                        <a:t>Extremely likely that the outcome will lie below this estimate</a:t>
                      </a:r>
                      <a:endParaRPr lang="en-GB" dirty="0"/>
                    </a:p>
                  </a:txBody>
                  <a:tcPr/>
                </a:tc>
              </a:tr>
              <a:tr h="370840">
                <a:tc>
                  <a:txBody>
                    <a:bodyPr/>
                    <a:lstStyle/>
                    <a:p>
                      <a:r>
                        <a:rPr lang="en-GB" dirty="0" smtClean="0"/>
                        <a:t>Wording ‘above’ percentile</a:t>
                      </a:r>
                      <a:endParaRPr lang="en-GB" dirty="0"/>
                    </a:p>
                  </a:txBody>
                  <a:tcPr/>
                </a:tc>
                <a:tc>
                  <a:txBody>
                    <a:bodyPr/>
                    <a:lstStyle/>
                    <a:p>
                      <a:r>
                        <a:rPr lang="en-GB" dirty="0" smtClean="0"/>
                        <a:t>Reasonable chance that the outcome could</a:t>
                      </a:r>
                      <a:r>
                        <a:rPr lang="en-GB" baseline="0" dirty="0" smtClean="0"/>
                        <a:t> lie above this estimate</a:t>
                      </a:r>
                      <a:endParaRPr lang="en-GB" dirty="0"/>
                    </a:p>
                  </a:txBody>
                  <a:tcPr/>
                </a:tc>
                <a:tc>
                  <a:txBody>
                    <a:bodyPr/>
                    <a:lstStyle/>
                    <a:p>
                      <a:r>
                        <a:rPr lang="en-GB" dirty="0" smtClean="0"/>
                        <a:t>Possible but unlikely that</a:t>
                      </a:r>
                      <a:r>
                        <a:rPr lang="en-GB" baseline="0" dirty="0" smtClean="0"/>
                        <a:t> the outcome will lie above this estimate</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Possible but very unlikely that</a:t>
                      </a:r>
                      <a:r>
                        <a:rPr lang="en-GB" baseline="0" dirty="0" smtClean="0"/>
                        <a:t> the outcome will lie above this estimate</a:t>
                      </a:r>
                      <a:endParaRPr lang="en-GB" dirty="0" smtClean="0"/>
                    </a:p>
                    <a:p>
                      <a:endParaRPr lang="en-GB" dirty="0"/>
                    </a:p>
                  </a:txBody>
                  <a:tcPr/>
                </a:tc>
                <a:tc>
                  <a:txBody>
                    <a:bodyPr/>
                    <a:lstStyle/>
                    <a:p>
                      <a:r>
                        <a:rPr lang="en-GB" dirty="0" smtClean="0"/>
                        <a:t>There is a possibility,</a:t>
                      </a:r>
                      <a:r>
                        <a:rPr lang="en-GB" baseline="0" dirty="0" smtClean="0"/>
                        <a:t> albeit remote, that the outcome will lie above this estimate</a:t>
                      </a:r>
                      <a:endParaRPr lang="en-GB" dirty="0"/>
                    </a:p>
                  </a:txBody>
                  <a:tcPr/>
                </a:tc>
              </a:tr>
            </a:tbl>
          </a:graphicData>
        </a:graphic>
      </p:graphicFrame>
      <p:sp>
        <p:nvSpPr>
          <p:cNvPr id="5" name="TextBox 4"/>
          <p:cNvSpPr txBox="1"/>
          <p:nvPr/>
        </p:nvSpPr>
        <p:spPr>
          <a:xfrm>
            <a:off x="539552" y="6237312"/>
            <a:ext cx="5904656" cy="246221"/>
          </a:xfrm>
          <a:prstGeom prst="rect">
            <a:avLst/>
          </a:prstGeom>
          <a:noFill/>
        </p:spPr>
        <p:txBody>
          <a:bodyPr wrap="square" rtlCol="0">
            <a:spAutoFit/>
          </a:bodyPr>
          <a:lstStyle/>
          <a:p>
            <a:r>
              <a:rPr lang="en-GB" sz="1000" dirty="0" smtClean="0"/>
              <a:t>Quantification and Reporting of Uncertainty for GI Reserving – ROC Giro 2007</a:t>
            </a:r>
            <a:endParaRPr lang="en-GB" sz="1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7808"/>
            <a:ext cx="8229600" cy="1143000"/>
          </a:xfrm>
        </p:spPr>
        <p:txBody>
          <a:bodyPr>
            <a:normAutofit fontScale="90000"/>
          </a:bodyPr>
          <a:lstStyle/>
          <a:p>
            <a:r>
              <a:rPr lang="en-GB" dirty="0" smtClean="0"/>
              <a:t>ABI Research Paper No 25</a:t>
            </a:r>
            <a:br>
              <a:rPr lang="en-GB" dirty="0" smtClean="0"/>
            </a:br>
            <a:r>
              <a:rPr lang="en-GB" dirty="0" smtClean="0"/>
              <a:t> </a:t>
            </a:r>
            <a:r>
              <a:rPr lang="en-GB" b="1" dirty="0" smtClean="0"/>
              <a:t>HELPING CONSUMERS UNDERSTAND INVESTMENT RISK </a:t>
            </a:r>
            <a:endParaRPr lang="en-GB" dirty="0"/>
          </a:p>
        </p:txBody>
      </p:sp>
      <p:sp>
        <p:nvSpPr>
          <p:cNvPr id="3" name="Content Placeholder 2"/>
          <p:cNvSpPr>
            <a:spLocks noGrp="1"/>
          </p:cNvSpPr>
          <p:nvPr>
            <p:ph idx="1"/>
          </p:nvPr>
        </p:nvSpPr>
        <p:spPr>
          <a:xfrm>
            <a:off x="457200" y="2431429"/>
            <a:ext cx="8229600" cy="4525963"/>
          </a:xfrm>
        </p:spPr>
        <p:txBody>
          <a:bodyPr>
            <a:normAutofit fontScale="47500" lnSpcReduction="20000"/>
          </a:bodyPr>
          <a:lstStyle/>
          <a:p>
            <a:endParaRPr lang="en-GB" dirty="0" smtClean="0"/>
          </a:p>
          <a:p>
            <a:r>
              <a:rPr lang="en-GB" dirty="0" smtClean="0">
                <a:solidFill>
                  <a:srgbClr val="FF0000"/>
                </a:solidFill>
              </a:rPr>
              <a:t>Introducing a pictorial presentation of investment risk is more effective than a purely text based description. Pictorial presentations can improve people’s ability to pick the right fund by over 20% relative to a purely text based version. </a:t>
            </a:r>
          </a:p>
          <a:p>
            <a:r>
              <a:rPr lang="en-GB" dirty="0" smtClean="0"/>
              <a:t>• Standardising the disclosure of investment risk helps. People who see the same presentation of risk for all the investment funds are on average 16% more likely to pick the right fund than those who see a different presentation of risk for each of the funds. </a:t>
            </a:r>
          </a:p>
          <a:p>
            <a:r>
              <a:rPr lang="en-GB" dirty="0" smtClean="0">
                <a:solidFill>
                  <a:srgbClr val="FF0000"/>
                </a:solidFill>
              </a:rPr>
              <a:t>• The form of standardisation also matters. The top three pictorial designs are roughly twice as effective as the three worst designs. </a:t>
            </a:r>
          </a:p>
          <a:p>
            <a:r>
              <a:rPr lang="en-GB" dirty="0" smtClean="0"/>
              <a:t>• The most effective pictorial design is a horizon thermometer. There are two thermometers that do particularly well, one of which is the thermometer design proposed by CESR in its consultation of risk disclosure for the Key Information Document for UCITS. </a:t>
            </a:r>
          </a:p>
          <a:p>
            <a:r>
              <a:rPr lang="en-GB" dirty="0" smtClean="0"/>
              <a:t>• </a:t>
            </a:r>
            <a:r>
              <a:rPr lang="en-GB" dirty="0" smtClean="0">
                <a:solidFill>
                  <a:srgbClr val="FF0000"/>
                </a:solidFill>
              </a:rPr>
              <a:t>Although consumers often comment that they would prefer to see more charts, introducing charts can reduce their ability to understand the information. Using bar charts, instead of a table, to present relative investment performance and the probability of losing money, reduces people’s ability to answer questions by between 50-75%. </a:t>
            </a:r>
          </a:p>
          <a:p>
            <a:r>
              <a:rPr lang="en-GB" dirty="0" smtClean="0"/>
              <a:t>• Although the fan chart design is associated with a higher number of participants in the top group for the suitability task, overall it does not lead to an improvement in performance. </a:t>
            </a:r>
          </a:p>
          <a:p>
            <a:endParaRPr lang="en-GB" dirty="0" smtClean="0"/>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a:t>
            </a:r>
            <a:endParaRPr lang="en-GB" dirty="0"/>
          </a:p>
        </p:txBody>
      </p:sp>
      <p:sp>
        <p:nvSpPr>
          <p:cNvPr id="3" name="Content Placeholder 2"/>
          <p:cNvSpPr>
            <a:spLocks noGrp="1"/>
          </p:cNvSpPr>
          <p:nvPr>
            <p:ph idx="1"/>
          </p:nvPr>
        </p:nvSpPr>
        <p:spPr/>
        <p:txBody>
          <a:bodyPr/>
          <a:lstStyle/>
          <a:p>
            <a:r>
              <a:rPr lang="en-GB" dirty="0" smtClean="0"/>
              <a:t>Martin </a:t>
            </a:r>
            <a:r>
              <a:rPr lang="en-GB" dirty="0" err="1" smtClean="0"/>
              <a:t>Lunnon</a:t>
            </a:r>
            <a:r>
              <a:rPr lang="en-GB" dirty="0" smtClean="0"/>
              <a:t> (Oct 2008) chief actuary, Social security and overseas pensions, Government Actuary’s Department</a:t>
            </a:r>
            <a:br>
              <a:rPr lang="en-GB" dirty="0" smtClean="0"/>
            </a:br>
            <a:r>
              <a:rPr lang="en-GB" dirty="0" smtClean="0"/>
              <a:t/>
            </a:r>
            <a:br>
              <a:rPr lang="en-GB" dirty="0" smtClean="0"/>
            </a:br>
            <a:r>
              <a:rPr lang="en-GB" dirty="0" smtClean="0"/>
              <a:t>Central Estimate – then alternatives</a:t>
            </a:r>
          </a:p>
          <a:p>
            <a:r>
              <a:rPr lang="en-GB" dirty="0" smtClean="0"/>
              <a:t>Derek Newton (Nov 2011) – Process Risk, Parameter Risk, Model Risk, Future Systemic Risk</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GB" sz="3200" dirty="0"/>
              <a:t>An inconvenient uncertainty</a:t>
            </a:r>
            <a:br>
              <a:rPr lang="en-GB" sz="3200" dirty="0"/>
            </a:br>
            <a:r>
              <a:rPr lang="en-GB" sz="2000" dirty="0"/>
              <a:t>“What would I want</a:t>
            </a:r>
            <a:r>
              <a:rPr lang="en-GB" sz="2000" dirty="0" smtClean="0"/>
              <a:t>?” – From David </a:t>
            </a:r>
            <a:r>
              <a:rPr lang="en-GB" sz="2000" dirty="0" err="1" smtClean="0"/>
              <a:t>Ibeson</a:t>
            </a:r>
            <a:r>
              <a:rPr lang="en-GB" sz="2000" dirty="0" smtClean="0"/>
              <a:t> CEO, Giro 2007</a:t>
            </a:r>
            <a:endParaRPr lang="en-GB" sz="2000" dirty="0"/>
          </a:p>
        </p:txBody>
      </p:sp>
      <p:sp>
        <p:nvSpPr>
          <p:cNvPr id="38915" name="Rectangle 3"/>
          <p:cNvSpPr>
            <a:spLocks noGrp="1" noChangeArrowheads="1"/>
          </p:cNvSpPr>
          <p:nvPr>
            <p:ph type="body" idx="1"/>
          </p:nvPr>
        </p:nvSpPr>
        <p:spPr>
          <a:xfrm>
            <a:off x="719138" y="1630363"/>
            <a:ext cx="7916862" cy="3598862"/>
          </a:xfrm>
        </p:spPr>
        <p:txBody>
          <a:bodyPr>
            <a:normAutofit fontScale="92500" lnSpcReduction="10000"/>
          </a:bodyPr>
          <a:lstStyle/>
          <a:p>
            <a:r>
              <a:rPr lang="en-GB" sz="2600" dirty="0"/>
              <a:t>Tell me what I need to hear not what you think I want to hear.</a:t>
            </a:r>
          </a:p>
          <a:p>
            <a:r>
              <a:rPr lang="en-GB" sz="2600" dirty="0"/>
              <a:t>Take a step back and try and look at the analysis top down rather than bottom up.</a:t>
            </a:r>
          </a:p>
          <a:p>
            <a:r>
              <a:rPr lang="en-GB" sz="2600" dirty="0"/>
              <a:t>Act as if you are part of the team!  Be prepared to tell me what you would do.</a:t>
            </a:r>
          </a:p>
          <a:p>
            <a:r>
              <a:rPr lang="en-GB" sz="2600" dirty="0"/>
              <a:t>Make sure that you know the relevance/context.</a:t>
            </a:r>
          </a:p>
          <a:p>
            <a:r>
              <a:rPr lang="en-GB" sz="2600" dirty="0"/>
              <a:t>Be prepared to push back if you think I haven’t fully understood.</a:t>
            </a:r>
          </a:p>
          <a:p>
            <a:endParaRPr lang="en-GB" sz="2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GB" sz="3200" dirty="0"/>
              <a:t>An inconvenient uncertainty</a:t>
            </a:r>
            <a:br>
              <a:rPr lang="en-GB" sz="3200" dirty="0"/>
            </a:br>
            <a:r>
              <a:rPr lang="en-GB" sz="2000" dirty="0"/>
              <a:t>“Summary</a:t>
            </a:r>
            <a:r>
              <a:rPr lang="en-GB" sz="2000" dirty="0" smtClean="0"/>
              <a:t>” – From David </a:t>
            </a:r>
            <a:r>
              <a:rPr lang="en-GB" sz="2000" dirty="0" err="1" smtClean="0"/>
              <a:t>Ibeson</a:t>
            </a:r>
            <a:r>
              <a:rPr lang="en-GB" sz="2000" dirty="0" smtClean="0"/>
              <a:t> CEO, Giro 2007</a:t>
            </a:r>
            <a:endParaRPr lang="en-GB" sz="2000" dirty="0"/>
          </a:p>
        </p:txBody>
      </p:sp>
      <p:sp>
        <p:nvSpPr>
          <p:cNvPr id="39939" name="Rectangle 3"/>
          <p:cNvSpPr>
            <a:spLocks noGrp="1" noChangeArrowheads="1"/>
          </p:cNvSpPr>
          <p:nvPr>
            <p:ph type="body" idx="1"/>
          </p:nvPr>
        </p:nvSpPr>
        <p:spPr/>
        <p:txBody>
          <a:bodyPr/>
          <a:lstStyle/>
          <a:p>
            <a:r>
              <a:rPr lang="en-GB" dirty="0"/>
              <a:t>The limit of an actuary’s ability to contribute is directly proportional to his ability to communicate.</a:t>
            </a:r>
          </a:p>
          <a:p>
            <a:endParaRPr lang="en-GB" dirty="0"/>
          </a:p>
          <a:p>
            <a:r>
              <a:rPr lang="en-GB" dirty="0"/>
              <a:t>This should not be a limiting factor!</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2.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3.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4.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5.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6.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1"/>
  <p:tag name="SMARTSLIDETYPE" val="Divider"/>
  <p:tag name="SMART DIVIDER TITLE" val="Our scope and process"/>
  <p:tag name="SHOW EXECUTIVE SUMMARY" val="NO"/>
  <p:tag name="INCLUDEINHORIZONTALTOC" val="NO"/>
  <p:tag name="UNLOCK SHAPES" val="NO"/>
  <p:tag name="SMARTDIVIDERTEXT" val="Section"/>
  <p:tag name="SMARTDIVIDERNUMBER" val="-1"/>
</p:tagLst>
</file>

<file path=ppt/tags/tag7.xml><?xml version="1.0" encoding="utf-8"?>
<p:tagLst xmlns:a="http://schemas.openxmlformats.org/drawingml/2006/main" xmlns:r="http://schemas.openxmlformats.org/officeDocument/2006/relationships" xmlns:p="http://schemas.openxmlformats.org/presentationml/2006/main">
  <p:tag name="SMARTOBJECT" val="Grid"/>
  <p:tag name="SMARTISVISIBLE" val="{@GridOn}=Yes"/>
  <p:tag name="SMARTLOCKSHAPE" val="Yes"/>
  <p:tag name="SMARTGRID" val="Yes"/>
</p:tagLst>
</file>

<file path=ppt/tags/tag8.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273</TotalTime>
  <Words>1439</Words>
  <Application>Microsoft Office PowerPoint</Application>
  <PresentationFormat>On-screen Show (4:3)</PresentationFormat>
  <Paragraphs>157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Blank</vt:lpstr>
      <vt:lpstr>Communicating Uncertainty</vt:lpstr>
      <vt:lpstr>Slide 2</vt:lpstr>
      <vt:lpstr>Slide 3</vt:lpstr>
      <vt:lpstr>ROC example</vt:lpstr>
      <vt:lpstr>ROC again – Now rarely used?</vt:lpstr>
      <vt:lpstr>ABI Research Paper No 25  HELPING CONSUMERS UNDERSTAND INVESTMENT RISK </vt:lpstr>
      <vt:lpstr>Other</vt:lpstr>
      <vt:lpstr>An inconvenient uncertainty “What would I want?” – From David Ibeson CEO, Giro 2007</vt:lpstr>
      <vt:lpstr>An inconvenient uncertainty “Summary” – From David Ibeson CEO, Giro 2007</vt:lpstr>
      <vt:lpstr>Communicating badly – Slide 1 of 3</vt:lpstr>
      <vt:lpstr>Communicating badly – Slide 2 of 3</vt:lpstr>
      <vt:lpstr>Communicating badly – Slide 3 of 3</vt:lpstr>
      <vt:lpstr>2 Categories of Uncertainty</vt:lpstr>
      <vt:lpstr>TAS R</vt:lpstr>
      <vt:lpstr>TAS R</vt:lpstr>
      <vt:lpstr>TAS R</vt:lpstr>
      <vt:lpstr>Derek Newton - Questions</vt:lpstr>
      <vt:lpstr>Our scope and process</vt:lpstr>
      <vt:lpstr>Are these Hurricane Forecasts Accurate?</vt:lpstr>
    </vt:vector>
  </TitlesOfParts>
  <Company>PricewaterhouseCoopers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860476</dc:creator>
  <cp:lastModifiedBy>petrinap</cp:lastModifiedBy>
  <cp:revision>39</cp:revision>
  <dcterms:created xsi:type="dcterms:W3CDTF">2012-06-06T16:03:21Z</dcterms:created>
  <dcterms:modified xsi:type="dcterms:W3CDTF">2012-06-13T14:26:49Z</dcterms:modified>
</cp:coreProperties>
</file>