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80" r:id="rId4"/>
    <p:sldId id="311" r:id="rId5"/>
    <p:sldId id="284" r:id="rId6"/>
    <p:sldId id="355" r:id="rId7"/>
    <p:sldId id="283" r:id="rId8"/>
    <p:sldId id="285" r:id="rId9"/>
    <p:sldId id="261" r:id="rId10"/>
    <p:sldId id="265" r:id="rId11"/>
    <p:sldId id="314" r:id="rId12"/>
    <p:sldId id="312" r:id="rId13"/>
    <p:sldId id="313" r:id="rId14"/>
    <p:sldId id="315" r:id="rId15"/>
    <p:sldId id="316" r:id="rId16"/>
    <p:sldId id="276" r:id="rId17"/>
    <p:sldId id="279" r:id="rId18"/>
    <p:sldId id="363" r:id="rId19"/>
    <p:sldId id="364" r:id="rId20"/>
    <p:sldId id="365" r:id="rId21"/>
    <p:sldId id="366" r:id="rId22"/>
    <p:sldId id="378" r:id="rId23"/>
    <p:sldId id="367" r:id="rId24"/>
    <p:sldId id="368" r:id="rId25"/>
    <p:sldId id="369" r:id="rId26"/>
    <p:sldId id="370" r:id="rId27"/>
    <p:sldId id="371" r:id="rId28"/>
    <p:sldId id="375" r:id="rId29"/>
    <p:sldId id="373" r:id="rId30"/>
    <p:sldId id="374" r:id="rId31"/>
    <p:sldId id="376" r:id="rId32"/>
    <p:sldId id="377" r:id="rId33"/>
    <p:sldId id="325" r:id="rId34"/>
    <p:sldId id="379" r:id="rId35"/>
    <p:sldId id="32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7" autoAdjust="0"/>
    <p:restoredTop sz="95460" autoAdjust="0"/>
  </p:normalViewPr>
  <p:slideViewPr>
    <p:cSldViewPr snapToGrid="0">
      <p:cViewPr varScale="1">
        <p:scale>
          <a:sx n="111" d="100"/>
          <a:sy n="111" d="100"/>
        </p:scale>
        <p:origin x="780" y="108"/>
      </p:cViewPr>
      <p:guideLst/>
    </p:cSldViewPr>
  </p:slideViewPr>
  <p:outlineViewPr>
    <p:cViewPr>
      <p:scale>
        <a:sx n="33" d="100"/>
        <a:sy n="33" d="100"/>
      </p:scale>
      <p:origin x="0" y="-108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02"/>
    </p:cViewPr>
  </p:sorter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361D5-AFCA-4673-B7E2-3A539CF4AC0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9CAFFFF-C4A1-46E3-B9E4-E7446BD6F1BB}">
      <dgm:prSet phldrT="[Text]"/>
      <dgm:spPr/>
      <dgm:t>
        <a:bodyPr/>
        <a:lstStyle/>
        <a:p>
          <a:r>
            <a:rPr lang="en-GB" dirty="0"/>
            <a:t>Pay More</a:t>
          </a:r>
        </a:p>
      </dgm:t>
    </dgm:pt>
    <dgm:pt modelId="{FE6D0DB1-8755-480C-AD8B-89C3728A68EB}" type="parTrans" cxnId="{D14101B8-CB1E-40C0-869F-4C96B5B14A5C}">
      <dgm:prSet/>
      <dgm:spPr/>
      <dgm:t>
        <a:bodyPr/>
        <a:lstStyle/>
        <a:p>
          <a:endParaRPr lang="en-GB"/>
        </a:p>
      </dgm:t>
    </dgm:pt>
    <dgm:pt modelId="{82CBED9B-BFCB-4814-8417-A75EA34BAD1A}" type="sibTrans" cxnId="{D14101B8-CB1E-40C0-869F-4C96B5B14A5C}">
      <dgm:prSet/>
      <dgm:spPr/>
      <dgm:t>
        <a:bodyPr/>
        <a:lstStyle/>
        <a:p>
          <a:endParaRPr lang="en-GB"/>
        </a:p>
      </dgm:t>
    </dgm:pt>
    <dgm:pt modelId="{66DB39F5-0576-4513-BE24-5FB57A7CA719}">
      <dgm:prSet phldrT="[Text]"/>
      <dgm:spPr/>
      <dgm:t>
        <a:bodyPr/>
        <a:lstStyle/>
        <a:p>
          <a:r>
            <a:rPr lang="en-GB" dirty="0"/>
            <a:t>Retire Later</a:t>
          </a:r>
        </a:p>
      </dgm:t>
    </dgm:pt>
    <dgm:pt modelId="{34592A1C-1F25-434C-B10E-0336C93F1C6B}" type="parTrans" cxnId="{DF6DE509-54E0-43FF-A567-A494F31A7EB0}">
      <dgm:prSet/>
      <dgm:spPr/>
      <dgm:t>
        <a:bodyPr/>
        <a:lstStyle/>
        <a:p>
          <a:endParaRPr lang="en-GB"/>
        </a:p>
      </dgm:t>
    </dgm:pt>
    <dgm:pt modelId="{B01422FC-42DA-4AAE-8DCE-EB5CCE0C20EB}" type="sibTrans" cxnId="{DF6DE509-54E0-43FF-A567-A494F31A7EB0}">
      <dgm:prSet/>
      <dgm:spPr/>
      <dgm:t>
        <a:bodyPr/>
        <a:lstStyle/>
        <a:p>
          <a:endParaRPr lang="en-GB"/>
        </a:p>
      </dgm:t>
    </dgm:pt>
    <dgm:pt modelId="{68EB256B-EE3B-48B3-AE3B-EA2BE47D1866}">
      <dgm:prSet phldrT="[Text]"/>
      <dgm:spPr/>
      <dgm:t>
        <a:bodyPr/>
        <a:lstStyle/>
        <a:p>
          <a:r>
            <a:rPr lang="en-GB" dirty="0"/>
            <a:t>Lower Pension</a:t>
          </a:r>
        </a:p>
      </dgm:t>
    </dgm:pt>
    <dgm:pt modelId="{451ABA1F-635B-48AE-BF5A-FB275C6FE544}" type="parTrans" cxnId="{3B0F5A24-85F4-4229-AC46-85E428EA5171}">
      <dgm:prSet/>
      <dgm:spPr/>
      <dgm:t>
        <a:bodyPr/>
        <a:lstStyle/>
        <a:p>
          <a:endParaRPr lang="en-GB"/>
        </a:p>
      </dgm:t>
    </dgm:pt>
    <dgm:pt modelId="{1E12F570-0AD7-4875-B204-B977362549C8}" type="sibTrans" cxnId="{3B0F5A24-85F4-4229-AC46-85E428EA5171}">
      <dgm:prSet/>
      <dgm:spPr/>
      <dgm:t>
        <a:bodyPr/>
        <a:lstStyle/>
        <a:p>
          <a:endParaRPr lang="en-GB"/>
        </a:p>
      </dgm:t>
    </dgm:pt>
    <dgm:pt modelId="{3CC45C3D-F3FE-47FB-88CF-EBB910CDC01A}" type="pres">
      <dgm:prSet presAssocID="{BA6361D5-AFCA-4673-B7E2-3A539CF4AC01}" presName="diagram" presStyleCnt="0">
        <dgm:presLayoutVars>
          <dgm:dir/>
          <dgm:animLvl val="lvl"/>
          <dgm:resizeHandles val="exact"/>
        </dgm:presLayoutVars>
      </dgm:prSet>
      <dgm:spPr/>
    </dgm:pt>
    <dgm:pt modelId="{EF58D743-863F-4966-9FDE-34E3805BAB0D}" type="pres">
      <dgm:prSet presAssocID="{29CAFFFF-C4A1-46E3-B9E4-E7446BD6F1BB}" presName="compNode" presStyleCnt="0"/>
      <dgm:spPr/>
    </dgm:pt>
    <dgm:pt modelId="{AAC731B6-6E92-4C6C-84FA-BB10A054065A}" type="pres">
      <dgm:prSet presAssocID="{29CAFFFF-C4A1-46E3-B9E4-E7446BD6F1BB}" presName="childRect" presStyleLbl="bgAcc1" presStyleIdx="0" presStyleCnt="3" custLinFactNeighborX="1011" custLinFactNeighborY="-90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</dgm:spPr>
    </dgm:pt>
    <dgm:pt modelId="{199ADB6A-280D-48F8-9123-36B9E1ED33E7}" type="pres">
      <dgm:prSet presAssocID="{29CAFFFF-C4A1-46E3-B9E4-E7446BD6F1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7EC129-19CD-474F-9E81-245FE42D531A}" type="pres">
      <dgm:prSet presAssocID="{29CAFFFF-C4A1-46E3-B9E4-E7446BD6F1BB}" presName="parentRect" presStyleLbl="alignNode1" presStyleIdx="0" presStyleCnt="3"/>
      <dgm:spPr/>
      <dgm:t>
        <a:bodyPr/>
        <a:lstStyle/>
        <a:p>
          <a:endParaRPr lang="en-GB"/>
        </a:p>
      </dgm:t>
    </dgm:pt>
    <dgm:pt modelId="{C63BE854-416B-4BB9-8935-ACA97DB1272D}" type="pres">
      <dgm:prSet presAssocID="{29CAFFFF-C4A1-46E3-B9E4-E7446BD6F1BB}" presName="adorn" presStyleLbl="fgAccFollowNode1" presStyleIdx="0" presStyleCnt="3" custLinFactNeighborX="-496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22F7579C-6647-4008-B99E-C434B3C211CF}" type="pres">
      <dgm:prSet presAssocID="{82CBED9B-BFCB-4814-8417-A75EA34BAD1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0F2D65F-4589-456F-9032-8D3932D7B3C0}" type="pres">
      <dgm:prSet presAssocID="{66DB39F5-0576-4513-BE24-5FB57A7CA719}" presName="compNode" presStyleCnt="0"/>
      <dgm:spPr/>
    </dgm:pt>
    <dgm:pt modelId="{8AFBBB0B-544F-4199-B6B4-4199465733B6}" type="pres">
      <dgm:prSet presAssocID="{66DB39F5-0576-4513-BE24-5FB57A7CA71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rcRect/>
          <a:stretch>
            <a:fillRect t="-9000" b="-9000"/>
          </a:stretch>
        </a:blipFill>
      </dgm:spPr>
    </dgm:pt>
    <dgm:pt modelId="{4B7EB448-49FD-4C9F-9A21-0F506E27C20B}" type="pres">
      <dgm:prSet presAssocID="{66DB39F5-0576-4513-BE24-5FB57A7CA7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2C0A9E-E413-4AB3-92EC-BAA74CDF12C2}" type="pres">
      <dgm:prSet presAssocID="{66DB39F5-0576-4513-BE24-5FB57A7CA719}" presName="parentRect" presStyleLbl="alignNode1" presStyleIdx="1" presStyleCnt="3"/>
      <dgm:spPr/>
      <dgm:t>
        <a:bodyPr/>
        <a:lstStyle/>
        <a:p>
          <a:endParaRPr lang="en-GB"/>
        </a:p>
      </dgm:t>
    </dgm:pt>
    <dgm:pt modelId="{13B0B1AA-9624-420A-9B55-DC86B64144B7}" type="pres">
      <dgm:prSet presAssocID="{66DB39F5-0576-4513-BE24-5FB57A7CA719}" presName="adorn" presStyleLbl="fgAccFollowNode1" presStyleIdx="1" presStyleCnt="3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E1B44E66-09F0-4053-A69C-9BEEA2E37968}" type="pres">
      <dgm:prSet presAssocID="{B01422FC-42DA-4AAE-8DCE-EB5CCE0C20E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6226EC8-59C7-4765-902E-CD4951F46F65}" type="pres">
      <dgm:prSet presAssocID="{68EB256B-EE3B-48B3-AE3B-EA2BE47D1866}" presName="compNode" presStyleCnt="0"/>
      <dgm:spPr/>
    </dgm:pt>
    <dgm:pt modelId="{50BA8555-9921-4542-9AAB-27A56E4F707B}" type="pres">
      <dgm:prSet presAssocID="{68EB256B-EE3B-48B3-AE3B-EA2BE47D1866}" presName="childRect" presStyleLbl="bgAcc1" presStyleIdx="2" presStyleCnt="3">
        <dgm:presLayoutVars>
          <dgm:bulletEnabled val="1"/>
        </dgm:presLayoutVars>
      </dgm:prSet>
      <dgm:spPr/>
    </dgm:pt>
    <dgm:pt modelId="{A441AF11-E855-4976-882A-969389821408}" type="pres">
      <dgm:prSet presAssocID="{68EB256B-EE3B-48B3-AE3B-EA2BE47D18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CF44C-DEC6-4583-ADA9-7F89E50275C5}" type="pres">
      <dgm:prSet presAssocID="{68EB256B-EE3B-48B3-AE3B-EA2BE47D1866}" presName="parentRect" presStyleLbl="alignNode1" presStyleIdx="2" presStyleCnt="3"/>
      <dgm:spPr/>
      <dgm:t>
        <a:bodyPr/>
        <a:lstStyle/>
        <a:p>
          <a:endParaRPr lang="en-GB"/>
        </a:p>
      </dgm:t>
    </dgm:pt>
    <dgm:pt modelId="{EB958143-ACAB-4D5D-9344-0AAA658D8AE6}" type="pres">
      <dgm:prSet presAssocID="{68EB256B-EE3B-48B3-AE3B-EA2BE47D1866}" presName="adorn" presStyleLbl="fgAccFollowNode1" presStyleIdx="2" presStyleCnt="3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</dgm:ptLst>
  <dgm:cxnLst>
    <dgm:cxn modelId="{FE1FDAE8-3949-4A5B-9FFA-19B2CEF8A9F9}" type="presOf" srcId="{BA6361D5-AFCA-4673-B7E2-3A539CF4AC01}" destId="{3CC45C3D-F3FE-47FB-88CF-EBB910CDC01A}" srcOrd="0" destOrd="0" presId="urn:microsoft.com/office/officeart/2005/8/layout/bList2"/>
    <dgm:cxn modelId="{BE179B62-26ED-4A78-BCC7-14802D48CA5B}" type="presOf" srcId="{68EB256B-EE3B-48B3-AE3B-EA2BE47D1866}" destId="{A441AF11-E855-4976-882A-969389821408}" srcOrd="0" destOrd="0" presId="urn:microsoft.com/office/officeart/2005/8/layout/bList2"/>
    <dgm:cxn modelId="{51D1CA7F-973F-466E-87EB-258E90AECE6D}" type="presOf" srcId="{29CAFFFF-C4A1-46E3-B9E4-E7446BD6F1BB}" destId="{017EC129-19CD-474F-9E81-245FE42D531A}" srcOrd="1" destOrd="0" presId="urn:microsoft.com/office/officeart/2005/8/layout/bList2"/>
    <dgm:cxn modelId="{70F7C1DF-DE2D-449B-8810-961EA98E15BA}" type="presOf" srcId="{82CBED9B-BFCB-4814-8417-A75EA34BAD1A}" destId="{22F7579C-6647-4008-B99E-C434B3C211CF}" srcOrd="0" destOrd="0" presId="urn:microsoft.com/office/officeart/2005/8/layout/bList2"/>
    <dgm:cxn modelId="{1D09231B-0B88-4CDD-BCC7-0905012EBC79}" type="presOf" srcId="{66DB39F5-0576-4513-BE24-5FB57A7CA719}" destId="{4B7EB448-49FD-4C9F-9A21-0F506E27C20B}" srcOrd="0" destOrd="0" presId="urn:microsoft.com/office/officeart/2005/8/layout/bList2"/>
    <dgm:cxn modelId="{DF6DE509-54E0-43FF-A567-A494F31A7EB0}" srcId="{BA6361D5-AFCA-4673-B7E2-3A539CF4AC01}" destId="{66DB39F5-0576-4513-BE24-5FB57A7CA719}" srcOrd="1" destOrd="0" parTransId="{34592A1C-1F25-434C-B10E-0336C93F1C6B}" sibTransId="{B01422FC-42DA-4AAE-8DCE-EB5CCE0C20EB}"/>
    <dgm:cxn modelId="{5417F7FE-6114-4DD5-8AA7-A0F64DE71F84}" type="presOf" srcId="{68EB256B-EE3B-48B3-AE3B-EA2BE47D1866}" destId="{06CCF44C-DEC6-4583-ADA9-7F89E50275C5}" srcOrd="1" destOrd="0" presId="urn:microsoft.com/office/officeart/2005/8/layout/bList2"/>
    <dgm:cxn modelId="{6053CDA8-7E88-4D58-B0A1-CE083A8F4822}" type="presOf" srcId="{B01422FC-42DA-4AAE-8DCE-EB5CCE0C20EB}" destId="{E1B44E66-09F0-4053-A69C-9BEEA2E37968}" srcOrd="0" destOrd="0" presId="urn:microsoft.com/office/officeart/2005/8/layout/bList2"/>
    <dgm:cxn modelId="{52ABDAE7-6A05-49A8-91DC-A95F7392FF33}" type="presOf" srcId="{66DB39F5-0576-4513-BE24-5FB57A7CA719}" destId="{D72C0A9E-E413-4AB3-92EC-BAA74CDF12C2}" srcOrd="1" destOrd="0" presId="urn:microsoft.com/office/officeart/2005/8/layout/bList2"/>
    <dgm:cxn modelId="{3B0F5A24-85F4-4229-AC46-85E428EA5171}" srcId="{BA6361D5-AFCA-4673-B7E2-3A539CF4AC01}" destId="{68EB256B-EE3B-48B3-AE3B-EA2BE47D1866}" srcOrd="2" destOrd="0" parTransId="{451ABA1F-635B-48AE-BF5A-FB275C6FE544}" sibTransId="{1E12F570-0AD7-4875-B204-B977362549C8}"/>
    <dgm:cxn modelId="{D14101B8-CB1E-40C0-869F-4C96B5B14A5C}" srcId="{BA6361D5-AFCA-4673-B7E2-3A539CF4AC01}" destId="{29CAFFFF-C4A1-46E3-B9E4-E7446BD6F1BB}" srcOrd="0" destOrd="0" parTransId="{FE6D0DB1-8755-480C-AD8B-89C3728A68EB}" sibTransId="{82CBED9B-BFCB-4814-8417-A75EA34BAD1A}"/>
    <dgm:cxn modelId="{542EF697-4C62-44E6-80A3-9AB8D4BBA7DF}" type="presOf" srcId="{29CAFFFF-C4A1-46E3-B9E4-E7446BD6F1BB}" destId="{199ADB6A-280D-48F8-9123-36B9E1ED33E7}" srcOrd="0" destOrd="0" presId="urn:microsoft.com/office/officeart/2005/8/layout/bList2"/>
    <dgm:cxn modelId="{4B92B02A-9A6B-4367-AA1E-FD26943C76E8}" type="presParOf" srcId="{3CC45C3D-F3FE-47FB-88CF-EBB910CDC01A}" destId="{EF58D743-863F-4966-9FDE-34E3805BAB0D}" srcOrd="0" destOrd="0" presId="urn:microsoft.com/office/officeart/2005/8/layout/bList2"/>
    <dgm:cxn modelId="{5CCFBD9E-F1DD-418F-90D8-94985440CA6E}" type="presParOf" srcId="{EF58D743-863F-4966-9FDE-34E3805BAB0D}" destId="{AAC731B6-6E92-4C6C-84FA-BB10A054065A}" srcOrd="0" destOrd="0" presId="urn:microsoft.com/office/officeart/2005/8/layout/bList2"/>
    <dgm:cxn modelId="{A373CE49-A879-47FF-B61F-EE1907705851}" type="presParOf" srcId="{EF58D743-863F-4966-9FDE-34E3805BAB0D}" destId="{199ADB6A-280D-48F8-9123-36B9E1ED33E7}" srcOrd="1" destOrd="0" presId="urn:microsoft.com/office/officeart/2005/8/layout/bList2"/>
    <dgm:cxn modelId="{F38369FE-9AC1-47E6-9ADD-7481E088ADF9}" type="presParOf" srcId="{EF58D743-863F-4966-9FDE-34E3805BAB0D}" destId="{017EC129-19CD-474F-9E81-245FE42D531A}" srcOrd="2" destOrd="0" presId="urn:microsoft.com/office/officeart/2005/8/layout/bList2"/>
    <dgm:cxn modelId="{DDF2FB05-EFF1-4A29-8774-89E9487E4E37}" type="presParOf" srcId="{EF58D743-863F-4966-9FDE-34E3805BAB0D}" destId="{C63BE854-416B-4BB9-8935-ACA97DB1272D}" srcOrd="3" destOrd="0" presId="urn:microsoft.com/office/officeart/2005/8/layout/bList2"/>
    <dgm:cxn modelId="{3E969A73-A187-41E5-96AA-37B74E432B7D}" type="presParOf" srcId="{3CC45C3D-F3FE-47FB-88CF-EBB910CDC01A}" destId="{22F7579C-6647-4008-B99E-C434B3C211CF}" srcOrd="1" destOrd="0" presId="urn:microsoft.com/office/officeart/2005/8/layout/bList2"/>
    <dgm:cxn modelId="{BCEA435F-E1ED-434F-A406-7D8AD5E4DE44}" type="presParOf" srcId="{3CC45C3D-F3FE-47FB-88CF-EBB910CDC01A}" destId="{10F2D65F-4589-456F-9032-8D3932D7B3C0}" srcOrd="2" destOrd="0" presId="urn:microsoft.com/office/officeart/2005/8/layout/bList2"/>
    <dgm:cxn modelId="{C0ABBE3C-EEE6-4F51-B653-EA75A62D6D3F}" type="presParOf" srcId="{10F2D65F-4589-456F-9032-8D3932D7B3C0}" destId="{8AFBBB0B-544F-4199-B6B4-4199465733B6}" srcOrd="0" destOrd="0" presId="urn:microsoft.com/office/officeart/2005/8/layout/bList2"/>
    <dgm:cxn modelId="{066CB674-DC41-4B59-8EFC-FC329D8A0DAC}" type="presParOf" srcId="{10F2D65F-4589-456F-9032-8D3932D7B3C0}" destId="{4B7EB448-49FD-4C9F-9A21-0F506E27C20B}" srcOrd="1" destOrd="0" presId="urn:microsoft.com/office/officeart/2005/8/layout/bList2"/>
    <dgm:cxn modelId="{7517D351-C465-4D46-BC1B-F790D46FDDDE}" type="presParOf" srcId="{10F2D65F-4589-456F-9032-8D3932D7B3C0}" destId="{D72C0A9E-E413-4AB3-92EC-BAA74CDF12C2}" srcOrd="2" destOrd="0" presId="urn:microsoft.com/office/officeart/2005/8/layout/bList2"/>
    <dgm:cxn modelId="{0B25565C-4055-45DD-A7F1-4B5BFC9FD7E9}" type="presParOf" srcId="{10F2D65F-4589-456F-9032-8D3932D7B3C0}" destId="{13B0B1AA-9624-420A-9B55-DC86B64144B7}" srcOrd="3" destOrd="0" presId="urn:microsoft.com/office/officeart/2005/8/layout/bList2"/>
    <dgm:cxn modelId="{4204268C-D7AD-4967-90D4-70B1E58011C4}" type="presParOf" srcId="{3CC45C3D-F3FE-47FB-88CF-EBB910CDC01A}" destId="{E1B44E66-09F0-4053-A69C-9BEEA2E37968}" srcOrd="3" destOrd="0" presId="urn:microsoft.com/office/officeart/2005/8/layout/bList2"/>
    <dgm:cxn modelId="{EE2FF4EA-B9FD-4D26-9E73-4AD9E1176CB4}" type="presParOf" srcId="{3CC45C3D-F3FE-47FB-88CF-EBB910CDC01A}" destId="{E6226EC8-59C7-4765-902E-CD4951F46F65}" srcOrd="4" destOrd="0" presId="urn:microsoft.com/office/officeart/2005/8/layout/bList2"/>
    <dgm:cxn modelId="{2B956728-D32C-49C6-80A1-4F43E14BC755}" type="presParOf" srcId="{E6226EC8-59C7-4765-902E-CD4951F46F65}" destId="{50BA8555-9921-4542-9AAB-27A56E4F707B}" srcOrd="0" destOrd="0" presId="urn:microsoft.com/office/officeart/2005/8/layout/bList2"/>
    <dgm:cxn modelId="{662FB031-C9AF-42E1-A4BA-72D335C8867A}" type="presParOf" srcId="{E6226EC8-59C7-4765-902E-CD4951F46F65}" destId="{A441AF11-E855-4976-882A-969389821408}" srcOrd="1" destOrd="0" presId="urn:microsoft.com/office/officeart/2005/8/layout/bList2"/>
    <dgm:cxn modelId="{76C49DC2-68B0-459E-8FF9-062D96BA006E}" type="presParOf" srcId="{E6226EC8-59C7-4765-902E-CD4951F46F65}" destId="{06CCF44C-DEC6-4583-ADA9-7F89E50275C5}" srcOrd="2" destOrd="0" presId="urn:microsoft.com/office/officeart/2005/8/layout/bList2"/>
    <dgm:cxn modelId="{11A42A11-C86D-42CD-AA06-3332FDE032C4}" type="presParOf" srcId="{E6226EC8-59C7-4765-902E-CD4951F46F65}" destId="{EB958143-ACAB-4D5D-9344-0AAA658D8A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731B6-6E92-4C6C-84FA-BB10A054065A}">
      <dsp:nvSpPr>
        <dsp:cNvPr id="0" name=""/>
        <dsp:cNvSpPr/>
      </dsp:nvSpPr>
      <dsp:spPr>
        <a:xfrm>
          <a:off x="34771" y="1084924"/>
          <a:ext cx="2798423" cy="208896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EC129-19CD-474F-9E81-245FE42D531A}">
      <dsp:nvSpPr>
        <dsp:cNvPr id="0" name=""/>
        <dsp:cNvSpPr/>
      </dsp:nvSpPr>
      <dsp:spPr>
        <a:xfrm>
          <a:off x="6479" y="3192751"/>
          <a:ext cx="2798423" cy="89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Pay More</a:t>
          </a:r>
        </a:p>
      </dsp:txBody>
      <dsp:txXfrm>
        <a:off x="6479" y="3192751"/>
        <a:ext cx="1970720" cy="898254"/>
      </dsp:txXfrm>
    </dsp:sp>
    <dsp:sp modelId="{C63BE854-416B-4BB9-8935-ACA97DB1272D}">
      <dsp:nvSpPr>
        <dsp:cNvPr id="0" name=""/>
        <dsp:cNvSpPr/>
      </dsp:nvSpPr>
      <dsp:spPr>
        <a:xfrm>
          <a:off x="2007782" y="3335431"/>
          <a:ext cx="979448" cy="97944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BBB0B-544F-4199-B6B4-4199465733B6}">
      <dsp:nvSpPr>
        <dsp:cNvPr id="0" name=""/>
        <dsp:cNvSpPr/>
      </dsp:nvSpPr>
      <dsp:spPr>
        <a:xfrm>
          <a:off x="3278463" y="1103787"/>
          <a:ext cx="2798423" cy="208896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rcRect/>
          <a:stretch>
            <a:fillRect t="-9000" b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C0A9E-E413-4AB3-92EC-BAA74CDF12C2}">
      <dsp:nvSpPr>
        <dsp:cNvPr id="0" name=""/>
        <dsp:cNvSpPr/>
      </dsp:nvSpPr>
      <dsp:spPr>
        <a:xfrm>
          <a:off x="3278463" y="3192751"/>
          <a:ext cx="2798423" cy="89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Retire Later</a:t>
          </a:r>
        </a:p>
      </dsp:txBody>
      <dsp:txXfrm>
        <a:off x="3278463" y="3192751"/>
        <a:ext cx="1970720" cy="898254"/>
      </dsp:txXfrm>
    </dsp:sp>
    <dsp:sp modelId="{13B0B1AA-9624-420A-9B55-DC86B64144B7}">
      <dsp:nvSpPr>
        <dsp:cNvPr id="0" name=""/>
        <dsp:cNvSpPr/>
      </dsp:nvSpPr>
      <dsp:spPr>
        <a:xfrm>
          <a:off x="5328347" y="3335431"/>
          <a:ext cx="979448" cy="979448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A8555-9921-4542-9AAB-27A56E4F707B}">
      <dsp:nvSpPr>
        <dsp:cNvPr id="0" name=""/>
        <dsp:cNvSpPr/>
      </dsp:nvSpPr>
      <dsp:spPr>
        <a:xfrm>
          <a:off x="6550447" y="1103787"/>
          <a:ext cx="2798423" cy="20889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CF44C-DEC6-4583-ADA9-7F89E50275C5}">
      <dsp:nvSpPr>
        <dsp:cNvPr id="0" name=""/>
        <dsp:cNvSpPr/>
      </dsp:nvSpPr>
      <dsp:spPr>
        <a:xfrm>
          <a:off x="6550447" y="3192751"/>
          <a:ext cx="2798423" cy="89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Lower Pension</a:t>
          </a:r>
        </a:p>
      </dsp:txBody>
      <dsp:txXfrm>
        <a:off x="6550447" y="3192751"/>
        <a:ext cx="1970720" cy="898254"/>
      </dsp:txXfrm>
    </dsp:sp>
    <dsp:sp modelId="{EB958143-ACAB-4D5D-9344-0AAA658D8AE6}">
      <dsp:nvSpPr>
        <dsp:cNvPr id="0" name=""/>
        <dsp:cNvSpPr/>
      </dsp:nvSpPr>
      <dsp:spPr>
        <a:xfrm>
          <a:off x="8600331" y="3335431"/>
          <a:ext cx="979448" cy="979448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E44F-2842-4BD9-B806-82B9050032F9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8DF7-FABE-4D73-9BB4-0DDBAE63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2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1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0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957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7665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9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6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93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7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33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9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69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1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03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2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02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79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73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28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28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2" y="4400550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18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94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24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8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46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69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0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78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9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81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5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6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0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8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0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419600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8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8DF7-FABE-4D73-9BB4-0DDBAE6384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420-C645-4E7F-85CA-8ADAD6DFFAF6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8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B16B-9334-41B3-96E2-FC9A709DC845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9F64-AE9B-49CA-A34E-B110D6CC4E65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FDEA-4415-4EA5-9750-6741AC375DED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9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DB8-B8BA-4AFA-B53D-A4C86C11C4EE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080-27F3-4643-B7F2-8646AFA2BD09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2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E7C-80E2-4363-B95A-9D45399A41A2}" type="datetime1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0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2830-0CBD-4143-8FAA-E7D0E6F15952}" type="datetime1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952-BF09-4CB8-A81C-B739F74D150C}" type="datetime1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9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0F27-1469-4761-B777-A657A969E289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F9F-6E55-4C38-9BAD-90A11BE2856D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1B92-C853-4646-A198-ECEFDE51463E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9E7A-8E10-45DD-B6FF-53C3DD36E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7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0"/>
            <a:ext cx="9783097" cy="6858000"/>
            <a:chOff x="2654709" y="129624"/>
            <a:chExt cx="6497157" cy="4989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584" t="16148" r="28666" b="12889"/>
            <a:stretch/>
          </p:blipFill>
          <p:spPr>
            <a:xfrm>
              <a:off x="2654709" y="129624"/>
              <a:ext cx="6497154" cy="4414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0083" t="44000" r="11834" b="43704"/>
            <a:stretch/>
          </p:blipFill>
          <p:spPr>
            <a:xfrm>
              <a:off x="2654712" y="4544002"/>
              <a:ext cx="6497154" cy="57552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9783091" y="0"/>
            <a:ext cx="2408909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Staple Inn</a:t>
            </a:r>
          </a:p>
          <a:p>
            <a:pPr algn="ctr"/>
            <a:r>
              <a:rPr lang="en-GB" sz="3200" dirty="0"/>
              <a:t>Monday 20</a:t>
            </a:r>
            <a:r>
              <a:rPr lang="en-GB" sz="3200" baseline="30000" dirty="0"/>
              <a:t>th</a:t>
            </a:r>
            <a:r>
              <a:rPr lang="en-GB" sz="3200" dirty="0"/>
              <a:t> May 2019</a:t>
            </a:r>
          </a:p>
          <a:p>
            <a:pPr algn="ctr"/>
            <a:endParaRPr lang="en-GB" sz="3200" dirty="0"/>
          </a:p>
          <a:p>
            <a:pPr algn="ctr">
              <a:spcAft>
                <a:spcPts val="1800"/>
              </a:spcAft>
            </a:pPr>
            <a:r>
              <a:rPr lang="en-GB" sz="3200" dirty="0"/>
              <a:t>Stephen Hyams</a:t>
            </a:r>
          </a:p>
          <a:p>
            <a:pPr algn="ctr">
              <a:spcAft>
                <a:spcPts val="1800"/>
              </a:spcAft>
            </a:pPr>
            <a:r>
              <a:rPr lang="en-GB" sz="3200" dirty="0"/>
              <a:t>Alan      Smith</a:t>
            </a:r>
          </a:p>
          <a:p>
            <a:pPr algn="ctr">
              <a:spcAft>
                <a:spcPts val="1200"/>
              </a:spcAft>
            </a:pPr>
            <a:r>
              <a:rPr lang="en-GB" sz="3200" dirty="0"/>
              <a:t>Chris Squirrell</a:t>
            </a:r>
          </a:p>
        </p:txBody>
      </p:sp>
    </p:spTree>
    <p:extLst>
      <p:ext uri="{BB962C8B-B14F-4D97-AF65-F5344CB8AC3E}">
        <p14:creationId xmlns:p14="http://schemas.microsoft.com/office/powerpoint/2010/main" val="242847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LPC – target income &amp; 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10</a:t>
            </a:fld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629615" y="3605376"/>
            <a:ext cx="10952786" cy="1111767"/>
            <a:chOff x="629614" y="3605376"/>
            <a:chExt cx="11087653" cy="1256919"/>
          </a:xfrm>
        </p:grpSpPr>
        <p:sp>
          <p:nvSpPr>
            <p:cNvPr id="10" name="Rounded Rectangle 9"/>
            <p:cNvSpPr/>
            <p:nvPr/>
          </p:nvSpPr>
          <p:spPr>
            <a:xfrm>
              <a:off x="629614" y="3605376"/>
              <a:ext cx="2498219" cy="12569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Retirement age 68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77232" y="3779700"/>
              <a:ext cx="8140035" cy="8902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State Pension Age for those in their 20’s &amp; 30’s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9614" y="5262633"/>
            <a:ext cx="11087653" cy="1093717"/>
            <a:chOff x="629614" y="5262633"/>
            <a:chExt cx="11247203" cy="1256919"/>
          </a:xfrm>
        </p:grpSpPr>
        <p:grpSp>
          <p:nvGrpSpPr>
            <p:cNvPr id="28" name="Group 27"/>
            <p:cNvGrpSpPr/>
            <p:nvPr/>
          </p:nvGrpSpPr>
          <p:grpSpPr>
            <a:xfrm>
              <a:off x="629614" y="5262633"/>
              <a:ext cx="9523129" cy="1256919"/>
              <a:chOff x="629614" y="5262633"/>
              <a:chExt cx="9523129" cy="125691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29614" y="5262633"/>
                <a:ext cx="2498219" cy="12569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/>
                  <a:t>Income detail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75525" y="5282293"/>
                <a:ext cx="6677218" cy="10740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/>
                  <a:t>Indexed to earnings/inflation   pre/post retirement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0305146" y="5262633"/>
              <a:ext cx="1571671" cy="10937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Single life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8015" y="1464816"/>
            <a:ext cx="10825786" cy="1528184"/>
            <a:chOff x="528014" y="1464816"/>
            <a:chExt cx="11550325" cy="1684788"/>
          </a:xfrm>
        </p:grpSpPr>
        <p:sp>
          <p:nvSpPr>
            <p:cNvPr id="8" name="Rounded Rectangle 7"/>
            <p:cNvSpPr/>
            <p:nvPr/>
          </p:nvSpPr>
          <p:spPr>
            <a:xfrm>
              <a:off x="528014" y="1648544"/>
              <a:ext cx="2599819" cy="15010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Retirement income £18,000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t="9875" b="27172"/>
            <a:stretch/>
          </p:blipFill>
          <p:spPr>
            <a:xfrm>
              <a:off x="3696058" y="1464816"/>
              <a:ext cx="8382281" cy="1684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5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CD77D2-A869-4787-8F6C-1E3024D6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67" y="382310"/>
            <a:ext cx="10515600" cy="10648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LPC – target fund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11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1965" y="1780693"/>
            <a:ext cx="11253061" cy="996862"/>
            <a:chOff x="474733" y="1607538"/>
            <a:chExt cx="11253061" cy="996862"/>
          </a:xfrm>
        </p:grpSpPr>
        <p:sp>
          <p:nvSpPr>
            <p:cNvPr id="10" name="Rounded Rectangle 9"/>
            <p:cNvSpPr/>
            <p:nvPr/>
          </p:nvSpPr>
          <p:spPr>
            <a:xfrm>
              <a:off x="474733" y="1642910"/>
              <a:ext cx="4227178" cy="9261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Security &amp; inflation protection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5905" y="1705841"/>
              <a:ext cx="2612679" cy="787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Annuity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3105" y="1607538"/>
              <a:ext cx="3654689" cy="9968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£310,000 cost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6454" y="3398364"/>
            <a:ext cx="11091340" cy="960786"/>
            <a:chOff x="636454" y="3106682"/>
            <a:chExt cx="11091340" cy="960786"/>
          </a:xfrm>
        </p:grpSpPr>
        <p:sp>
          <p:nvSpPr>
            <p:cNvPr id="14" name="Rounded Rectangle 13"/>
            <p:cNvSpPr/>
            <p:nvPr/>
          </p:nvSpPr>
          <p:spPr>
            <a:xfrm>
              <a:off x="636454" y="3106682"/>
              <a:ext cx="3917044" cy="9607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Flexibility &amp; legacy intentions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6432" y="3193368"/>
              <a:ext cx="2612679" cy="7874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Drawdown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73105" y="3220523"/>
              <a:ext cx="3654689" cy="7602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£310,000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8098" y="4436304"/>
            <a:ext cx="10989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3200" dirty="0"/>
              <a:t>  Roughly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“Safe” withdrawal rate : 85% chance lasts 30 years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 24% chance survival for 30 years (to age 98)</a:t>
            </a:r>
          </a:p>
        </p:txBody>
      </p:sp>
    </p:spTree>
    <p:extLst>
      <p:ext uri="{BB962C8B-B14F-4D97-AF65-F5344CB8AC3E}">
        <p14:creationId xmlns:p14="http://schemas.microsoft.com/office/powerpoint/2010/main" val="34664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1" y="1457464"/>
            <a:ext cx="10666185" cy="4936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CD77D2-A869-4787-8F6C-1E3024D6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67" y="30933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LPC derivation - financial assumptions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63799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12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626943" y="1845786"/>
            <a:ext cx="2123767" cy="141189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6943" y="6216419"/>
            <a:ext cx="303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Net of 0.75% expenses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8217" y="2682577"/>
            <a:ext cx="983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10 year lifestyle period</a:t>
            </a:r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CD77D2-A869-4787-8F6C-1E3024D6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37" y="20352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Derived LPC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55767" y="1286931"/>
            <a:ext cx="8090275" cy="5302779"/>
            <a:chOff x="555767" y="1236132"/>
            <a:chExt cx="8090275" cy="53027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767" y="1236132"/>
              <a:ext cx="8090275" cy="53027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9637" y="1371596"/>
              <a:ext cx="44057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1">
                      <a:lumMod val="50000"/>
                    </a:schemeClr>
                  </a:solidFill>
                </a:rPr>
                <a:t>Contributions from age 22 to 68</a:t>
              </a:r>
            </a:p>
            <a:p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GB" sz="3600" dirty="0">
                  <a:solidFill>
                    <a:schemeClr val="accent1">
                      <a:lumMod val="50000"/>
                    </a:schemeClr>
                  </a:solidFill>
                </a:rPr>
                <a:t>Increase annually by growth in Average Weekly Earnings</a:t>
              </a:r>
              <a:endParaRPr lang="en-GB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43220" y="1518163"/>
            <a:ext cx="3122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Rule of Thumb: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LPC is </a:t>
            </a:r>
            <a:r>
              <a:rPr lang="en-GB" sz="3600" b="1" dirty="0">
                <a:solidFill>
                  <a:srgbClr val="FF0000"/>
                </a:solidFill>
              </a:rPr>
              <a:t>£525 </a:t>
            </a:r>
            <a:r>
              <a:rPr lang="en-GB" sz="3600" dirty="0">
                <a:solidFill>
                  <a:srgbClr val="FF0000"/>
                </a:solidFill>
              </a:rPr>
              <a:t>per month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(about 23% of Average Weekly Earnings)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198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Why is the LPC so high?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14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38200" y="1910974"/>
            <a:ext cx="10515600" cy="872649"/>
            <a:chOff x="838200" y="2175350"/>
            <a:chExt cx="9694334" cy="960786"/>
          </a:xfrm>
        </p:grpSpPr>
        <p:sp>
          <p:nvSpPr>
            <p:cNvPr id="8" name="Rounded Rectangle 7"/>
            <p:cNvSpPr/>
            <p:nvPr/>
          </p:nvSpPr>
          <p:spPr>
            <a:xfrm>
              <a:off x="838200" y="2175350"/>
              <a:ext cx="3613813" cy="9607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Low interest rates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0071" y="2262036"/>
              <a:ext cx="5382463" cy="787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Annuity real yield -2.0%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4767" y="3496381"/>
            <a:ext cx="11265528" cy="1000205"/>
            <a:chOff x="838200" y="2262035"/>
            <a:chExt cx="9728295" cy="1100490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2262035"/>
              <a:ext cx="4097846" cy="11004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Individual annuities expensive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4032" y="2262036"/>
              <a:ext cx="5382463" cy="9552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Bulk rates 15 - 20% cheaper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767" y="5082115"/>
            <a:ext cx="11226199" cy="1088189"/>
            <a:chOff x="643467" y="5131275"/>
            <a:chExt cx="11226199" cy="1088189"/>
          </a:xfrm>
        </p:grpSpPr>
        <p:sp>
          <p:nvSpPr>
            <p:cNvPr id="17" name="Rounded Rectangle 16"/>
            <p:cNvSpPr/>
            <p:nvPr/>
          </p:nvSpPr>
          <p:spPr>
            <a:xfrm>
              <a:off x="643467" y="5131275"/>
              <a:ext cx="5303252" cy="108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Individual drawdown expensive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61245" y="5213586"/>
              <a:ext cx="5608421" cy="8593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Collective solutions cheaper?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3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24" y="403906"/>
            <a:ext cx="10824407" cy="10524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Target pension: rule of thumb, retire at 68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15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8642" y="1691460"/>
            <a:ext cx="5998030" cy="588055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GB" sz="16000" dirty="0"/>
              <a:t>£9,500 / £6,300 = 1.5 times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00583" y="2272448"/>
            <a:ext cx="29030" cy="654498"/>
          </a:xfrm>
          <a:prstGeom prst="straightConnector1">
            <a:avLst/>
          </a:prstGeom>
          <a:ln w="31750" cmpd="sng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838" y="2926946"/>
            <a:ext cx="153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Target pension for LPC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746086" y="2210833"/>
            <a:ext cx="41033" cy="807835"/>
          </a:xfrm>
          <a:prstGeom prst="straightConnector1">
            <a:avLst/>
          </a:prstGeom>
          <a:ln w="31750" cmpd="sng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98012" y="2926946"/>
            <a:ext cx="228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Annualised LPC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14" y="2296154"/>
            <a:ext cx="8273143" cy="43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16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634738"/>
            <a:ext cx="10515600" cy="1052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Rules of thumb at other retirement ages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44725"/>
              </p:ext>
            </p:extLst>
          </p:nvPr>
        </p:nvGraphicFramePr>
        <p:xfrm>
          <a:off x="782588" y="1832944"/>
          <a:ext cx="10706719" cy="290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3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8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8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69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7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75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312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71965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 Black" panose="020B0A04020102020204" pitchFamily="34" charset="0"/>
                        </a:rPr>
                        <a:t>Retirement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 Black" panose="020B0A04020102020204" pitchFamily="34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3009">
                <a:tc>
                  <a:txBody>
                    <a:bodyPr/>
                    <a:lstStyle/>
                    <a:p>
                      <a:r>
                        <a:rPr lang="en-GB" sz="3200" b="0" dirty="0">
                          <a:latin typeface="+mn-lt"/>
                        </a:rPr>
                        <a:t>Ratio target pension: annual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3200" b="0" dirty="0">
                          <a:latin typeface="+mn-lt"/>
                        </a:rPr>
                        <a:t>LPC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+mn-lt"/>
                        </a:rPr>
                        <a:t>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757" y="4883876"/>
            <a:ext cx="10616380" cy="1608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3200" i="1" dirty="0">
                <a:solidFill>
                  <a:schemeClr val="accent1">
                    <a:lumMod val="50000"/>
                  </a:schemeClr>
                </a:solidFill>
              </a:rPr>
              <a:t>Rule of thumb:</a:t>
            </a:r>
          </a:p>
          <a:p>
            <a:pPr>
              <a:spcAft>
                <a:spcPts val="300"/>
              </a:spcAft>
            </a:pPr>
            <a:r>
              <a:rPr lang="en-GB" sz="3200" i="1" dirty="0">
                <a:solidFill>
                  <a:schemeClr val="accent1">
                    <a:lumMod val="50000"/>
                  </a:schemeClr>
                </a:solidFill>
              </a:rPr>
              <a:t>LPC is reduced by </a:t>
            </a:r>
            <a:r>
              <a:rPr lang="en-GB" sz="3200" b="1" i="1" dirty="0">
                <a:solidFill>
                  <a:schemeClr val="accent1">
                    <a:lumMod val="50000"/>
                  </a:schemeClr>
                </a:solidFill>
              </a:rPr>
              <a:t>£55 </a:t>
            </a:r>
            <a:r>
              <a:rPr lang="en-GB" sz="3200" i="1" dirty="0">
                <a:solidFill>
                  <a:schemeClr val="accent1">
                    <a:lumMod val="50000"/>
                  </a:schemeClr>
                </a:solidFill>
              </a:rPr>
              <a:t>per month for each year retirement is delayed beyond 68</a:t>
            </a:r>
          </a:p>
        </p:txBody>
      </p:sp>
    </p:spTree>
    <p:extLst>
      <p:ext uri="{BB962C8B-B14F-4D97-AF65-F5344CB8AC3E}">
        <p14:creationId xmlns:p14="http://schemas.microsoft.com/office/powerpoint/2010/main" val="386359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67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Keeping on track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A5501287-AE9C-4F8C-BCDA-D3743B9F6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8184"/>
              </p:ext>
            </p:extLst>
          </p:nvPr>
        </p:nvGraphicFramePr>
        <p:xfrm>
          <a:off x="448376" y="1624839"/>
          <a:ext cx="6721870" cy="4753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886">
                  <a:extLst>
                    <a:ext uri="{9D8B030D-6E8A-4147-A177-3AD203B41FA5}">
                      <a16:colId xmlns="" xmlns:a16="http://schemas.microsoft.com/office/drawing/2014/main" val="1205036860"/>
                    </a:ext>
                  </a:extLst>
                </a:gridCol>
                <a:gridCol w="3916984">
                  <a:extLst>
                    <a:ext uri="{9D8B030D-6E8A-4147-A177-3AD203B41FA5}">
                      <a16:colId xmlns="" xmlns:a16="http://schemas.microsoft.com/office/drawing/2014/main" val="2123142131"/>
                    </a:ext>
                  </a:extLst>
                </a:gridCol>
              </a:tblGrid>
              <a:tr h="2246604">
                <a:tc>
                  <a:txBody>
                    <a:bodyPr/>
                    <a:lstStyle/>
                    <a:p>
                      <a:pPr marL="457200" algn="l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endParaRPr lang="en-GB" sz="3600" dirty="0">
                        <a:effectLst/>
                      </a:endParaRPr>
                    </a:p>
                    <a:p>
                      <a:pPr marL="457200" algn="l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Age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432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Benchmark fund as a multiple of annual contribution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01576825"/>
                  </a:ext>
                </a:extLst>
              </a:tr>
              <a:tr h="932769">
                <a:tc>
                  <a:txBody>
                    <a:bodyPr/>
                    <a:lstStyle/>
                    <a:p>
                      <a:pPr marL="457200" algn="l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Up to 40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Age – 22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1368279"/>
                  </a:ext>
                </a:extLst>
              </a:tr>
              <a:tr h="783772">
                <a:tc>
                  <a:txBody>
                    <a:bodyPr/>
                    <a:lstStyle/>
                    <a:p>
                      <a:pPr marL="457200" algn="l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41 to 50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Age – 20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96645363"/>
                  </a:ext>
                </a:extLst>
              </a:tr>
              <a:tr h="790510">
                <a:tc>
                  <a:txBody>
                    <a:bodyPr/>
                    <a:lstStyle/>
                    <a:p>
                      <a:pPr marL="457200" algn="l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51 or more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4320"/>
                        </a:lnSpc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</a:rPr>
                        <a:t>Age - 18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983547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6521" y="2744959"/>
            <a:ext cx="44413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E.g. age 45 paying LPC</a:t>
            </a:r>
          </a:p>
          <a:p>
            <a:pPr>
              <a:spcAft>
                <a:spcPts val="180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Benchmark fund            = £525 x 12 x (45 – 20)</a:t>
            </a:r>
          </a:p>
          <a:p>
            <a:pPr>
              <a:spcAft>
                <a:spcPts val="180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= £157,500</a:t>
            </a:r>
          </a:p>
        </p:txBody>
      </p:sp>
    </p:spTree>
    <p:extLst>
      <p:ext uri="{BB962C8B-B14F-4D97-AF65-F5344CB8AC3E}">
        <p14:creationId xmlns:p14="http://schemas.microsoft.com/office/powerpoint/2010/main" val="6540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F60E2F-8A46-4EEA-B8CD-23825601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5F9BC5-702D-4028-8F4E-9983A61AE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4"/>
          <a:stretch/>
        </p:blipFill>
        <p:spPr>
          <a:xfrm>
            <a:off x="0" y="0"/>
            <a:ext cx="12171123" cy="7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F60E2F-8A46-4EEA-B8CD-23825601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95769485-DBFF-482C-8339-5DF1DBBC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17" y="365126"/>
            <a:ext cx="5393267" cy="815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Evening 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News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36843"/>
          <a:stretch/>
        </p:blipFill>
        <p:spPr>
          <a:xfrm>
            <a:off x="1857078" y="1020250"/>
            <a:ext cx="8333297" cy="56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5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C4F79-FA0F-4B82-95BE-3045C3D8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Getting back on track or change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20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B2FF405-EA78-48EB-9AA8-F4E3BF11F117}"/>
              </a:ext>
            </a:extLst>
          </p:cNvPr>
          <p:cNvGrpSpPr/>
          <p:nvPr/>
        </p:nvGrpSpPr>
        <p:grpSpPr>
          <a:xfrm>
            <a:off x="1302870" y="1074208"/>
            <a:ext cx="9586259" cy="5418667"/>
            <a:chOff x="866679" y="1034281"/>
            <a:chExt cx="9586259" cy="5418667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="" xmlns:a16="http://schemas.microsoft.com/office/drawing/2014/main" id="{FC72124A-06F1-4A88-9B0D-4860C93F15FD}"/>
                </a:ext>
              </a:extLst>
            </p:cNvPr>
            <p:cNvGraphicFramePr/>
            <p:nvPr>
              <p:extLst/>
            </p:nvPr>
          </p:nvGraphicFramePr>
          <p:xfrm>
            <a:off x="866679" y="1034281"/>
            <a:ext cx="958625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3DB9F0A-687E-4B83-878F-6196E6AA9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20000"/>
            </a:blip>
            <a:stretch>
              <a:fillRect/>
            </a:stretch>
          </p:blipFill>
          <p:spPr>
            <a:xfrm>
              <a:off x="7438290" y="2255934"/>
              <a:ext cx="1879251" cy="18792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54F404E-FD1C-439E-B876-BDE7605FD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10600" y="3038149"/>
              <a:ext cx="1097036" cy="1097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65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Stochastic Model and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2910F88-7CB8-44F3-8AFD-B2E726191990}"/>
              </a:ext>
            </a:extLst>
          </p:cNvPr>
          <p:cNvGrpSpPr/>
          <p:nvPr/>
        </p:nvGrpSpPr>
        <p:grpSpPr>
          <a:xfrm>
            <a:off x="918748" y="1579965"/>
            <a:ext cx="9063452" cy="4887109"/>
            <a:chOff x="1261241" y="1281404"/>
            <a:chExt cx="9648497" cy="544007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9A00707-A256-401A-B262-A63DD0339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" r="225"/>
            <a:stretch/>
          </p:blipFill>
          <p:spPr>
            <a:xfrm>
              <a:off x="1261241" y="1281404"/>
              <a:ext cx="9648497" cy="544007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4" name="Picture 3" descr="A picture containing object&#10;&#10;Description automatically generated">
              <a:extLst>
                <a:ext uri="{FF2B5EF4-FFF2-40B4-BE49-F238E27FC236}">
                  <a16:creationId xmlns="" xmlns:a16="http://schemas.microsoft.com/office/drawing/2014/main" id="{004A0AAB-479B-4977-8148-025B9BBE8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7769" y="6090086"/>
              <a:ext cx="895166" cy="53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47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white background&#10;&#10;Description automatically generated">
            <a:extLst>
              <a:ext uri="{FF2B5EF4-FFF2-40B4-BE49-F238E27FC236}">
                <a16:creationId xmlns="" xmlns:a16="http://schemas.microsoft.com/office/drawing/2014/main" id="{18AAE381-3460-4609-959B-071D889C4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0" y="1342836"/>
            <a:ext cx="6727965" cy="5150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Blown off course – Lower Pension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22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EEA1F3-8267-4CCA-9C23-1080CD32F540}"/>
              </a:ext>
            </a:extLst>
          </p:cNvPr>
          <p:cNvSpPr txBox="1"/>
          <p:nvPr/>
        </p:nvSpPr>
        <p:spPr>
          <a:xfrm>
            <a:off x="3426852" y="6210424"/>
            <a:ext cx="873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63037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white background&#10;&#10;Description automatically generated">
            <a:extLst>
              <a:ext uri="{FF2B5EF4-FFF2-40B4-BE49-F238E27FC236}">
                <a16:creationId xmlns="" xmlns:a16="http://schemas.microsoft.com/office/drawing/2014/main" id="{3B195335-B583-461D-AC86-6EE1C9134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0" y="1342836"/>
            <a:ext cx="6752273" cy="516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Blown off course – Lower Pension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23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D86AFA7-D732-40B7-9916-310229885E74}"/>
              </a:ext>
            </a:extLst>
          </p:cNvPr>
          <p:cNvGrpSpPr/>
          <p:nvPr/>
        </p:nvGrpSpPr>
        <p:grpSpPr>
          <a:xfrm>
            <a:off x="838200" y="1288343"/>
            <a:ext cx="7115854" cy="5370673"/>
            <a:chOff x="838200" y="1288343"/>
            <a:chExt cx="7115854" cy="5370673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38F8A506-B8D5-4C23-AACF-2CF628EB48B5}"/>
                </a:ext>
              </a:extLst>
            </p:cNvPr>
            <p:cNvGrpSpPr/>
            <p:nvPr/>
          </p:nvGrpSpPr>
          <p:grpSpPr>
            <a:xfrm>
              <a:off x="838200" y="1288343"/>
              <a:ext cx="6838715" cy="5370673"/>
              <a:chOff x="838200" y="1288343"/>
              <a:chExt cx="6838715" cy="537067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038CBC4B-166F-4359-BC4A-7F28E3C284A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14"/>
              <a:stretch/>
            </p:blipFill>
            <p:spPr bwMode="auto">
              <a:xfrm>
                <a:off x="838200" y="1825625"/>
                <a:ext cx="6838715" cy="483339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1C492E1-A364-409C-AA24-8EC7609560FF}"/>
                  </a:ext>
                </a:extLst>
              </p:cNvPr>
              <p:cNvSpPr/>
              <p:nvPr/>
            </p:nvSpPr>
            <p:spPr>
              <a:xfrm>
                <a:off x="838200" y="1288343"/>
                <a:ext cx="6838715" cy="5194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D876B2D-3E64-4896-90E7-72A1313CBBB5}"/>
                </a:ext>
              </a:extLst>
            </p:cNvPr>
            <p:cNvSpPr/>
            <p:nvPr/>
          </p:nvSpPr>
          <p:spPr>
            <a:xfrm rot="16200000">
              <a:off x="5119316" y="3658137"/>
              <a:ext cx="5150040" cy="519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FD8183B-F7AD-430E-97F2-AA59C115F805}"/>
              </a:ext>
            </a:extLst>
          </p:cNvPr>
          <p:cNvSpPr/>
          <p:nvPr/>
        </p:nvSpPr>
        <p:spPr>
          <a:xfrm>
            <a:off x="7676915" y="1716419"/>
            <a:ext cx="3235442" cy="17373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 Broad range of outcomes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5E1DCCE-8FE2-454B-A5AA-6565A744442C}"/>
              </a:ext>
            </a:extLst>
          </p:cNvPr>
          <p:cNvSpPr/>
          <p:nvPr/>
        </p:nvSpPr>
        <p:spPr>
          <a:xfrm>
            <a:off x="6371167" y="4623669"/>
            <a:ext cx="3235442" cy="17373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5% chance that DC only delivers half its target </a:t>
            </a:r>
          </a:p>
        </p:txBody>
      </p:sp>
    </p:spTree>
    <p:extLst>
      <p:ext uri="{BB962C8B-B14F-4D97-AF65-F5344CB8AC3E}">
        <p14:creationId xmlns:p14="http://schemas.microsoft.com/office/powerpoint/2010/main" val="37250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Blown off course – Vary Contributions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4D65897-2BD7-4C62-960E-B8C4A3F37A0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/>
          <a:stretch/>
        </p:blipFill>
        <p:spPr bwMode="auto">
          <a:xfrm>
            <a:off x="850900" y="1928285"/>
            <a:ext cx="6838715" cy="4730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09F07B9-52D5-4BB6-8F64-D81F3F3D2CD0}"/>
              </a:ext>
            </a:extLst>
          </p:cNvPr>
          <p:cNvSpPr/>
          <p:nvPr/>
        </p:nvSpPr>
        <p:spPr>
          <a:xfrm>
            <a:off x="7747118" y="2644057"/>
            <a:ext cx="3235442" cy="17373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 Range of retirement outcomes narrowed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B49E327-7189-48AB-891E-042626E0ADE3}"/>
              </a:ext>
            </a:extLst>
          </p:cNvPr>
          <p:cNvSpPr/>
          <p:nvPr/>
        </p:nvSpPr>
        <p:spPr>
          <a:xfrm>
            <a:off x="6371167" y="4619002"/>
            <a:ext cx="3235442" cy="17373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Downside is stubborn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6D60737-91B3-4685-898E-D595D15752C7}"/>
              </a:ext>
            </a:extLst>
          </p:cNvPr>
          <p:cNvSpPr/>
          <p:nvPr/>
        </p:nvSpPr>
        <p:spPr>
          <a:xfrm>
            <a:off x="1532467" y="1417497"/>
            <a:ext cx="3235442" cy="17373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Spending varies over lifetime</a:t>
            </a:r>
          </a:p>
        </p:txBody>
      </p:sp>
    </p:spTree>
    <p:extLst>
      <p:ext uri="{BB962C8B-B14F-4D97-AF65-F5344CB8AC3E}">
        <p14:creationId xmlns:p14="http://schemas.microsoft.com/office/powerpoint/2010/main" val="10249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Blown off course – Retire Later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25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0EAC7B0-7435-4E4A-A0FA-B54AEB1EA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8" b="3792"/>
          <a:stretch/>
        </p:blipFill>
        <p:spPr>
          <a:xfrm>
            <a:off x="1231900" y="1625620"/>
            <a:ext cx="5954765" cy="4551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362CF1-34E9-4F20-9C3B-D60F06D69476}"/>
              </a:ext>
            </a:extLst>
          </p:cNvPr>
          <p:cNvSpPr txBox="1"/>
          <p:nvPr/>
        </p:nvSpPr>
        <p:spPr>
          <a:xfrm>
            <a:off x="3069577" y="6176963"/>
            <a:ext cx="20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Age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C760BB0-1691-4CC1-8212-5BE68892B597}"/>
              </a:ext>
            </a:extLst>
          </p:cNvPr>
          <p:cNvSpPr/>
          <p:nvPr/>
        </p:nvSpPr>
        <p:spPr>
          <a:xfrm>
            <a:off x="7397493" y="1690688"/>
            <a:ext cx="3235442" cy="1737348"/>
          </a:xfrm>
          <a:prstGeom prst="ellipse">
            <a:avLst/>
          </a:prstGeom>
          <a:solidFill>
            <a:srgbClr val="66C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20+ year spread of retirement ages!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7F3569C-FA88-4445-91F1-BC5362AE30B8}"/>
              </a:ext>
            </a:extLst>
          </p:cNvPr>
          <p:cNvSpPr/>
          <p:nvPr/>
        </p:nvSpPr>
        <p:spPr>
          <a:xfrm>
            <a:off x="6217411" y="3994883"/>
            <a:ext cx="3235442" cy="17373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1/8 chance retirement delayed by </a:t>
            </a:r>
            <a:br>
              <a:rPr lang="en-GB" sz="2400" b="1" dirty="0"/>
            </a:br>
            <a:r>
              <a:rPr lang="en-GB" sz="2400" b="1" dirty="0"/>
              <a:t>5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8A5ADB-C336-4921-BC2E-BC018E9906A0}"/>
              </a:ext>
            </a:extLst>
          </p:cNvPr>
          <p:cNvSpPr txBox="1"/>
          <p:nvPr/>
        </p:nvSpPr>
        <p:spPr>
          <a:xfrm rot="16200000">
            <a:off x="-1277" y="3656541"/>
            <a:ext cx="20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F56B42-88A8-48B6-938C-49DD45B1AB8A}"/>
              </a:ext>
            </a:extLst>
          </p:cNvPr>
          <p:cNvSpPr/>
          <p:nvPr/>
        </p:nvSpPr>
        <p:spPr>
          <a:xfrm>
            <a:off x="4558713" y="3103034"/>
            <a:ext cx="174153" cy="273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323D2A3-1558-49B0-B538-D43624496465}"/>
              </a:ext>
            </a:extLst>
          </p:cNvPr>
          <p:cNvSpPr/>
          <p:nvPr/>
        </p:nvSpPr>
        <p:spPr>
          <a:xfrm>
            <a:off x="4723342" y="2201334"/>
            <a:ext cx="165100" cy="363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250EBB4-D761-4A15-A96B-9BD348143183}"/>
              </a:ext>
            </a:extLst>
          </p:cNvPr>
          <p:cNvGrpSpPr/>
          <p:nvPr/>
        </p:nvGrpSpPr>
        <p:grpSpPr>
          <a:xfrm>
            <a:off x="5379615" y="4198412"/>
            <a:ext cx="815885" cy="1635122"/>
            <a:chOff x="5379615" y="4198412"/>
            <a:chExt cx="815885" cy="163512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2AD7442-0EFD-4471-BFC5-BCC39F7F74AA}"/>
                </a:ext>
              </a:extLst>
            </p:cNvPr>
            <p:cNvSpPr/>
            <p:nvPr/>
          </p:nvSpPr>
          <p:spPr>
            <a:xfrm>
              <a:off x="5379615" y="4198412"/>
              <a:ext cx="165100" cy="1635122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67FB67F-D2E5-465D-8A6B-E71E0D27FE3D}"/>
                </a:ext>
              </a:extLst>
            </p:cNvPr>
            <p:cNvSpPr/>
            <p:nvPr/>
          </p:nvSpPr>
          <p:spPr>
            <a:xfrm>
              <a:off x="5541636" y="4608996"/>
              <a:ext cx="165100" cy="1224538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8E2BFAB-2159-497A-A8ED-826CA5BEAF4C}"/>
                </a:ext>
              </a:extLst>
            </p:cNvPr>
            <p:cNvSpPr/>
            <p:nvPr/>
          </p:nvSpPr>
          <p:spPr>
            <a:xfrm>
              <a:off x="5703939" y="4935298"/>
              <a:ext cx="165100" cy="89823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A28A198-FA87-4575-8E06-CDC5D5C58667}"/>
                </a:ext>
              </a:extLst>
            </p:cNvPr>
            <p:cNvSpPr/>
            <p:nvPr/>
          </p:nvSpPr>
          <p:spPr>
            <a:xfrm>
              <a:off x="5865960" y="5518286"/>
              <a:ext cx="165100" cy="315248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38BC917D-B24A-4A42-AF30-97E205EB7DF6}"/>
                </a:ext>
              </a:extLst>
            </p:cNvPr>
            <p:cNvSpPr/>
            <p:nvPr/>
          </p:nvSpPr>
          <p:spPr>
            <a:xfrm>
              <a:off x="6030400" y="5744082"/>
              <a:ext cx="165100" cy="89452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28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9813C5-1057-4851-9EB9-09C37E0E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1"/>
            <a:ext cx="12192000" cy="682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89579" cy="1325563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Blown off course – Further Work</a:t>
            </a:r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26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06848" y="2163784"/>
            <a:ext cx="5406652" cy="765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Likely to be a mix of solutions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6848" y="3202605"/>
            <a:ext cx="10591255" cy="765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Looking at working and contribution patterns during lifetime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06848" y="4273545"/>
            <a:ext cx="6592131" cy="765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Utility measures to assess trade-offs?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80752F8D-2366-4E65-8120-F4C1C163EB57}"/>
              </a:ext>
            </a:extLst>
          </p:cNvPr>
          <p:cNvSpPr/>
          <p:nvPr/>
        </p:nvSpPr>
        <p:spPr>
          <a:xfrm>
            <a:off x="5223579" y="5591214"/>
            <a:ext cx="6374524" cy="765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… Further guidance rules of thumb</a:t>
            </a:r>
          </a:p>
        </p:txBody>
      </p:sp>
    </p:spTree>
    <p:extLst>
      <p:ext uri="{BB962C8B-B14F-4D97-AF65-F5344CB8AC3E}">
        <p14:creationId xmlns:p14="http://schemas.microsoft.com/office/powerpoint/2010/main" val="146469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Using the Rules of Thumb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27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74521" y="1627780"/>
            <a:ext cx="10519660" cy="1115690"/>
            <a:chOff x="510486" y="1543964"/>
            <a:chExt cx="9839462" cy="1115690"/>
          </a:xfrm>
        </p:grpSpPr>
        <p:sp>
          <p:nvSpPr>
            <p:cNvPr id="11" name="TextBox 10"/>
            <p:cNvSpPr txBox="1"/>
            <p:nvPr/>
          </p:nvSpPr>
          <p:spPr>
            <a:xfrm>
              <a:off x="510486" y="1543964"/>
              <a:ext cx="4913919" cy="1115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3200" i="1" dirty="0">
                  <a:solidFill>
                    <a:schemeClr val="accent1">
                      <a:lumMod val="50000"/>
                    </a:schemeClr>
                  </a:solidFill>
                </a:rPr>
                <a:t>Monthly contribution   £525</a:t>
              </a:r>
            </a:p>
            <a:p>
              <a:pPr>
                <a:spcAft>
                  <a:spcPts val="300"/>
                </a:spcAft>
              </a:pPr>
              <a:r>
                <a:rPr lang="en-GB" sz="3200" i="1" dirty="0">
                  <a:solidFill>
                    <a:schemeClr val="accent1">
                      <a:lumMod val="50000"/>
                    </a:schemeClr>
                  </a:solidFill>
                </a:rPr>
                <a:t>Current age  45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6924" y="1543964"/>
              <a:ext cx="4113024" cy="1115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3200" i="1" dirty="0">
                  <a:solidFill>
                    <a:schemeClr val="accent1">
                      <a:lumMod val="50000"/>
                    </a:schemeClr>
                  </a:solidFill>
                </a:rPr>
                <a:t>Retirement age  68</a:t>
              </a:r>
            </a:p>
            <a:p>
              <a:pPr>
                <a:spcAft>
                  <a:spcPts val="300"/>
                </a:spcAft>
              </a:pPr>
              <a:r>
                <a:rPr lang="en-GB" sz="3200" i="1" dirty="0">
                  <a:solidFill>
                    <a:schemeClr val="accent1">
                      <a:lumMod val="50000"/>
                    </a:schemeClr>
                  </a:solidFill>
                </a:rPr>
                <a:t>Current fund  £130,000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7599" y="3180527"/>
            <a:ext cx="10556582" cy="1329194"/>
            <a:chOff x="510486" y="3074899"/>
            <a:chExt cx="10556582" cy="1329194"/>
          </a:xfrm>
        </p:grpSpPr>
        <p:sp>
          <p:nvSpPr>
            <p:cNvPr id="16" name="TextBox 15"/>
            <p:cNvSpPr txBox="1"/>
            <p:nvPr/>
          </p:nvSpPr>
          <p:spPr>
            <a:xfrm>
              <a:off x="510486" y="3074899"/>
              <a:ext cx="10556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3600" dirty="0">
                  <a:solidFill>
                    <a:schemeClr val="accent1">
                      <a:lumMod val="50000"/>
                    </a:schemeClr>
                  </a:solidFill>
                </a:rPr>
                <a:t>Target pension =   £6,300       x          1.5            =    £9,450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1910" y="3558433"/>
              <a:ext cx="2051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>
                  <a:solidFill>
                    <a:srgbClr val="FF0000"/>
                  </a:solidFill>
                </a:rPr>
                <a:t>Annual contribution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5890" y="3573096"/>
              <a:ext cx="2051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>
                  <a:solidFill>
                    <a:srgbClr val="FF0000"/>
                  </a:solidFill>
                </a:rPr>
                <a:t>Target pension multiple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1543" y="4934345"/>
            <a:ext cx="11263592" cy="1421433"/>
            <a:chOff x="511543" y="4934345"/>
            <a:chExt cx="11263592" cy="1421433"/>
          </a:xfrm>
        </p:grpSpPr>
        <p:grpSp>
          <p:nvGrpSpPr>
            <p:cNvPr id="7" name="Group 6"/>
            <p:cNvGrpSpPr/>
            <p:nvPr/>
          </p:nvGrpSpPr>
          <p:grpSpPr>
            <a:xfrm>
              <a:off x="511543" y="4934345"/>
              <a:ext cx="11263592" cy="1396007"/>
              <a:chOff x="510486" y="4332508"/>
              <a:chExt cx="11263592" cy="139600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0486" y="4332508"/>
                <a:ext cx="11263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3600" dirty="0">
                    <a:solidFill>
                      <a:schemeClr val="accent1">
                        <a:lumMod val="50000"/>
                      </a:schemeClr>
                    </a:solidFill>
                  </a:rPr>
                  <a:t>Benchmark fund =   £6,300       x          25            =    £157,500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91679" y="4897518"/>
                <a:ext cx="20516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2400" dirty="0">
                    <a:solidFill>
                      <a:srgbClr val="FF0000"/>
                    </a:solidFill>
                  </a:rPr>
                  <a:t>Annual contribution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35659" y="4912181"/>
                <a:ext cx="2051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2400" dirty="0">
                    <a:solidFill>
                      <a:srgbClr val="FF0000"/>
                    </a:solidFill>
                  </a:rPr>
                  <a:t>Age - 20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9580696" y="5524781"/>
              <a:ext cx="2051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>
                  <a:solidFill>
                    <a:srgbClr val="FF0000"/>
                  </a:solidFill>
                </a:rPr>
                <a:t>Shortfall £27,500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2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2" y="195443"/>
            <a:ext cx="10515600" cy="1077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Smartphone app - identify my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28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27902" y="1133369"/>
            <a:ext cx="10416618" cy="5645477"/>
            <a:chOff x="584463" y="1135036"/>
            <a:chExt cx="10416618" cy="56454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463" y="1135036"/>
              <a:ext cx="10416618" cy="5645477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A2D218CA-0CF5-4B25-AB50-DDA46D07A063}"/>
                </a:ext>
              </a:extLst>
            </p:cNvPr>
            <p:cNvSpPr/>
            <p:nvPr/>
          </p:nvSpPr>
          <p:spPr>
            <a:xfrm>
              <a:off x="7942738" y="5768363"/>
              <a:ext cx="588520" cy="359060"/>
            </a:xfrm>
            <a:prstGeom prst="rightArrow">
              <a:avLst/>
            </a:prstGeom>
            <a:solidFill>
              <a:srgbClr val="E2F0D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1722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B29EA8DD-02F4-4DDF-89D0-92943054A455}"/>
              </a:ext>
            </a:extLst>
          </p:cNvPr>
          <p:cNvGrpSpPr>
            <a:grpSpLocks noChangeAspect="1"/>
          </p:cNvGrpSpPr>
          <p:nvPr/>
        </p:nvGrpSpPr>
        <p:grpSpPr>
          <a:xfrm>
            <a:off x="1683352" y="1474508"/>
            <a:ext cx="2441448" cy="4972050"/>
            <a:chOff x="4325381" y="2002007"/>
            <a:chExt cx="2712720" cy="5524500"/>
          </a:xfrm>
        </p:grpSpPr>
        <p:pic>
          <p:nvPicPr>
            <p:cNvPr id="36" name="Picture 35" descr="A picture containing object&#10;&#10;Description automatically generated">
              <a:extLst>
                <a:ext uri="{FF2B5EF4-FFF2-40B4-BE49-F238E27FC236}">
                  <a16:creationId xmlns="" xmlns:a16="http://schemas.microsoft.com/office/drawing/2014/main" id="{05FB9BDC-2877-4B3E-AA77-40DDEE9D7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381" y="2002007"/>
              <a:ext cx="2712720" cy="5524500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747E02A3-B4E9-4F09-9204-3DD7469735DC}"/>
                </a:ext>
              </a:extLst>
            </p:cNvPr>
            <p:cNvGrpSpPr/>
            <p:nvPr/>
          </p:nvGrpSpPr>
          <p:grpSpPr>
            <a:xfrm>
              <a:off x="4537090" y="2835279"/>
              <a:ext cx="1139768" cy="1061739"/>
              <a:chOff x="367510" y="5227307"/>
              <a:chExt cx="1139768" cy="106173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5782CF82-5BE0-4B73-9842-7BD408812AC8}"/>
                  </a:ext>
                </a:extLst>
              </p:cNvPr>
              <p:cNvSpPr/>
              <p:nvPr/>
            </p:nvSpPr>
            <p:spPr>
              <a:xfrm>
                <a:off x="367510" y="5298989"/>
                <a:ext cx="1139768" cy="918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="" xmlns:a16="http://schemas.microsoft.com/office/drawing/2014/main" id="{58F73EE2-296D-4EF4-8DEC-85EFAA06CC2F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865" y="5227307"/>
                <a:ext cx="961057" cy="1061739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Smartphone app – what can I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1130" y="6185898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29</a:t>
            </a:fld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B643B32-C596-4257-A8C9-E51A51EB0AC8}"/>
              </a:ext>
            </a:extLst>
          </p:cNvPr>
          <p:cNvGrpSpPr>
            <a:grpSpLocks noChangeAspect="1"/>
          </p:cNvGrpSpPr>
          <p:nvPr/>
        </p:nvGrpSpPr>
        <p:grpSpPr>
          <a:xfrm>
            <a:off x="5390378" y="1474508"/>
            <a:ext cx="2468881" cy="4972050"/>
            <a:chOff x="9577620" y="2536739"/>
            <a:chExt cx="2743202" cy="5524501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876EDA98-C4AF-436F-B247-BC53B5C2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9"/>
            <a:stretch/>
          </p:blipFill>
          <p:spPr>
            <a:xfrm>
              <a:off x="9577620" y="2536739"/>
              <a:ext cx="2743202" cy="5524501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158E1305-550E-4788-AAC9-BA657365BDD9}"/>
                </a:ext>
              </a:extLst>
            </p:cNvPr>
            <p:cNvGrpSpPr/>
            <p:nvPr/>
          </p:nvGrpSpPr>
          <p:grpSpPr>
            <a:xfrm>
              <a:off x="9822396" y="3357508"/>
              <a:ext cx="1139768" cy="1061739"/>
              <a:chOff x="367510" y="5227307"/>
              <a:chExt cx="1139768" cy="10617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0D08B8DB-802E-45A0-8B26-52FB27E5448C}"/>
                  </a:ext>
                </a:extLst>
              </p:cNvPr>
              <p:cNvSpPr/>
              <p:nvPr/>
            </p:nvSpPr>
            <p:spPr>
              <a:xfrm>
                <a:off x="367510" y="5298989"/>
                <a:ext cx="1139768" cy="918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00000000-0008-0000-0000-00003F000000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865" y="5227307"/>
                <a:ext cx="961057" cy="1061739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66FB8DF-AC65-49A2-B226-6A8033058CD9}"/>
              </a:ext>
            </a:extLst>
          </p:cNvPr>
          <p:cNvGrpSpPr>
            <a:grpSpLocks noChangeAspect="1"/>
          </p:cNvGrpSpPr>
          <p:nvPr/>
        </p:nvGrpSpPr>
        <p:grpSpPr>
          <a:xfrm>
            <a:off x="1683352" y="2293748"/>
            <a:ext cx="2441448" cy="4152811"/>
            <a:chOff x="1904413" y="2243766"/>
            <a:chExt cx="2712720" cy="4614234"/>
          </a:xfrm>
        </p:grpSpPr>
        <p:pic>
          <p:nvPicPr>
            <p:cNvPr id="24" name="Picture 23" descr="A picture containing object&#10;&#10;Description automatically generated">
              <a:extLst>
                <a:ext uri="{FF2B5EF4-FFF2-40B4-BE49-F238E27FC236}">
                  <a16:creationId xmlns="" xmlns:a16="http://schemas.microsoft.com/office/drawing/2014/main" id="{24C326A4-1238-4459-B0C9-49ADCB88A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58"/>
            <a:stretch/>
          </p:blipFill>
          <p:spPr>
            <a:xfrm>
              <a:off x="1904413" y="3612784"/>
              <a:ext cx="2712720" cy="3245216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01A7C429-4AC6-4C2D-AA04-E96F1E294DDA}"/>
                </a:ext>
              </a:extLst>
            </p:cNvPr>
            <p:cNvSpPr/>
            <p:nvPr/>
          </p:nvSpPr>
          <p:spPr>
            <a:xfrm>
              <a:off x="2113129" y="2243766"/>
              <a:ext cx="1139768" cy="91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CF6E0F4E-7F06-4A6E-8340-39B1D380F5F9}"/>
              </a:ext>
            </a:extLst>
          </p:cNvPr>
          <p:cNvGrpSpPr>
            <a:grpSpLocks noChangeAspect="1"/>
          </p:cNvGrpSpPr>
          <p:nvPr/>
        </p:nvGrpSpPr>
        <p:grpSpPr>
          <a:xfrm>
            <a:off x="8988304" y="1437721"/>
            <a:ext cx="2441448" cy="4972050"/>
            <a:chOff x="6864898" y="3152113"/>
            <a:chExt cx="2712720" cy="5524500"/>
          </a:xfrm>
        </p:grpSpPr>
        <p:pic>
          <p:nvPicPr>
            <p:cNvPr id="37" name="Picture 36" descr="A picture containing object&#10;&#10;Description automatically generated">
              <a:extLst>
                <a:ext uri="{FF2B5EF4-FFF2-40B4-BE49-F238E27FC236}">
                  <a16:creationId xmlns="" xmlns:a16="http://schemas.microsoft.com/office/drawing/2014/main" id="{0967EAF2-480B-4F1D-9CE4-E504B4DA4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898" y="3152113"/>
              <a:ext cx="2712720" cy="5524500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0CCE6F55-53C3-4412-87A5-3B3DAB3671EA}"/>
                </a:ext>
              </a:extLst>
            </p:cNvPr>
            <p:cNvGrpSpPr/>
            <p:nvPr/>
          </p:nvGrpSpPr>
          <p:grpSpPr>
            <a:xfrm>
              <a:off x="7081490" y="3972938"/>
              <a:ext cx="1139768" cy="1061739"/>
              <a:chOff x="367510" y="5227307"/>
              <a:chExt cx="1139768" cy="106173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54F9AE3B-6118-4807-A106-03ECCACBF1E7}"/>
                  </a:ext>
                </a:extLst>
              </p:cNvPr>
              <p:cNvSpPr/>
              <p:nvPr/>
            </p:nvSpPr>
            <p:spPr>
              <a:xfrm>
                <a:off x="367510" y="5298989"/>
                <a:ext cx="1139768" cy="918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="" xmlns:a16="http://schemas.microsoft.com/office/drawing/2014/main" id="{A098B32B-A786-4BC5-B5F5-5589E473672B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865" y="5227307"/>
                <a:ext cx="961057" cy="1061739"/>
              </a:xfrm>
              <a:prstGeom prst="rect">
                <a:avLst/>
              </a:prstGeom>
            </p:spPr>
          </p:pic>
        </p:grpSp>
      </p:grp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1C05F46-5221-4D62-AB49-AFB74DED90E3}"/>
              </a:ext>
            </a:extLst>
          </p:cNvPr>
          <p:cNvSpPr>
            <a:spLocks/>
          </p:cNvSpPr>
          <p:nvPr/>
        </p:nvSpPr>
        <p:spPr>
          <a:xfrm>
            <a:off x="7939681" y="1440669"/>
            <a:ext cx="1738120" cy="1687404"/>
          </a:xfrm>
          <a:prstGeom prst="ellipse">
            <a:avLst/>
          </a:prstGeom>
          <a:blipFill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305BCF6-DFB1-4FCB-9509-6994E6723EA1}"/>
              </a:ext>
            </a:extLst>
          </p:cNvPr>
          <p:cNvSpPr>
            <a:spLocks/>
          </p:cNvSpPr>
          <p:nvPr/>
        </p:nvSpPr>
        <p:spPr>
          <a:xfrm>
            <a:off x="4192251" y="1440669"/>
            <a:ext cx="1893691" cy="1714034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CB14BBA4-AC3C-4DA3-B453-6FB6A2703F04}"/>
              </a:ext>
            </a:extLst>
          </p:cNvPr>
          <p:cNvGrpSpPr/>
          <p:nvPr/>
        </p:nvGrpSpPr>
        <p:grpSpPr>
          <a:xfrm>
            <a:off x="1894709" y="2211795"/>
            <a:ext cx="1025791" cy="955565"/>
            <a:chOff x="5763079" y="2365600"/>
            <a:chExt cx="1025791" cy="955565"/>
          </a:xfrm>
        </p:grpSpPr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8D68995E-5BA5-438F-B143-F1105D767F29}"/>
                </a:ext>
              </a:extLst>
            </p:cNvPr>
            <p:cNvSpPr/>
            <p:nvPr/>
          </p:nvSpPr>
          <p:spPr>
            <a:xfrm>
              <a:off x="5763079" y="2430114"/>
              <a:ext cx="1025791" cy="826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A98C974F-D1E7-4DE2-AC04-55BDDE147EBD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498" y="2365600"/>
              <a:ext cx="864951" cy="955565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7775642-E0D7-40A0-96A3-56CBFB34560F}"/>
              </a:ext>
            </a:extLst>
          </p:cNvPr>
          <p:cNvSpPr>
            <a:spLocks/>
          </p:cNvSpPr>
          <p:nvPr/>
        </p:nvSpPr>
        <p:spPr>
          <a:xfrm>
            <a:off x="450780" y="1440669"/>
            <a:ext cx="1777201" cy="1714034"/>
          </a:xfrm>
          <a:prstGeom prst="ellipse">
            <a:avLst/>
          </a:prstGeom>
          <a:blipFill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726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Saving for retirement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3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90322" y="3765563"/>
            <a:ext cx="3047999" cy="1396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Automatic enrolment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3867" y="5151920"/>
            <a:ext cx="3047999" cy="133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State pension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639735" y="3799432"/>
            <a:ext cx="621452" cy="2601365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662512" y="4707469"/>
            <a:ext cx="3962401" cy="1253062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GB" sz="3200" dirty="0"/>
              <a:t>Provides basic level of retirement income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03866" y="1481749"/>
            <a:ext cx="9256240" cy="2277439"/>
            <a:chOff x="1303866" y="1464816"/>
            <a:chExt cx="9256240" cy="2277439"/>
          </a:xfrm>
        </p:grpSpPr>
        <p:sp>
          <p:nvSpPr>
            <p:cNvPr id="10" name="Rectangle 9"/>
            <p:cNvSpPr/>
            <p:nvPr/>
          </p:nvSpPr>
          <p:spPr>
            <a:xfrm>
              <a:off x="1303866" y="1464816"/>
              <a:ext cx="3047999" cy="2277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Voluntary contributions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639735" y="1657449"/>
              <a:ext cx="756921" cy="1915484"/>
            </a:xfrm>
            <a:prstGeom prst="rightBrac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733950" y="2029656"/>
              <a:ext cx="4826156" cy="12650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ts val="1800"/>
                </a:spcAft>
                <a:buFont typeface="Arial" panose="020B0604020202020204" pitchFamily="34" charset="0"/>
                <a:buNone/>
              </a:pPr>
              <a:r>
                <a:rPr lang="en-GB" sz="3200" dirty="0"/>
                <a:t>How much is needed?</a:t>
              </a:r>
            </a:p>
            <a:p>
              <a:pPr marL="0" indent="0">
                <a:spcBef>
                  <a:spcPts val="600"/>
                </a:spcBef>
                <a:spcAft>
                  <a:spcPts val="1800"/>
                </a:spcAft>
                <a:buFont typeface="Arial" panose="020B0604020202020204" pitchFamily="34" charset="0"/>
                <a:buNone/>
              </a:pPr>
              <a:r>
                <a:rPr lang="en-GB" sz="3200" dirty="0"/>
                <a:t>How to raise awareness?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1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1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Increasing awareness and triggering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09215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30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33C673-EA6E-4E35-BFAA-FFCA737113F8}"/>
              </a:ext>
            </a:extLst>
          </p:cNvPr>
          <p:cNvSpPr/>
          <p:nvPr/>
        </p:nvSpPr>
        <p:spPr>
          <a:xfrm>
            <a:off x="2463722" y="3473719"/>
            <a:ext cx="1405307" cy="523220"/>
          </a:xfrm>
          <a:prstGeom prst="rect">
            <a:avLst/>
          </a:prstGeom>
          <a:solidFill>
            <a:schemeClr val="tx2"/>
          </a:solidFill>
          <a:effectLst>
            <a:softEdge rad="508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£525pm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5C1515-487D-41B2-8CDA-796FE293998F}"/>
              </a:ext>
            </a:extLst>
          </p:cNvPr>
          <p:cNvSpPr/>
          <p:nvPr/>
        </p:nvSpPr>
        <p:spPr>
          <a:xfrm>
            <a:off x="2463721" y="4014228"/>
            <a:ext cx="1405307" cy="523220"/>
          </a:xfrm>
          <a:prstGeom prst="rect">
            <a:avLst/>
          </a:prstGeom>
          <a:solidFill>
            <a:schemeClr val="tx2"/>
          </a:solidFill>
          <a:effectLst>
            <a:softEdge rad="508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1.5 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739FF6-07A8-4EBB-B082-F1CD05C5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79" y="3091969"/>
            <a:ext cx="1850606" cy="9805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3ED00-0536-4B90-BCA3-3E69D22405E7}"/>
              </a:ext>
            </a:extLst>
          </p:cNvPr>
          <p:cNvGrpSpPr>
            <a:grpSpLocks noChangeAspect="1"/>
          </p:cNvGrpSpPr>
          <p:nvPr/>
        </p:nvGrpSpPr>
        <p:grpSpPr>
          <a:xfrm>
            <a:off x="5303414" y="3260576"/>
            <a:ext cx="1010268" cy="2057428"/>
            <a:chOff x="1904413" y="1333500"/>
            <a:chExt cx="2712720" cy="5524500"/>
          </a:xfrm>
        </p:grpSpPr>
        <p:pic>
          <p:nvPicPr>
            <p:cNvPr id="14" name="Picture 13" descr="A picture containing object&#10;&#10;Description automatically generated">
              <a:extLst>
                <a:ext uri="{FF2B5EF4-FFF2-40B4-BE49-F238E27FC236}">
                  <a16:creationId xmlns="" xmlns:a16="http://schemas.microsoft.com/office/drawing/2014/main" id="{1A8BFB26-71C1-4791-A6E9-BCF901D3D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413" y="1333500"/>
              <a:ext cx="2712720" cy="55245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3935687-AF11-46D2-8AE4-89DD011AFAEF}"/>
                </a:ext>
              </a:extLst>
            </p:cNvPr>
            <p:cNvGrpSpPr/>
            <p:nvPr/>
          </p:nvGrpSpPr>
          <p:grpSpPr>
            <a:xfrm>
              <a:off x="2113128" y="2172083"/>
              <a:ext cx="1139768" cy="1061739"/>
              <a:chOff x="367510" y="5227307"/>
              <a:chExt cx="1139768" cy="106173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C2BA85B4-07AE-40FD-80DF-D09D2D603E86}"/>
                  </a:ext>
                </a:extLst>
              </p:cNvPr>
              <p:cNvSpPr/>
              <p:nvPr/>
            </p:nvSpPr>
            <p:spPr>
              <a:xfrm>
                <a:off x="367510" y="5298989"/>
                <a:ext cx="1139768" cy="918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0A7D6411-F918-41AF-9748-621EB2A4EBF9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865" y="5227307"/>
                <a:ext cx="961057" cy="1061739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C8E13E-B121-46C7-A328-0222B27E3E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542"/>
          <a:stretch/>
        </p:blipFill>
        <p:spPr>
          <a:xfrm>
            <a:off x="537905" y="3111449"/>
            <a:ext cx="1203414" cy="17578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33461EA9-FD7E-4D0E-A300-A6FDE3B7173F}"/>
              </a:ext>
            </a:extLst>
          </p:cNvPr>
          <p:cNvCxnSpPr>
            <a:cxnSpLocks/>
          </p:cNvCxnSpPr>
          <p:nvPr/>
        </p:nvCxnSpPr>
        <p:spPr>
          <a:xfrm>
            <a:off x="1831754" y="4231037"/>
            <a:ext cx="8300346" cy="2673124"/>
          </a:xfrm>
          <a:prstGeom prst="straightConnector1">
            <a:avLst/>
          </a:prstGeom>
          <a:ln w="76200" cap="rnd">
            <a:solidFill>
              <a:srgbClr val="58595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A721A25-C0A2-442E-BE79-F6D8D2774A00}"/>
              </a:ext>
            </a:extLst>
          </p:cNvPr>
          <p:cNvCxnSpPr>
            <a:cxnSpLocks/>
          </p:cNvCxnSpPr>
          <p:nvPr/>
        </p:nvCxnSpPr>
        <p:spPr>
          <a:xfrm flipV="1">
            <a:off x="1831754" y="1100742"/>
            <a:ext cx="8300346" cy="2644129"/>
          </a:xfrm>
          <a:prstGeom prst="straightConnector1">
            <a:avLst/>
          </a:prstGeom>
          <a:ln w="76200" cap="rnd">
            <a:solidFill>
              <a:srgbClr val="58595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60D8E703-48E0-430D-BA47-AB78607AE5C1}"/>
              </a:ext>
            </a:extLst>
          </p:cNvPr>
          <p:cNvCxnSpPr>
            <a:cxnSpLocks/>
          </p:cNvCxnSpPr>
          <p:nvPr/>
        </p:nvCxnSpPr>
        <p:spPr>
          <a:xfrm>
            <a:off x="1831754" y="3990394"/>
            <a:ext cx="228146" cy="0"/>
          </a:xfrm>
          <a:prstGeom prst="straightConnector1">
            <a:avLst/>
          </a:prstGeom>
          <a:ln w="76200" cap="rnd">
            <a:solidFill>
              <a:srgbClr val="58595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38FCD62-AF37-4F63-9647-88A6C2C8D68D}"/>
              </a:ext>
            </a:extLst>
          </p:cNvPr>
          <p:cNvSpPr/>
          <p:nvPr/>
        </p:nvSpPr>
        <p:spPr>
          <a:xfrm>
            <a:off x="6386087" y="3657430"/>
            <a:ext cx="2825041" cy="2185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 mix of existing providers and </a:t>
            </a:r>
            <a:r>
              <a:rPr lang="en-GB" sz="2000" b="1" dirty="0" err="1"/>
              <a:t>pentech</a:t>
            </a:r>
            <a:r>
              <a:rPr lang="en-GB" sz="2000" b="1" dirty="0"/>
              <a:t> solutions coming to the market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87C1EEB-BFE3-4264-B9D7-2231A0A9F1D7}"/>
              </a:ext>
            </a:extLst>
          </p:cNvPr>
          <p:cNvSpPr/>
          <p:nvPr/>
        </p:nvSpPr>
        <p:spPr>
          <a:xfrm>
            <a:off x="9346992" y="1919107"/>
            <a:ext cx="2072332" cy="1325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 dirty="0"/>
              <a:t>IFA Advice</a:t>
            </a:r>
          </a:p>
        </p:txBody>
      </p:sp>
      <p:pic>
        <p:nvPicPr>
          <p:cNvPr id="2050" name="Picture 2" descr="Image result for icon IFA">
            <a:extLst>
              <a:ext uri="{FF2B5EF4-FFF2-40B4-BE49-F238E27FC236}">
                <a16:creationId xmlns="" xmlns:a16="http://schemas.microsoft.com/office/drawing/2014/main" id="{8EBA602A-8FA5-4239-9AEF-902C9F6E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63" y="3757381"/>
            <a:ext cx="2465791" cy="20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EB03EB2-79B0-42A1-9897-A7905F91FC83}"/>
              </a:ext>
            </a:extLst>
          </p:cNvPr>
          <p:cNvSpPr/>
          <p:nvPr/>
        </p:nvSpPr>
        <p:spPr>
          <a:xfrm>
            <a:off x="6711902" y="2223462"/>
            <a:ext cx="2072332" cy="1325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 dirty="0"/>
              <a:t>Bespoke Tools</a:t>
            </a:r>
          </a:p>
        </p:txBody>
      </p:sp>
    </p:spTree>
    <p:extLst>
      <p:ext uri="{BB962C8B-B14F-4D97-AF65-F5344CB8AC3E}">
        <p14:creationId xmlns:p14="http://schemas.microsoft.com/office/powerpoint/2010/main" val="26403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 animBg="1"/>
      <p:bldP spid="3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415925"/>
            <a:ext cx="10608076" cy="938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Rules of thumb for young consumers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7695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31</a:t>
            </a:fld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040336" y="4515439"/>
            <a:ext cx="9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669683" y="2381266"/>
            <a:ext cx="6291866" cy="3127176"/>
            <a:chOff x="3832521" y="2281058"/>
            <a:chExt cx="6291866" cy="312717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509F07B9-52D5-4BB6-8F64-D81F3F3D2CD0}"/>
                </a:ext>
              </a:extLst>
            </p:cNvPr>
            <p:cNvSpPr/>
            <p:nvPr/>
          </p:nvSpPr>
          <p:spPr>
            <a:xfrm>
              <a:off x="6759648" y="3532022"/>
              <a:ext cx="3364739" cy="17373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Target pension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B49E327-7189-48AB-891E-042626E0ADE3}"/>
                </a:ext>
              </a:extLst>
            </p:cNvPr>
            <p:cNvSpPr/>
            <p:nvPr/>
          </p:nvSpPr>
          <p:spPr>
            <a:xfrm>
              <a:off x="3832521" y="3670886"/>
              <a:ext cx="3235442" cy="173734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Retirement age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B6D60737-91B3-4685-898E-D595D15752C7}"/>
                </a:ext>
              </a:extLst>
            </p:cNvPr>
            <p:cNvSpPr/>
            <p:nvPr/>
          </p:nvSpPr>
          <p:spPr>
            <a:xfrm>
              <a:off x="5198889" y="2281058"/>
              <a:ext cx="3250194" cy="17219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Contributions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2886" y="1404722"/>
            <a:ext cx="4622894" cy="2246769"/>
            <a:chOff x="812972" y="1376314"/>
            <a:chExt cx="4193288" cy="2246769"/>
          </a:xfrm>
        </p:grpSpPr>
        <p:sp>
          <p:nvSpPr>
            <p:cNvPr id="46" name="Right Arrow 45"/>
            <p:cNvSpPr/>
            <p:nvPr/>
          </p:nvSpPr>
          <p:spPr>
            <a:xfrm rot="12337409" flipV="1">
              <a:off x="3779798" y="2410136"/>
              <a:ext cx="1226462" cy="43776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2972" y="1376314"/>
              <a:ext cx="304248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</a:rPr>
                <a:t>LPC based on “intermediate” target pension and </a:t>
              </a:r>
              <a:r>
                <a:rPr lang="en-GB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State retirement 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</a:rPr>
                <a:t>age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4310" y="4515699"/>
            <a:ext cx="3749597" cy="2034766"/>
            <a:chOff x="289386" y="5131928"/>
            <a:chExt cx="3749597" cy="2034766"/>
          </a:xfrm>
        </p:grpSpPr>
        <p:sp>
          <p:nvSpPr>
            <p:cNvPr id="48" name="Right Arrow 47"/>
            <p:cNvSpPr/>
            <p:nvPr/>
          </p:nvSpPr>
          <p:spPr>
            <a:xfrm rot="9590890" flipV="1">
              <a:off x="2953584" y="5131928"/>
              <a:ext cx="1085399" cy="43776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9386" y="5350812"/>
              <a:ext cx="30105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2">
                      <a:lumMod val="75000"/>
                    </a:schemeClr>
                  </a:solidFill>
                </a:rPr>
                <a:t>Variation in the other rules of thumb by retirement age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885335" y="1545258"/>
            <a:ext cx="2729262" cy="2125120"/>
            <a:chOff x="9145002" y="1730374"/>
            <a:chExt cx="2729262" cy="2125120"/>
          </a:xfrm>
        </p:grpSpPr>
        <p:sp>
          <p:nvSpPr>
            <p:cNvPr id="50" name="Right Arrow 49"/>
            <p:cNvSpPr/>
            <p:nvPr/>
          </p:nvSpPr>
          <p:spPr>
            <a:xfrm rot="19124596" flipV="1">
              <a:off x="9145002" y="3417725"/>
              <a:ext cx="687005" cy="43776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602404" y="1730374"/>
              <a:ext cx="227186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</a:rPr>
                <a:t>Target pension as multiple of contribution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9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415925"/>
            <a:ext cx="10608076" cy="938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Keeping on track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7695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32</a:t>
            </a:fld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040336" y="4515439"/>
            <a:ext cx="9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70704" y="1558930"/>
            <a:ext cx="10210702" cy="2752245"/>
            <a:chOff x="670704" y="1558930"/>
            <a:chExt cx="10210702" cy="27522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704" y="1558930"/>
              <a:ext cx="6627383" cy="27522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42598" y="1757278"/>
              <a:ext cx="3838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/>
                <a:t>Expected accumulation of DC fund</a:t>
              </a:r>
            </a:p>
            <a:p>
              <a:pPr algn="ctr"/>
              <a:r>
                <a:rPr lang="en-GB" sz="2000" b="1" dirty="0"/>
                <a:t> (Rule of thumb)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28793" y="2663512"/>
            <a:ext cx="7113309" cy="830997"/>
            <a:chOff x="4528793" y="2663512"/>
            <a:chExt cx="7113309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4528793" y="2910517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9100" y="2931729"/>
              <a:ext cx="1909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Actual fund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08699" y="2663512"/>
              <a:ext cx="38334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FF0000"/>
                  </a:solidFill>
                </a:rPr>
                <a:t>Am I on track?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3316" y="4824541"/>
            <a:ext cx="8677441" cy="1695083"/>
            <a:chOff x="2123316" y="4824541"/>
            <a:chExt cx="8677441" cy="1695083"/>
          </a:xfrm>
        </p:grpSpPr>
        <p:grpSp>
          <p:nvGrpSpPr>
            <p:cNvPr id="37" name="Group 36"/>
            <p:cNvGrpSpPr/>
            <p:nvPr/>
          </p:nvGrpSpPr>
          <p:grpSpPr>
            <a:xfrm>
              <a:off x="2123316" y="4824541"/>
              <a:ext cx="4199702" cy="1695083"/>
              <a:chOff x="2849180" y="4824541"/>
              <a:chExt cx="4199702" cy="1695083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509F07B9-52D5-4BB6-8F64-D81F3F3D2CD0}"/>
                  </a:ext>
                </a:extLst>
              </p:cNvPr>
              <p:cNvSpPr/>
              <p:nvPr/>
            </p:nvSpPr>
            <p:spPr>
              <a:xfrm>
                <a:off x="2849180" y="5924601"/>
                <a:ext cx="4048394" cy="5950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Target pension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4B49E327-7189-48AB-891E-042626E0ADE3}"/>
                  </a:ext>
                </a:extLst>
              </p:cNvPr>
              <p:cNvSpPr/>
              <p:nvPr/>
            </p:nvSpPr>
            <p:spPr>
              <a:xfrm>
                <a:off x="3000488" y="5357750"/>
                <a:ext cx="4048394" cy="59502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Retirement age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B6D60737-91B3-4685-898E-D595D15752C7}"/>
                  </a:ext>
                </a:extLst>
              </p:cNvPr>
              <p:cNvSpPr/>
              <p:nvPr/>
            </p:nvSpPr>
            <p:spPr>
              <a:xfrm>
                <a:off x="2975746" y="4824541"/>
                <a:ext cx="4066852" cy="58975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Contributions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571736" y="4824541"/>
              <a:ext cx="42290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FF0000"/>
                  </a:solidFill>
                </a:rPr>
                <a:t>How can I get back on track?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0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415925"/>
            <a:ext cx="10608076" cy="938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Affordability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7695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33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423187" y="3042650"/>
            <a:ext cx="4055071" cy="2638268"/>
            <a:chOff x="269733" y="2339201"/>
            <a:chExt cx="4055071" cy="2638268"/>
          </a:xfrm>
        </p:grpSpPr>
        <p:pic>
          <p:nvPicPr>
            <p:cNvPr id="1028" name="Picture 4" descr="Image result for money bag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468" y="2644891"/>
              <a:ext cx="2314336" cy="233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9733" y="2339201"/>
              <a:ext cx="22095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tx2">
                      <a:lumMod val="50000"/>
                    </a:schemeClr>
                  </a:solidFill>
                </a:rPr>
                <a:t>LPC £525 per month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571" y="1659368"/>
            <a:ext cx="4767678" cy="1198225"/>
            <a:chOff x="6065539" y="1744178"/>
            <a:chExt cx="4767678" cy="1198225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09F07B9-52D5-4BB6-8F64-D81F3F3D2CD0}"/>
                </a:ext>
              </a:extLst>
            </p:cNvPr>
            <p:cNvSpPr/>
            <p:nvPr/>
          </p:nvSpPr>
          <p:spPr>
            <a:xfrm>
              <a:off x="6065539" y="1744178"/>
              <a:ext cx="4767678" cy="5950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Target pension £18k?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4B49E327-7189-48AB-891E-042626E0ADE3}"/>
                </a:ext>
              </a:extLst>
            </p:cNvPr>
            <p:cNvSpPr/>
            <p:nvPr/>
          </p:nvSpPr>
          <p:spPr>
            <a:xfrm>
              <a:off x="6169713" y="2347380"/>
              <a:ext cx="4663504" cy="5950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Retirement age 68?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09F07B9-52D5-4BB6-8F64-D81F3F3D2CD0}"/>
              </a:ext>
            </a:extLst>
          </p:cNvPr>
          <p:cNvSpPr/>
          <p:nvPr/>
        </p:nvSpPr>
        <p:spPr>
          <a:xfrm>
            <a:off x="8187095" y="4050811"/>
            <a:ext cx="3364739" cy="17373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Cost effective DC solutions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B49E327-7189-48AB-891E-042626E0ADE3}"/>
              </a:ext>
            </a:extLst>
          </p:cNvPr>
          <p:cNvSpPr/>
          <p:nvPr/>
        </p:nvSpPr>
        <p:spPr>
          <a:xfrm>
            <a:off x="707983" y="4625227"/>
            <a:ext cx="3235442" cy="17373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Low interest rates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6D60737-91B3-4685-898E-D595D15752C7}"/>
              </a:ext>
            </a:extLst>
          </p:cNvPr>
          <p:cNvSpPr/>
          <p:nvPr/>
        </p:nvSpPr>
        <p:spPr>
          <a:xfrm>
            <a:off x="7283859" y="1473524"/>
            <a:ext cx="3250194" cy="17219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Employer’s share &amp; auto-enrolment</a:t>
            </a:r>
          </a:p>
        </p:txBody>
      </p:sp>
    </p:spTree>
    <p:extLst>
      <p:ext uri="{BB962C8B-B14F-4D97-AF65-F5344CB8AC3E}">
        <p14:creationId xmlns:p14="http://schemas.microsoft.com/office/powerpoint/2010/main" val="7588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415925"/>
            <a:ext cx="6281377" cy="938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Risk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7695"/>
            <a:ext cx="2743200" cy="365125"/>
          </a:xfrm>
        </p:spPr>
        <p:txBody>
          <a:bodyPr/>
          <a:lstStyle/>
          <a:p>
            <a:fld id="{26C69E7A-8E10-45DD-B6FF-53C3DD36E5B6}" type="slidenum">
              <a:rPr lang="en-GB" smtClean="0"/>
              <a:t>34</a:t>
            </a:fld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8647134" y="802347"/>
            <a:ext cx="3389828" cy="954107"/>
            <a:chOff x="1570972" y="5668389"/>
            <a:chExt cx="3389828" cy="954107"/>
          </a:xfrm>
        </p:grpSpPr>
        <p:sp>
          <p:nvSpPr>
            <p:cNvPr id="19" name="Rectangle 18"/>
            <p:cNvSpPr/>
            <p:nvPr/>
          </p:nvSpPr>
          <p:spPr>
            <a:xfrm>
              <a:off x="1579846" y="5799551"/>
              <a:ext cx="327241" cy="308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70972" y="6223463"/>
              <a:ext cx="336115" cy="2683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29008" y="5668389"/>
              <a:ext cx="30317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Contributions</a:t>
              </a:r>
            </a:p>
            <a:p>
              <a:r>
                <a:rPr lang="en-GB" sz="2800" b="1" dirty="0" smtClean="0"/>
                <a:t>Investment returns</a:t>
              </a:r>
              <a:endParaRPr lang="en-GB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8947" y="2585526"/>
            <a:ext cx="5177867" cy="2813935"/>
            <a:chOff x="508947" y="2585526"/>
            <a:chExt cx="5177867" cy="28139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18312" t="913" r="18467" b="1187"/>
            <a:stretch/>
          </p:blipFill>
          <p:spPr>
            <a:xfrm>
              <a:off x="2830880" y="2585526"/>
              <a:ext cx="2855934" cy="28139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08947" y="3184083"/>
              <a:ext cx="2321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accent1">
                      <a:lumMod val="50000"/>
                    </a:schemeClr>
                  </a:solidFill>
                </a:rPr>
                <a:t>Fund at retirement</a:t>
              </a:r>
              <a:endParaRPr lang="en-GB" sz="3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71994" y="5306821"/>
            <a:ext cx="616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</a:rPr>
              <a:t>Will investments deliver expected fund at retirement?</a:t>
            </a:r>
            <a:endParaRPr lang="en-GB" sz="3600" b="1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5916" y="1353058"/>
            <a:ext cx="544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</a:rPr>
              <a:t>Will fund deliver expected lifetime income?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027101" y="2350435"/>
            <a:ext cx="5008415" cy="3353708"/>
            <a:chOff x="7308845" y="2346823"/>
            <a:chExt cx="5008415" cy="33537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18893" t="848" r="18933" b="1290"/>
            <a:stretch/>
          </p:blipFill>
          <p:spPr>
            <a:xfrm>
              <a:off x="7308845" y="2346823"/>
              <a:ext cx="3348807" cy="335370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0473131" y="3423512"/>
              <a:ext cx="1844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More secure</a:t>
              </a:r>
              <a:endParaRPr lang="en-GB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Rules of thumb principles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6233" y="3258464"/>
            <a:ext cx="347133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3600" b="1" i="1" dirty="0">
                <a:solidFill>
                  <a:srgbClr val="FF0000"/>
                </a:solidFill>
              </a:rPr>
              <a:t>How have we done?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35</a:t>
            </a:fld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51867" y="5114988"/>
            <a:ext cx="3115734" cy="1456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Simple &amp; memorable</a:t>
            </a:r>
          </a:p>
        </p:txBody>
      </p:sp>
      <p:sp>
        <p:nvSpPr>
          <p:cNvPr id="21" name="Oval 20"/>
          <p:cNvSpPr/>
          <p:nvPr/>
        </p:nvSpPr>
        <p:spPr>
          <a:xfrm>
            <a:off x="1134533" y="1595623"/>
            <a:ext cx="2946400" cy="1456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Factual &amp; objective</a:t>
            </a:r>
          </a:p>
        </p:txBody>
      </p:sp>
      <p:sp>
        <p:nvSpPr>
          <p:cNvPr id="22" name="Oval 21"/>
          <p:cNvSpPr/>
          <p:nvPr/>
        </p:nvSpPr>
        <p:spPr>
          <a:xfrm>
            <a:off x="5063067" y="1464816"/>
            <a:ext cx="2946400" cy="1456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Universal</a:t>
            </a:r>
          </a:p>
        </p:txBody>
      </p:sp>
      <p:sp>
        <p:nvSpPr>
          <p:cNvPr id="23" name="Oval 22"/>
          <p:cNvSpPr/>
          <p:nvPr/>
        </p:nvSpPr>
        <p:spPr>
          <a:xfrm>
            <a:off x="8407400" y="4544169"/>
            <a:ext cx="2946400" cy="1456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 Intuitive</a:t>
            </a:r>
          </a:p>
        </p:txBody>
      </p:sp>
      <p:sp>
        <p:nvSpPr>
          <p:cNvPr id="24" name="Oval 23"/>
          <p:cNvSpPr/>
          <p:nvPr/>
        </p:nvSpPr>
        <p:spPr>
          <a:xfrm>
            <a:off x="8867972" y="2019255"/>
            <a:ext cx="2946400" cy="1456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Actionable</a:t>
            </a:r>
          </a:p>
        </p:txBody>
      </p:sp>
      <p:sp>
        <p:nvSpPr>
          <p:cNvPr id="25" name="Oval 24"/>
          <p:cNvSpPr/>
          <p:nvPr/>
        </p:nvSpPr>
        <p:spPr>
          <a:xfrm>
            <a:off x="914401" y="3816118"/>
            <a:ext cx="3301999" cy="1456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Empowering</a:t>
            </a:r>
          </a:p>
        </p:txBody>
      </p:sp>
    </p:spTree>
    <p:extLst>
      <p:ext uri="{BB962C8B-B14F-4D97-AF65-F5344CB8AC3E}">
        <p14:creationId xmlns:p14="http://schemas.microsoft.com/office/powerpoint/2010/main" val="40709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Bottom up approach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4</a:t>
            </a:fld>
            <a:endParaRPr lang="en-GB"/>
          </a:p>
        </p:txBody>
      </p:sp>
      <p:sp>
        <p:nvSpPr>
          <p:cNvPr id="8" name="Pentagon 7"/>
          <p:cNvSpPr/>
          <p:nvPr/>
        </p:nvSpPr>
        <p:spPr>
          <a:xfrm>
            <a:off x="889000" y="1603502"/>
            <a:ext cx="9671106" cy="965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Savings for retirement are inadequate</a:t>
            </a:r>
          </a:p>
        </p:txBody>
      </p:sp>
      <p:sp>
        <p:nvSpPr>
          <p:cNvPr id="9" name="Pentagon 8"/>
          <p:cNvSpPr/>
          <p:nvPr/>
        </p:nvSpPr>
        <p:spPr>
          <a:xfrm>
            <a:off x="889000" y="3320997"/>
            <a:ext cx="9671106" cy="965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Outcomes-based approach to engage/ promote action</a:t>
            </a:r>
          </a:p>
        </p:txBody>
      </p:sp>
      <p:sp>
        <p:nvSpPr>
          <p:cNvPr id="10" name="Pentagon 9"/>
          <p:cNvSpPr/>
          <p:nvPr/>
        </p:nvSpPr>
        <p:spPr>
          <a:xfrm>
            <a:off x="889000" y="5038491"/>
            <a:ext cx="9671106" cy="965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Retirement income targets</a:t>
            </a:r>
          </a:p>
        </p:txBody>
      </p:sp>
    </p:spTree>
    <p:extLst>
      <p:ext uri="{BB962C8B-B14F-4D97-AF65-F5344CB8AC3E}">
        <p14:creationId xmlns:p14="http://schemas.microsoft.com/office/powerpoint/2010/main" val="8394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Retirement income targets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5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564387" y="1623405"/>
            <a:ext cx="3302000" cy="4796940"/>
            <a:chOff x="592668" y="1623405"/>
            <a:chExt cx="3302000" cy="4796940"/>
          </a:xfrm>
        </p:grpSpPr>
        <p:sp>
          <p:nvSpPr>
            <p:cNvPr id="8" name="Rectangle 7"/>
            <p:cNvSpPr/>
            <p:nvPr/>
          </p:nvSpPr>
          <p:spPr>
            <a:xfrm>
              <a:off x="592668" y="1623405"/>
              <a:ext cx="3302000" cy="1520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Salary related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2668" y="3250246"/>
              <a:ext cx="3302000" cy="31700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Replacement ratio</a:t>
              </a:r>
            </a:p>
            <a:p>
              <a:pPr>
                <a:spcAft>
                  <a:spcPts val="2400"/>
                </a:spcAft>
              </a:pP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2/3</a:t>
              </a:r>
              <a:r>
                <a:rPr lang="en-GB" sz="3200" baseline="30000" dirty="0">
                  <a:solidFill>
                    <a:schemeClr val="accent1">
                      <a:lumMod val="50000"/>
                    </a:schemeClr>
                  </a:solidFill>
                </a:rPr>
                <a:t>rd</a:t>
              </a: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 for average earner</a:t>
              </a:r>
            </a:p>
            <a:p>
              <a:pPr>
                <a:spcAft>
                  <a:spcPts val="2400"/>
                </a:spcAft>
              </a:pP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2/3 x £27,500 or about </a:t>
              </a:r>
              <a:r>
                <a:rPr lang="en-GB" sz="3200" b="1" dirty="0">
                  <a:solidFill>
                    <a:schemeClr val="accent1">
                      <a:lumMod val="50000"/>
                    </a:schemeClr>
                  </a:solidFill>
                </a:rPr>
                <a:t>£18,000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55179" y="1623405"/>
            <a:ext cx="3725334" cy="4975894"/>
            <a:chOff x="4449234" y="1689030"/>
            <a:chExt cx="3336195" cy="4975894"/>
          </a:xfrm>
        </p:grpSpPr>
        <p:sp>
          <p:nvSpPr>
            <p:cNvPr id="9" name="Rectangle 8"/>
            <p:cNvSpPr/>
            <p:nvPr/>
          </p:nvSpPr>
          <p:spPr>
            <a:xfrm>
              <a:off x="4449234" y="1689030"/>
              <a:ext cx="3336194" cy="15208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Monetary based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49235" y="3310159"/>
              <a:ext cx="3336194" cy="3354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Australian approach (being developed by the PLSA)</a:t>
              </a:r>
            </a:p>
            <a:p>
              <a:pPr>
                <a:spcAft>
                  <a:spcPts val="2400"/>
                </a:spcAft>
              </a:pP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Three levels: “Basic”, “Intermediate” and “Comfortable”</a:t>
              </a:r>
              <a:endParaRPr lang="en-GB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65270" y="1623405"/>
            <a:ext cx="3349102" cy="4205315"/>
            <a:chOff x="9000068" y="1689030"/>
            <a:chExt cx="2814304" cy="4205315"/>
          </a:xfrm>
        </p:grpSpPr>
        <p:sp>
          <p:nvSpPr>
            <p:cNvPr id="10" name="Rectangle 9"/>
            <p:cNvSpPr/>
            <p:nvPr/>
          </p:nvSpPr>
          <p:spPr>
            <a:xfrm>
              <a:off x="9000068" y="1689030"/>
              <a:ext cx="2814304" cy="1520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Personalised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00068" y="3339800"/>
              <a:ext cx="2814304" cy="2554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GB" sz="3200" dirty="0">
                  <a:solidFill>
                    <a:schemeClr val="accent1">
                      <a:lumMod val="50000"/>
                    </a:schemeClr>
                  </a:solidFill>
                </a:rPr>
                <a:t>Individual needs must be considered, but not part of rules of thumb</a:t>
              </a:r>
              <a:endParaRPr lang="en-GB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3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What are we targeting?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6</a:t>
            </a:fld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93558" y="1580945"/>
            <a:ext cx="3018630" cy="123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Retirement age?</a:t>
            </a:r>
          </a:p>
        </p:txBody>
      </p:sp>
      <p:sp>
        <p:nvSpPr>
          <p:cNvPr id="12" name="Oval 11"/>
          <p:cNvSpPr/>
          <p:nvPr/>
        </p:nvSpPr>
        <p:spPr>
          <a:xfrm>
            <a:off x="4036312" y="3153292"/>
            <a:ext cx="3530491" cy="12635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  Individual or household?</a:t>
            </a:r>
          </a:p>
        </p:txBody>
      </p:sp>
      <p:sp>
        <p:nvSpPr>
          <p:cNvPr id="13" name="Oval 12"/>
          <p:cNvSpPr/>
          <p:nvPr/>
        </p:nvSpPr>
        <p:spPr>
          <a:xfrm>
            <a:off x="7566803" y="1574191"/>
            <a:ext cx="3457059" cy="1239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Allowance for inflation?</a:t>
            </a:r>
          </a:p>
        </p:txBody>
      </p:sp>
      <p:sp>
        <p:nvSpPr>
          <p:cNvPr id="14" name="Oval 13"/>
          <p:cNvSpPr/>
          <p:nvPr/>
        </p:nvSpPr>
        <p:spPr>
          <a:xfrm>
            <a:off x="7224605" y="4953058"/>
            <a:ext cx="3530491" cy="1263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  Allowance for tax?</a:t>
            </a:r>
          </a:p>
        </p:txBody>
      </p:sp>
      <p:sp>
        <p:nvSpPr>
          <p:cNvPr id="15" name="Oval 14"/>
          <p:cNvSpPr/>
          <p:nvPr/>
        </p:nvSpPr>
        <p:spPr>
          <a:xfrm>
            <a:off x="745724" y="4854941"/>
            <a:ext cx="3792086" cy="1239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Allowance for State pension?</a:t>
            </a:r>
          </a:p>
        </p:txBody>
      </p:sp>
    </p:spTree>
    <p:extLst>
      <p:ext uri="{BB962C8B-B14F-4D97-AF65-F5344CB8AC3E}">
        <p14:creationId xmlns:p14="http://schemas.microsoft.com/office/powerpoint/2010/main" val="36878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Role of rules of thumb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7</a:t>
            </a:fld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51867" y="5529728"/>
            <a:ext cx="3115734" cy="1037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Simple &amp; memorable</a:t>
            </a:r>
          </a:p>
        </p:txBody>
      </p:sp>
      <p:sp>
        <p:nvSpPr>
          <p:cNvPr id="21" name="Oval 20"/>
          <p:cNvSpPr/>
          <p:nvPr/>
        </p:nvSpPr>
        <p:spPr>
          <a:xfrm>
            <a:off x="745724" y="4611980"/>
            <a:ext cx="3018630" cy="1020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Factual &amp; objective</a:t>
            </a:r>
          </a:p>
        </p:txBody>
      </p:sp>
      <p:sp>
        <p:nvSpPr>
          <p:cNvPr id="22" name="Oval 21"/>
          <p:cNvSpPr/>
          <p:nvPr/>
        </p:nvSpPr>
        <p:spPr>
          <a:xfrm>
            <a:off x="4521201" y="4564753"/>
            <a:ext cx="2946400" cy="7423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Universal</a:t>
            </a:r>
          </a:p>
        </p:txBody>
      </p:sp>
      <p:sp>
        <p:nvSpPr>
          <p:cNvPr id="23" name="Oval 22"/>
          <p:cNvSpPr/>
          <p:nvPr/>
        </p:nvSpPr>
        <p:spPr>
          <a:xfrm>
            <a:off x="8125906" y="5715796"/>
            <a:ext cx="3337088" cy="7391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Empowering</a:t>
            </a:r>
          </a:p>
        </p:txBody>
      </p:sp>
      <p:sp>
        <p:nvSpPr>
          <p:cNvPr id="24" name="Oval 23"/>
          <p:cNvSpPr/>
          <p:nvPr/>
        </p:nvSpPr>
        <p:spPr>
          <a:xfrm>
            <a:off x="8340169" y="4644787"/>
            <a:ext cx="2847070" cy="752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Actionable</a:t>
            </a:r>
          </a:p>
        </p:txBody>
      </p:sp>
      <p:sp>
        <p:nvSpPr>
          <p:cNvPr id="25" name="Oval 24"/>
          <p:cNvSpPr/>
          <p:nvPr/>
        </p:nvSpPr>
        <p:spPr>
          <a:xfrm>
            <a:off x="556181" y="5882326"/>
            <a:ext cx="3324346" cy="656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  Intuitive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203" y="3030548"/>
            <a:ext cx="1098916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/>
              <a:t>  For those reliant on DC in retirement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3200" dirty="0"/>
              <a:t>  Work alongside more bespoke tools and guidance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825203" y="2276864"/>
            <a:ext cx="9671106" cy="75368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Guide for most people most of the time</a:t>
            </a:r>
          </a:p>
        </p:txBody>
      </p:sp>
      <p:sp>
        <p:nvSpPr>
          <p:cNvPr id="15" name="Pentagon 14"/>
          <p:cNvSpPr/>
          <p:nvPr/>
        </p:nvSpPr>
        <p:spPr>
          <a:xfrm>
            <a:off x="825203" y="1177173"/>
            <a:ext cx="9671106" cy="7515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Raise awareness of how much to save for retirement</a:t>
            </a:r>
          </a:p>
        </p:txBody>
      </p:sp>
    </p:spTree>
    <p:extLst>
      <p:ext uri="{BB962C8B-B14F-4D97-AF65-F5344CB8AC3E}">
        <p14:creationId xmlns:p14="http://schemas.microsoft.com/office/powerpoint/2010/main" val="20709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365126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Our rules of thumb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8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45724" y="1290213"/>
            <a:ext cx="8169200" cy="125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Contribution paid over working life to provide reasonable pension for average person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99362" y="1307656"/>
            <a:ext cx="2154438" cy="12567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LPC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0532" y="2929481"/>
            <a:ext cx="10473267" cy="7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Pension provided by any contribution paid over working life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533" y="4271100"/>
            <a:ext cx="8839200" cy="765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How the above varies by retirement 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0532" y="5591214"/>
            <a:ext cx="10158255" cy="765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How to check if you are on track to get your target pension</a:t>
            </a:r>
          </a:p>
        </p:txBody>
      </p:sp>
    </p:spTree>
    <p:extLst>
      <p:ext uri="{BB962C8B-B14F-4D97-AF65-F5344CB8AC3E}">
        <p14:creationId xmlns:p14="http://schemas.microsoft.com/office/powerpoint/2010/main" val="25132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24" y="429862"/>
            <a:ext cx="10608076" cy="109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LPC - methodology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E7A-8E10-45DD-B6FF-53C3DD36E5B6}" type="slidenum">
              <a:rPr lang="en-GB" smtClean="0"/>
              <a:t>9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93324" y="1604643"/>
            <a:ext cx="3151361" cy="16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Retirement income and 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4786" y="3683070"/>
            <a:ext cx="4995214" cy="2673280"/>
            <a:chOff x="2624786" y="3683070"/>
            <a:chExt cx="4995214" cy="2673280"/>
          </a:xfrm>
        </p:grpSpPr>
        <p:sp>
          <p:nvSpPr>
            <p:cNvPr id="7" name="Rounded Rectangle 6"/>
            <p:cNvSpPr/>
            <p:nvPr/>
          </p:nvSpPr>
          <p:spPr>
            <a:xfrm>
              <a:off x="4016992" y="4694143"/>
              <a:ext cx="3603008" cy="16622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Fund at retirement needed to deliver the income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299759">
              <a:off x="2624786" y="3683070"/>
              <a:ext cx="1485468" cy="7691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62283" y="1591379"/>
            <a:ext cx="3895888" cy="3226723"/>
            <a:chOff x="7962283" y="1591379"/>
            <a:chExt cx="3895888" cy="3226723"/>
          </a:xfrm>
        </p:grpSpPr>
        <p:sp>
          <p:nvSpPr>
            <p:cNvPr id="8" name="Rounded Rectangle 7"/>
            <p:cNvSpPr/>
            <p:nvPr/>
          </p:nvSpPr>
          <p:spPr>
            <a:xfrm>
              <a:off x="8575534" y="1591379"/>
              <a:ext cx="3282637" cy="1787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Contributions needed to achieve the fund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18429334">
              <a:off x="7667288" y="3704554"/>
              <a:ext cx="1408543" cy="818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02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979</Words>
  <Application>Microsoft Office PowerPoint</Application>
  <PresentationFormat>Widescreen</PresentationFormat>
  <Paragraphs>314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Evening News</vt:lpstr>
      <vt:lpstr>Saving for retirement </vt:lpstr>
      <vt:lpstr>Bottom up approach </vt:lpstr>
      <vt:lpstr>Retirement income targets</vt:lpstr>
      <vt:lpstr>What are we targeting? </vt:lpstr>
      <vt:lpstr>Role of rules of thumb </vt:lpstr>
      <vt:lpstr>Our rules of thumb </vt:lpstr>
      <vt:lpstr>LPC - methodology </vt:lpstr>
      <vt:lpstr>LPC – target income &amp; age</vt:lpstr>
      <vt:lpstr>LPC – target fund</vt:lpstr>
      <vt:lpstr>LPC derivation - financial assumptions </vt:lpstr>
      <vt:lpstr>Derived LPC </vt:lpstr>
      <vt:lpstr>Why is the LPC so high?</vt:lpstr>
      <vt:lpstr>Target pension: rule of thumb, retire at 68</vt:lpstr>
      <vt:lpstr>Rules of thumb at other retirement ages</vt:lpstr>
      <vt:lpstr>Keeping on track </vt:lpstr>
      <vt:lpstr>PowerPoint Presentation</vt:lpstr>
      <vt:lpstr>PowerPoint Presentation</vt:lpstr>
      <vt:lpstr>Getting back on track or change plans</vt:lpstr>
      <vt:lpstr>Stochastic Model and Assumptions</vt:lpstr>
      <vt:lpstr>Blown off course – Lower Pension</vt:lpstr>
      <vt:lpstr>Blown off course – Lower Pension</vt:lpstr>
      <vt:lpstr>Blown off course – Vary Contributions</vt:lpstr>
      <vt:lpstr>Blown off course – Retire Later</vt:lpstr>
      <vt:lpstr>Blown off course – Further Work</vt:lpstr>
      <vt:lpstr>Using the Rules of Thumb</vt:lpstr>
      <vt:lpstr>Smartphone app - identify my status</vt:lpstr>
      <vt:lpstr>Smartphone app – what can I do?</vt:lpstr>
      <vt:lpstr>Increasing awareness and triggering action</vt:lpstr>
      <vt:lpstr>Rules of thumb for young consumers</vt:lpstr>
      <vt:lpstr>Keeping on track</vt:lpstr>
      <vt:lpstr>Affordability</vt:lpstr>
      <vt:lpstr>Risk</vt:lpstr>
      <vt:lpstr>Rules of thumb principles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for Retirement</dc:title>
  <dc:creator>Stephen Hyams</dc:creator>
  <cp:lastModifiedBy>Niki Park</cp:lastModifiedBy>
  <cp:revision>452</cp:revision>
  <dcterms:created xsi:type="dcterms:W3CDTF">2019-03-14T09:05:01Z</dcterms:created>
  <dcterms:modified xsi:type="dcterms:W3CDTF">2019-05-17T12:38:53Z</dcterms:modified>
</cp:coreProperties>
</file>