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charts/chart1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notesSlides/notesSlide33.xml" ContentType="application/vnd.openxmlformats-officedocument.presentationml.notesSlide+xml"/>
  <Override PartName="/ppt/charts/chart15.xml" ContentType="application/vnd.openxmlformats-officedocument.drawingml.chart+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charts/chart1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1"/>
  </p:notesMasterIdLst>
  <p:handoutMasterIdLst>
    <p:handoutMasterId r:id="rId102"/>
  </p:handoutMasterIdLst>
  <p:sldIdLst>
    <p:sldId id="374" r:id="rId5"/>
    <p:sldId id="552" r:id="rId6"/>
    <p:sldId id="553" r:id="rId7"/>
    <p:sldId id="426" r:id="rId8"/>
    <p:sldId id="556" r:id="rId9"/>
    <p:sldId id="376" r:id="rId10"/>
    <p:sldId id="378" r:id="rId11"/>
    <p:sldId id="398" r:id="rId12"/>
    <p:sldId id="381" r:id="rId13"/>
    <p:sldId id="411" r:id="rId14"/>
    <p:sldId id="412" r:id="rId15"/>
    <p:sldId id="379" r:id="rId16"/>
    <p:sldId id="429" r:id="rId17"/>
    <p:sldId id="428" r:id="rId18"/>
    <p:sldId id="518" r:id="rId19"/>
    <p:sldId id="537" r:id="rId20"/>
    <p:sldId id="538" r:id="rId21"/>
    <p:sldId id="539" r:id="rId22"/>
    <p:sldId id="540" r:id="rId23"/>
    <p:sldId id="541" r:id="rId24"/>
    <p:sldId id="542" r:id="rId25"/>
    <p:sldId id="543" r:id="rId26"/>
    <p:sldId id="545" r:id="rId27"/>
    <p:sldId id="546" r:id="rId28"/>
    <p:sldId id="547" r:id="rId29"/>
    <p:sldId id="551" r:id="rId30"/>
    <p:sldId id="549" r:id="rId31"/>
    <p:sldId id="430" r:id="rId32"/>
    <p:sldId id="432" r:id="rId33"/>
    <p:sldId id="433" r:id="rId34"/>
    <p:sldId id="434" r:id="rId35"/>
    <p:sldId id="534" r:id="rId36"/>
    <p:sldId id="550" r:id="rId37"/>
    <p:sldId id="437" r:id="rId38"/>
    <p:sldId id="438" r:id="rId39"/>
    <p:sldId id="439" r:id="rId40"/>
    <p:sldId id="473" r:id="rId41"/>
    <p:sldId id="557" r:id="rId42"/>
    <p:sldId id="554" r:id="rId43"/>
    <p:sldId id="555" r:id="rId44"/>
    <p:sldId id="468" r:id="rId45"/>
    <p:sldId id="469" r:id="rId46"/>
    <p:sldId id="470" r:id="rId47"/>
    <p:sldId id="471" r:id="rId48"/>
    <p:sldId id="460" r:id="rId49"/>
    <p:sldId id="461" r:id="rId50"/>
    <p:sldId id="462" r:id="rId51"/>
    <p:sldId id="463" r:id="rId52"/>
    <p:sldId id="464" r:id="rId53"/>
    <p:sldId id="465" r:id="rId54"/>
    <p:sldId id="466" r:id="rId55"/>
    <p:sldId id="467" r:id="rId56"/>
    <p:sldId id="558" r:id="rId57"/>
    <p:sldId id="559"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573" r:id="rId72"/>
    <p:sldId id="574" r:id="rId73"/>
    <p:sldId id="575" r:id="rId74"/>
    <p:sldId id="576" r:id="rId75"/>
    <p:sldId id="577" r:id="rId76"/>
    <p:sldId id="578" r:id="rId77"/>
    <p:sldId id="579" r:id="rId78"/>
    <p:sldId id="580" r:id="rId79"/>
    <p:sldId id="581" r:id="rId80"/>
    <p:sldId id="582" r:id="rId81"/>
    <p:sldId id="583" r:id="rId82"/>
    <p:sldId id="584" r:id="rId83"/>
    <p:sldId id="585" r:id="rId84"/>
    <p:sldId id="586" r:id="rId85"/>
    <p:sldId id="587" r:id="rId86"/>
    <p:sldId id="588" r:id="rId87"/>
    <p:sldId id="589" r:id="rId88"/>
    <p:sldId id="590" r:id="rId89"/>
    <p:sldId id="591" r:id="rId90"/>
    <p:sldId id="592" r:id="rId91"/>
    <p:sldId id="593" r:id="rId92"/>
    <p:sldId id="594" r:id="rId93"/>
    <p:sldId id="595" r:id="rId94"/>
    <p:sldId id="596" r:id="rId95"/>
    <p:sldId id="597" r:id="rId96"/>
    <p:sldId id="598" r:id="rId97"/>
    <p:sldId id="599" r:id="rId98"/>
    <p:sldId id="600" r:id="rId99"/>
    <p:sldId id="601" r:id="rId100"/>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458"/>
    <a:srgbClr val="FFFFFF"/>
    <a:srgbClr val="D9D9D9"/>
    <a:srgbClr val="D9AB16"/>
    <a:srgbClr val="008452"/>
    <a:srgbClr val="4096B8"/>
    <a:srgbClr val="3F4548"/>
    <a:srgbClr val="79A32A"/>
    <a:srgbClr val="009CC8"/>
    <a:srgbClr val="C81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85396" autoAdjust="0"/>
  </p:normalViewPr>
  <p:slideViewPr>
    <p:cSldViewPr showGuides="1">
      <p:cViewPr varScale="1">
        <p:scale>
          <a:sx n="64" d="100"/>
          <a:sy n="64" d="100"/>
        </p:scale>
        <p:origin x="-1836" y="-10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20AF.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13458"/>
                </a:solidFill>
                <a:latin typeface="+mn-lt"/>
                <a:ea typeface="+mn-ea"/>
                <a:cs typeface="+mn-cs"/>
              </a:defRPr>
            </a:pPr>
            <a:r>
              <a:rPr lang="en-GB" b="1" dirty="0">
                <a:solidFill>
                  <a:srgbClr val="113458"/>
                </a:solidFill>
              </a:rPr>
              <a:t>All policyholders</a:t>
            </a:r>
          </a:p>
        </c:rich>
      </c:tx>
      <c:layout>
        <c:manualLayout>
          <c:xMode val="edge"/>
          <c:yMode val="edge"/>
          <c:x val="0.40860512174810576"/>
          <c:y val="5.7498064533654504E-2"/>
        </c:manualLayout>
      </c:layout>
      <c:overlay val="0"/>
      <c:spPr>
        <a:noFill/>
        <a:ln>
          <a:noFill/>
        </a:ln>
        <a:effectLst/>
      </c:spPr>
    </c:title>
    <c:autoTitleDeleted val="0"/>
    <c:plotArea>
      <c:layout>
        <c:manualLayout>
          <c:layoutTarget val="inner"/>
          <c:xMode val="edge"/>
          <c:yMode val="edge"/>
          <c:x val="9.1456626297347368E-2"/>
          <c:y val="0.17738580497038825"/>
          <c:w val="0.79150076785302659"/>
          <c:h val="0.72815639473553151"/>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5EE-41FA-9B61-07EA68333BF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5EE-41FA-9B61-07EA68333BF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5EE-41FA-9B61-07EA68333BF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5EE-41FA-9B61-07EA68333BF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5EE-41FA-9B61-07EA68333BFA}"/>
              </c:ext>
            </c:extLst>
          </c:dPt>
          <c:dLbls>
            <c:dLbl>
              <c:idx val="4"/>
              <c:layout>
                <c:manualLayout>
                  <c:x val="7.5134101908904188E-3"/>
                  <c:y val="2.05287709147323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C5EE-41FA-9B61-07EA68333BF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Comparison!$A$130:$A$134</c:f>
              <c:strCache>
                <c:ptCount val="5"/>
                <c:pt idx="0">
                  <c:v>Very easy</c:v>
                </c:pt>
                <c:pt idx="1">
                  <c:v>Fairly easy</c:v>
                </c:pt>
                <c:pt idx="2">
                  <c:v>Fairly difficult</c:v>
                </c:pt>
                <c:pt idx="3">
                  <c:v>Very difficult</c:v>
                </c:pt>
                <c:pt idx="4">
                  <c:v>Don't know</c:v>
                </c:pt>
              </c:strCache>
            </c:strRef>
          </c:cat>
          <c:val>
            <c:numRef>
              <c:f>Comparison!$B$130:$B$134</c:f>
              <c:numCache>
                <c:formatCode>0%</c:formatCode>
                <c:ptCount val="5"/>
                <c:pt idx="0">
                  <c:v>0.14000000000000001</c:v>
                </c:pt>
                <c:pt idx="1">
                  <c:v>0.45980000000000015</c:v>
                </c:pt>
                <c:pt idx="2">
                  <c:v>0.20230000000000001</c:v>
                </c:pt>
                <c:pt idx="3">
                  <c:v>6.0700000000000025E-2</c:v>
                </c:pt>
                <c:pt idx="4">
                  <c:v>1.6299999999999999E-2</c:v>
                </c:pt>
              </c:numCache>
            </c:numRef>
          </c:val>
          <c:extLst xmlns:c16r2="http://schemas.microsoft.com/office/drawing/2015/06/chart">
            <c:ext xmlns:c16="http://schemas.microsoft.com/office/drawing/2014/chart" uri="{C3380CC4-5D6E-409C-BE32-E72D297353CC}">
              <c16:uniqueId val="{0000000A-C5EE-41FA-9B61-07EA68333BF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38730267204667"/>
          <c:y val="0.22138263981009057"/>
          <c:w val="0.24235096007049112"/>
          <c:h val="0.52561053336371855"/>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113458"/>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rgbClr val="113458"/>
                </a:solidFill>
                <a:latin typeface="+mn-lt"/>
                <a:ea typeface="+mn-ea"/>
                <a:cs typeface="+mn-cs"/>
              </a:defRPr>
            </a:pPr>
            <a:r>
              <a:rPr lang="en-GB" cap="none" baseline="0">
                <a:solidFill>
                  <a:srgbClr val="113458"/>
                </a:solidFill>
              </a:rPr>
              <a:t>Information frequency</a:t>
            </a:r>
          </a:p>
        </c:rich>
      </c:tx>
      <c:layout>
        <c:manualLayout>
          <c:xMode val="edge"/>
          <c:yMode val="edge"/>
          <c:x val="0.35597960255227795"/>
          <c:y val="0.11164810056138899"/>
        </c:manualLayout>
      </c:layout>
      <c:overlay val="0"/>
      <c:spPr>
        <a:noFill/>
        <a:ln>
          <a:noFill/>
        </a:ln>
        <a:effectLst/>
      </c:spPr>
    </c:title>
    <c:autoTitleDeleted val="0"/>
    <c:plotArea>
      <c:layout>
        <c:manualLayout>
          <c:layoutTarget val="inner"/>
          <c:xMode val="edge"/>
          <c:yMode val="edge"/>
          <c:x val="5.3914260717410324E-2"/>
          <c:y val="0.17171296296296329"/>
          <c:w val="0.88759273840769859"/>
          <c:h val="0.29496172353455885"/>
        </c:manualLayout>
      </c:layout>
      <c:barChart>
        <c:barDir val="bar"/>
        <c:grouping val="percentStacked"/>
        <c:varyColors val="0"/>
        <c:ser>
          <c:idx val="0"/>
          <c:order val="0"/>
          <c:tx>
            <c:strRef>
              <c:f>Analysis!$A$317</c:f>
              <c:strCache>
                <c:ptCount val="1"/>
                <c:pt idx="0">
                  <c:v>At least once every 6 months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Analysis!$B$317</c:f>
              <c:numCache>
                <c:formatCode>0%</c:formatCode>
                <c:ptCount val="1"/>
                <c:pt idx="0">
                  <c:v>0.28190000000000032</c:v>
                </c:pt>
              </c:numCache>
            </c:numRef>
          </c:val>
          <c:extLst xmlns:c16r2="http://schemas.microsoft.com/office/drawing/2015/06/chart">
            <c:ext xmlns:c16="http://schemas.microsoft.com/office/drawing/2014/chart" uri="{C3380CC4-5D6E-409C-BE32-E72D297353CC}">
              <c16:uniqueId val="{00000000-BC4C-4A49-B06E-0B879E6BD806}"/>
            </c:ext>
          </c:extLst>
        </c:ser>
        <c:ser>
          <c:idx val="1"/>
          <c:order val="1"/>
          <c:tx>
            <c:strRef>
              <c:f>Analysis!$A$318</c:f>
              <c:strCache>
                <c:ptCount val="1"/>
                <c:pt idx="0">
                  <c:v>Every 6 moths to once a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Analysis!$B$318</c:f>
              <c:numCache>
                <c:formatCode>0%</c:formatCode>
                <c:ptCount val="1"/>
                <c:pt idx="0">
                  <c:v>0.43220000000000008</c:v>
                </c:pt>
              </c:numCache>
            </c:numRef>
          </c:val>
          <c:extLst xmlns:c16r2="http://schemas.microsoft.com/office/drawing/2015/06/chart">
            <c:ext xmlns:c16="http://schemas.microsoft.com/office/drawing/2014/chart" uri="{C3380CC4-5D6E-409C-BE32-E72D297353CC}">
              <c16:uniqueId val="{00000001-BC4C-4A49-B06E-0B879E6BD806}"/>
            </c:ext>
          </c:extLst>
        </c:ser>
        <c:ser>
          <c:idx val="2"/>
          <c:order val="2"/>
          <c:tx>
            <c:strRef>
              <c:f>Analysis!$A$319</c:f>
              <c:strCache>
                <c:ptCount val="1"/>
                <c:pt idx="0">
                  <c:v>Once every 1 to 5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Analysis!$B$319</c:f>
              <c:numCache>
                <c:formatCode>0%</c:formatCode>
                <c:ptCount val="1"/>
                <c:pt idx="0">
                  <c:v>9.7900000000000001E-2</c:v>
                </c:pt>
              </c:numCache>
            </c:numRef>
          </c:val>
          <c:extLst xmlns:c16r2="http://schemas.microsoft.com/office/drawing/2015/06/chart">
            <c:ext xmlns:c16="http://schemas.microsoft.com/office/drawing/2014/chart" uri="{C3380CC4-5D6E-409C-BE32-E72D297353CC}">
              <c16:uniqueId val="{00000002-BC4C-4A49-B06E-0B879E6BD806}"/>
            </c:ext>
          </c:extLst>
        </c:ser>
        <c:ser>
          <c:idx val="3"/>
          <c:order val="3"/>
          <c:tx>
            <c:strRef>
              <c:f>Analysis!$A$320</c:f>
              <c:strCache>
                <c:ptCount val="1"/>
                <c:pt idx="0">
                  <c:v>Less than once every 5 years / 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Analysis!$B$320</c:f>
              <c:numCache>
                <c:formatCode>0%</c:formatCode>
                <c:ptCount val="1"/>
                <c:pt idx="0">
                  <c:v>8.8800000000000212E-2</c:v>
                </c:pt>
              </c:numCache>
            </c:numRef>
          </c:val>
          <c:extLst xmlns:c16r2="http://schemas.microsoft.com/office/drawing/2015/06/chart">
            <c:ext xmlns:c16="http://schemas.microsoft.com/office/drawing/2014/chart" uri="{C3380CC4-5D6E-409C-BE32-E72D297353CC}">
              <c16:uniqueId val="{00000003-BC4C-4A49-B06E-0B879E6BD806}"/>
            </c:ext>
          </c:extLst>
        </c:ser>
        <c:ser>
          <c:idx val="4"/>
          <c:order val="4"/>
          <c:tx>
            <c:strRef>
              <c:f>Analysis!$A$321</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Analysis!$B$321</c:f>
              <c:numCache>
                <c:formatCode>0%</c:formatCode>
                <c:ptCount val="1"/>
                <c:pt idx="0">
                  <c:v>9.9100000000000063E-2</c:v>
                </c:pt>
              </c:numCache>
            </c:numRef>
          </c:val>
          <c:extLst xmlns:c16r2="http://schemas.microsoft.com/office/drawing/2015/06/chart">
            <c:ext xmlns:c16="http://schemas.microsoft.com/office/drawing/2014/chart" uri="{C3380CC4-5D6E-409C-BE32-E72D297353CC}">
              <c16:uniqueId val="{00000004-BC4C-4A49-B06E-0B879E6BD806}"/>
            </c:ext>
          </c:extLst>
        </c:ser>
        <c:dLbls>
          <c:showLegendKey val="0"/>
          <c:showVal val="1"/>
          <c:showCatName val="0"/>
          <c:showSerName val="0"/>
          <c:showPercent val="0"/>
          <c:showBubbleSize val="0"/>
        </c:dLbls>
        <c:gapWidth val="79"/>
        <c:overlap val="100"/>
        <c:axId val="103063936"/>
        <c:axId val="103065472"/>
      </c:barChart>
      <c:catAx>
        <c:axId val="1030639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03065472"/>
        <c:crosses val="autoZero"/>
        <c:auto val="1"/>
        <c:lblAlgn val="ctr"/>
        <c:lblOffset val="100"/>
        <c:noMultiLvlLbl val="0"/>
      </c:catAx>
      <c:valAx>
        <c:axId val="103065472"/>
        <c:scaling>
          <c:orientation val="minMax"/>
        </c:scaling>
        <c:delete val="1"/>
        <c:axPos val="b"/>
        <c:numFmt formatCode="0%" sourceLinked="1"/>
        <c:majorTickMark val="none"/>
        <c:minorTickMark val="none"/>
        <c:tickLblPos val="none"/>
        <c:crossAx val="103063936"/>
        <c:crosses val="autoZero"/>
        <c:crossBetween val="between"/>
      </c:valAx>
      <c:spPr>
        <a:noFill/>
        <a:ln>
          <a:noFill/>
        </a:ln>
        <a:effectLst/>
      </c:spPr>
    </c:plotArea>
    <c:legend>
      <c:legendPos val="b"/>
      <c:layout>
        <c:manualLayout>
          <c:xMode val="edge"/>
          <c:yMode val="edge"/>
          <c:x val="8.9785651793525781E-2"/>
          <c:y val="0.50404928550597861"/>
          <c:w val="0.7926509186351729"/>
          <c:h val="0.20126179425759183"/>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537E-2"/>
          <c:y val="5.1400554097404488E-2"/>
          <c:w val="0.88234580052493461"/>
          <c:h val="0.8326195683872849"/>
        </c:manualLayout>
      </c:layout>
      <c:barChart>
        <c:barDir val="col"/>
        <c:grouping val="clustered"/>
        <c:varyColors val="0"/>
        <c:ser>
          <c:idx val="0"/>
          <c:order val="0"/>
          <c:tx>
            <c:v>E-mail/Online</c:v>
          </c:tx>
          <c:invertIfNegative val="0"/>
          <c:cat>
            <c:strRef>
              <c:f>('With profit %'!$E$6:$H$6,'With profit %'!$J$6:$K$6)</c:f>
              <c:strCache>
                <c:ptCount val="6"/>
                <c:pt idx="0">
                  <c:v>18-24</c:v>
                </c:pt>
                <c:pt idx="1">
                  <c:v>25-34</c:v>
                </c:pt>
                <c:pt idx="2">
                  <c:v>35-44</c:v>
                </c:pt>
                <c:pt idx="3">
                  <c:v>45-54</c:v>
                </c:pt>
                <c:pt idx="4">
                  <c:v>55-64</c:v>
                </c:pt>
                <c:pt idx="5">
                  <c:v>65+</c:v>
                </c:pt>
              </c:strCache>
            </c:strRef>
          </c:cat>
          <c:val>
            <c:numRef>
              <c:f>('With profit %'!$E$142:$H$142,'With profit %'!$J$142:$K$142)</c:f>
              <c:numCache>
                <c:formatCode>0%</c:formatCode>
                <c:ptCount val="6"/>
                <c:pt idx="0">
                  <c:v>0.44210000000000005</c:v>
                </c:pt>
                <c:pt idx="1">
                  <c:v>0.53420000000000001</c:v>
                </c:pt>
                <c:pt idx="2">
                  <c:v>0.38350000000000056</c:v>
                </c:pt>
                <c:pt idx="3">
                  <c:v>0.3745000000000005</c:v>
                </c:pt>
                <c:pt idx="4">
                  <c:v>0.29200000000000031</c:v>
                </c:pt>
                <c:pt idx="5">
                  <c:v>0.28200000000000008</c:v>
                </c:pt>
              </c:numCache>
            </c:numRef>
          </c:val>
          <c:extLst xmlns:c16r2="http://schemas.microsoft.com/office/drawing/2015/06/chart">
            <c:ext xmlns:c16="http://schemas.microsoft.com/office/drawing/2014/chart" uri="{C3380CC4-5D6E-409C-BE32-E72D297353CC}">
              <c16:uniqueId val="{00000000-FB11-4DFD-8B43-29CCD3B9B20F}"/>
            </c:ext>
          </c:extLst>
        </c:ser>
        <c:ser>
          <c:idx val="1"/>
          <c:order val="1"/>
          <c:tx>
            <c:v>Letter</c:v>
          </c:tx>
          <c:invertIfNegative val="0"/>
          <c:cat>
            <c:strRef>
              <c:f>('With profit %'!$E$6:$H$6,'With profit %'!$J$6:$K$6)</c:f>
              <c:strCache>
                <c:ptCount val="6"/>
                <c:pt idx="0">
                  <c:v>18-24</c:v>
                </c:pt>
                <c:pt idx="1">
                  <c:v>25-34</c:v>
                </c:pt>
                <c:pt idx="2">
                  <c:v>35-44</c:v>
                </c:pt>
                <c:pt idx="3">
                  <c:v>45-54</c:v>
                </c:pt>
                <c:pt idx="4">
                  <c:v>55-64</c:v>
                </c:pt>
                <c:pt idx="5">
                  <c:v>65+</c:v>
                </c:pt>
              </c:strCache>
            </c:strRef>
          </c:cat>
          <c:val>
            <c:numRef>
              <c:f>('With profit %'!$E$145:$H$145,'With profit %'!$J$145:$K$145)</c:f>
              <c:numCache>
                <c:formatCode>0%</c:formatCode>
                <c:ptCount val="6"/>
                <c:pt idx="0">
                  <c:v>0.30420000000000008</c:v>
                </c:pt>
                <c:pt idx="1">
                  <c:v>0.44160000000000005</c:v>
                </c:pt>
                <c:pt idx="2">
                  <c:v>0.57800000000000062</c:v>
                </c:pt>
                <c:pt idx="3">
                  <c:v>0.60190000000000099</c:v>
                </c:pt>
                <c:pt idx="4">
                  <c:v>0.65870000000000151</c:v>
                </c:pt>
                <c:pt idx="5">
                  <c:v>0.69330000000000003</c:v>
                </c:pt>
              </c:numCache>
            </c:numRef>
          </c:val>
          <c:extLst xmlns:c16r2="http://schemas.microsoft.com/office/drawing/2015/06/chart">
            <c:ext xmlns:c16="http://schemas.microsoft.com/office/drawing/2014/chart" uri="{C3380CC4-5D6E-409C-BE32-E72D297353CC}">
              <c16:uniqueId val="{00000001-FB11-4DFD-8B43-29CCD3B9B20F}"/>
            </c:ext>
          </c:extLst>
        </c:ser>
        <c:dLbls>
          <c:showLegendKey val="0"/>
          <c:showVal val="0"/>
          <c:showCatName val="0"/>
          <c:showSerName val="0"/>
          <c:showPercent val="0"/>
          <c:showBubbleSize val="0"/>
        </c:dLbls>
        <c:gapWidth val="150"/>
        <c:axId val="102673024"/>
        <c:axId val="102674816"/>
      </c:barChart>
      <c:catAx>
        <c:axId val="102673024"/>
        <c:scaling>
          <c:orientation val="minMax"/>
        </c:scaling>
        <c:delete val="0"/>
        <c:axPos val="b"/>
        <c:numFmt formatCode="General" sourceLinked="0"/>
        <c:majorTickMark val="out"/>
        <c:minorTickMark val="none"/>
        <c:tickLblPos val="nextTo"/>
        <c:txPr>
          <a:bodyPr/>
          <a:lstStyle/>
          <a:p>
            <a:pPr>
              <a:defRPr sz="1400">
                <a:solidFill>
                  <a:srgbClr val="113458"/>
                </a:solidFill>
              </a:defRPr>
            </a:pPr>
            <a:endParaRPr lang="en-US"/>
          </a:p>
        </c:txPr>
        <c:crossAx val="102674816"/>
        <c:crosses val="autoZero"/>
        <c:auto val="1"/>
        <c:lblAlgn val="ctr"/>
        <c:lblOffset val="100"/>
        <c:noMultiLvlLbl val="0"/>
      </c:catAx>
      <c:valAx>
        <c:axId val="10267481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102673024"/>
        <c:crosses val="autoZero"/>
        <c:crossBetween val="between"/>
      </c:valAx>
    </c:plotArea>
    <c:legend>
      <c:legendPos val="r"/>
      <c:layout>
        <c:manualLayout>
          <c:xMode val="edge"/>
          <c:yMode val="edge"/>
          <c:x val="0.19919531933508319"/>
          <c:y val="6.9060586176727903E-2"/>
          <c:w val="0.23015223097112886"/>
          <c:h val="0.21064425974530995"/>
        </c:manualLayout>
      </c:layout>
      <c:overlay val="0"/>
      <c:spPr>
        <a:solidFill>
          <a:schemeClr val="bg1"/>
        </a:solidFill>
      </c:spPr>
      <c:txPr>
        <a:bodyPr/>
        <a:lstStyle/>
        <a:p>
          <a:pPr>
            <a:defRPr sz="1600" b="1">
              <a:solidFill>
                <a:srgbClr val="113458"/>
              </a:solidFill>
            </a:defRPr>
          </a:pPr>
          <a:endParaRPr lang="en-US"/>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endParaRPr lang="en-US"/>
        </a:p>
      </c:txPr>
    </c:title>
    <c:autoTitleDeleted val="0"/>
    <c:plotArea>
      <c:layout>
        <c:manualLayout>
          <c:layoutTarget val="inner"/>
          <c:xMode val="edge"/>
          <c:yMode val="edge"/>
          <c:x val="8.5700066347755496E-2"/>
          <c:y val="0.19118163006105732"/>
          <c:w val="0.79674960089637881"/>
          <c:h val="0.74584223594934385"/>
        </c:manualLayout>
      </c:layout>
      <c:pieChart>
        <c:varyColors val="1"/>
        <c:ser>
          <c:idx val="0"/>
          <c:order val="0"/>
          <c:tx>
            <c:strRef>
              <c:f>Analysis!$B$168</c:f>
              <c:strCache>
                <c:ptCount val="1"/>
                <c:pt idx="0">
                  <c:v>All policyholders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074-4CBB-9FE3-81F209E3D00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74-4CBB-9FE3-81F209E3D00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074-4CBB-9FE3-81F209E3D00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074-4CBB-9FE3-81F209E3D00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Analysis!$A$170:$A$173</c:f>
              <c:strCache>
                <c:ptCount val="4"/>
                <c:pt idx="0">
                  <c:v>I feel I receive too much information on my financial product(s)</c:v>
                </c:pt>
                <c:pt idx="1">
                  <c:v>The amount of information I receive on my financial product(s) is about right</c:v>
                </c:pt>
                <c:pt idx="2">
                  <c:v>I feel I receive too little information on my financial product(s)</c:v>
                </c:pt>
                <c:pt idx="3">
                  <c:v>Don't know</c:v>
                </c:pt>
              </c:strCache>
            </c:strRef>
          </c:cat>
          <c:val>
            <c:numRef>
              <c:f>Analysis!$B$170:$B$173</c:f>
              <c:numCache>
                <c:formatCode>0%</c:formatCode>
                <c:ptCount val="4"/>
                <c:pt idx="0">
                  <c:v>2.5000000000000001E-2</c:v>
                </c:pt>
                <c:pt idx="1">
                  <c:v>0.63530000000000064</c:v>
                </c:pt>
                <c:pt idx="2">
                  <c:v>0.2303</c:v>
                </c:pt>
                <c:pt idx="3">
                  <c:v>0.10940000000000009</c:v>
                </c:pt>
              </c:numCache>
            </c:numRef>
          </c:val>
          <c:extLst xmlns:c16r2="http://schemas.microsoft.com/office/drawing/2015/06/chart">
            <c:ext xmlns:c16="http://schemas.microsoft.com/office/drawing/2014/chart" uri="{C3380CC4-5D6E-409C-BE32-E72D297353CC}">
              <c16:uniqueId val="{00000008-0074-4CBB-9FE3-81F209E3D00E}"/>
            </c:ext>
          </c:extLst>
        </c:ser>
        <c:ser>
          <c:idx val="1"/>
          <c:order val="1"/>
          <c:tx>
            <c:strRef>
              <c:f>Analysis!$I$168</c:f>
              <c:strCache>
                <c:ptCount val="1"/>
                <c:pt idx="0">
                  <c:v>55 and older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0074-4CBB-9FE3-81F209E3D00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0074-4CBB-9FE3-81F209E3D00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0074-4CBB-9FE3-81F209E3D00E}"/>
              </c:ext>
            </c:extLst>
          </c:dPt>
          <c:cat>
            <c:strRef>
              <c:f>Analysis!$A$170:$A$173</c:f>
              <c:strCache>
                <c:ptCount val="4"/>
                <c:pt idx="0">
                  <c:v>I feel I receive too much information on my financial product(s)</c:v>
                </c:pt>
                <c:pt idx="1">
                  <c:v>The amount of information I receive on my financial product(s) is about right</c:v>
                </c:pt>
                <c:pt idx="2">
                  <c:v>I feel I receive too little information on my financial product(s)</c:v>
                </c:pt>
                <c:pt idx="3">
                  <c:v>Don't know</c:v>
                </c:pt>
              </c:strCache>
            </c:strRef>
          </c:cat>
          <c:val>
            <c:numRef>
              <c:f>Analysis!$I$171:$I$173</c:f>
              <c:numCache>
                <c:formatCode>0%</c:formatCode>
                <c:ptCount val="3"/>
                <c:pt idx="0">
                  <c:v>0.73480000000000112</c:v>
                </c:pt>
                <c:pt idx="1">
                  <c:v>0.15720000000000031</c:v>
                </c:pt>
                <c:pt idx="2">
                  <c:v>8.1600000000000006E-2</c:v>
                </c:pt>
              </c:numCache>
            </c:numRef>
          </c:val>
          <c:extLst xmlns:c16r2="http://schemas.microsoft.com/office/drawing/2015/06/chart">
            <c:ext xmlns:c16="http://schemas.microsoft.com/office/drawing/2014/chart" uri="{C3380CC4-5D6E-409C-BE32-E72D297353CC}">
              <c16:uniqueId val="{0000000F-0074-4CBB-9FE3-81F209E3D00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US" sz="1800" b="1" dirty="0">
                <a:solidFill>
                  <a:srgbClr val="113458"/>
                </a:solidFill>
              </a:rPr>
              <a:t>With-profits policyholders</a:t>
            </a:r>
          </a:p>
        </c:rich>
      </c:tx>
      <c:layout>
        <c:manualLayout>
          <c:xMode val="edge"/>
          <c:yMode val="edge"/>
          <c:x val="8.4337675560662351E-2"/>
          <c:y val="2.8063654777270981E-2"/>
        </c:manualLayout>
      </c:layout>
      <c:overlay val="0"/>
      <c:spPr>
        <a:noFill/>
        <a:ln>
          <a:noFill/>
        </a:ln>
        <a:effectLst/>
      </c:spPr>
    </c:title>
    <c:autoTitleDeleted val="0"/>
    <c:plotArea>
      <c:layout>
        <c:manualLayout>
          <c:layoutTarget val="inner"/>
          <c:xMode val="edge"/>
          <c:yMode val="edge"/>
          <c:x val="6.674733046539133E-2"/>
          <c:y val="0.18255905218735075"/>
          <c:w val="0.50191680530573957"/>
          <c:h val="0.71324260820343255"/>
        </c:manualLayout>
      </c:layout>
      <c:pieChart>
        <c:varyColors val="1"/>
        <c:ser>
          <c:idx val="0"/>
          <c:order val="0"/>
          <c:tx>
            <c:strRef>
              <c:f>Analysis!$C$160</c:f>
              <c:strCache>
                <c:ptCount val="1"/>
                <c:pt idx="0">
                  <c:v>with-profits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6E-4605-B272-C15734245C3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D6E-4605-B272-C15734245C3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6E-4605-B272-C15734245C3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D6E-4605-B272-C15734245C3D}"/>
              </c:ext>
            </c:extLst>
          </c:dPt>
          <c:dLbls>
            <c:dLbl>
              <c:idx val="0"/>
              <c:layout>
                <c:manualLayout>
                  <c:x val="1.4922744167666285E-2"/>
                  <c:y val="1.63219431539736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D6E-4605-B272-C15734245C3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Analysis!$A$170:$A$173</c:f>
              <c:strCache>
                <c:ptCount val="4"/>
                <c:pt idx="0">
                  <c:v>I receive too much information</c:v>
                </c:pt>
                <c:pt idx="1">
                  <c:v>The amount of information is about right</c:v>
                </c:pt>
                <c:pt idx="2">
                  <c:v>I receive too little information</c:v>
                </c:pt>
                <c:pt idx="3">
                  <c:v>Don't know</c:v>
                </c:pt>
              </c:strCache>
            </c:strRef>
          </c:cat>
          <c:val>
            <c:numRef>
              <c:f>Analysis!$C$161:$C$164</c:f>
              <c:numCache>
                <c:formatCode>0%</c:formatCode>
                <c:ptCount val="4"/>
                <c:pt idx="0">
                  <c:v>1.9900000000000043E-2</c:v>
                </c:pt>
                <c:pt idx="1">
                  <c:v>0.72610000000000063</c:v>
                </c:pt>
                <c:pt idx="2">
                  <c:v>0.22620000000000001</c:v>
                </c:pt>
                <c:pt idx="3">
                  <c:v>2.7800000000000047E-2</c:v>
                </c:pt>
              </c:numCache>
            </c:numRef>
          </c:val>
          <c:extLst xmlns:c16r2="http://schemas.microsoft.com/office/drawing/2015/06/chart">
            <c:ext xmlns:c16="http://schemas.microsoft.com/office/drawing/2014/chart" uri="{C3380CC4-5D6E-409C-BE32-E72D297353CC}">
              <c16:uniqueId val="{00000008-CD6E-4605-B272-C15734245C3D}"/>
            </c:ext>
          </c:extLst>
        </c:ser>
        <c:ser>
          <c:idx val="1"/>
          <c:order val="1"/>
          <c:tx>
            <c:strRef>
              <c:f>Analysis!$I$168</c:f>
              <c:strCache>
                <c:ptCount val="1"/>
                <c:pt idx="0">
                  <c:v>55 and older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CD6E-4605-B272-C15734245C3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CD6E-4605-B272-C15734245C3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CD6E-4605-B272-C15734245C3D}"/>
              </c:ext>
            </c:extLst>
          </c:dPt>
          <c:cat>
            <c:strRef>
              <c:f>Analysis!$A$170:$A$173</c:f>
              <c:strCache>
                <c:ptCount val="4"/>
                <c:pt idx="0">
                  <c:v>I receive too much information</c:v>
                </c:pt>
                <c:pt idx="1">
                  <c:v>The amount of information is about right</c:v>
                </c:pt>
                <c:pt idx="2">
                  <c:v>I receive too little information</c:v>
                </c:pt>
                <c:pt idx="3">
                  <c:v>Don't know</c:v>
                </c:pt>
              </c:strCache>
            </c:strRef>
          </c:cat>
          <c:val>
            <c:numRef>
              <c:f>Analysis!$I$171:$I$173</c:f>
              <c:numCache>
                <c:formatCode>0%</c:formatCode>
                <c:ptCount val="3"/>
                <c:pt idx="0">
                  <c:v>0.73480000000000112</c:v>
                </c:pt>
                <c:pt idx="1">
                  <c:v>0.15720000000000031</c:v>
                </c:pt>
                <c:pt idx="2">
                  <c:v>8.1600000000000006E-2</c:v>
                </c:pt>
              </c:numCache>
            </c:numRef>
          </c:val>
          <c:extLst xmlns:c16r2="http://schemas.microsoft.com/office/drawing/2015/06/chart">
            <c:ext xmlns:c16="http://schemas.microsoft.com/office/drawing/2014/chart" uri="{C3380CC4-5D6E-409C-BE32-E72D297353CC}">
              <c16:uniqueId val="{0000000F-CD6E-4605-B272-C15734245C3D}"/>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1"/>
        <c:txPr>
          <a:bodyPr rot="0" spcFirstLastPara="1" vertOverflow="ellipsis" vert="horz" wrap="square" anchor="ctr" anchorCtr="1"/>
          <a:lstStyle/>
          <a:p>
            <a:pPr>
              <a:defRPr sz="1600" b="1" i="0" u="none" strike="noStrike" kern="1200" baseline="0">
                <a:solidFill>
                  <a:srgbClr val="113458"/>
                </a:solidFill>
                <a:latin typeface="+mn-lt"/>
                <a:ea typeface="+mn-ea"/>
                <a:cs typeface="+mn-cs"/>
              </a:defRPr>
            </a:pPr>
            <a:endParaRPr lang="en-US"/>
          </a:p>
        </c:txPr>
      </c:legendEntry>
      <c:layout>
        <c:manualLayout>
          <c:xMode val="edge"/>
          <c:yMode val="edge"/>
          <c:x val="0.6559837649617879"/>
          <c:y val="8.1319135407410481E-2"/>
          <c:w val="0.33009234354077632"/>
          <c:h val="0.8306963349585038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13458"/>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r>
              <a:rPr lang="en-GB" sz="1800" dirty="0">
                <a:solidFill>
                  <a:srgbClr val="113458"/>
                </a:solidFill>
              </a:rPr>
              <a:t>Most appreciated information</a:t>
            </a:r>
          </a:p>
        </c:rich>
      </c:tx>
      <c:overlay val="0"/>
      <c:spPr>
        <a:noFill/>
        <a:ln>
          <a:noFill/>
        </a:ln>
        <a:effectLst/>
      </c:spPr>
    </c:title>
    <c:autoTitleDeleted val="0"/>
    <c:plotArea>
      <c:layout/>
      <c:barChart>
        <c:barDir val="col"/>
        <c:grouping val="clustered"/>
        <c:varyColors val="0"/>
        <c:ser>
          <c:idx val="1"/>
          <c:order val="0"/>
          <c:tx>
            <c:v>All policyholders</c:v>
          </c:tx>
          <c:spPr>
            <a:solidFill>
              <a:schemeClr val="accent2"/>
            </a:solidFill>
            <a:ln>
              <a:noFill/>
            </a:ln>
            <a:effectLst/>
          </c:spPr>
          <c:invertIfNegative val="0"/>
          <c:val>
            <c:numRef>
              <c:f>Analysis!$B$212:$B$218</c:f>
              <c:numCache>
                <c:formatCode>0%</c:formatCode>
                <c:ptCount val="7"/>
                <c:pt idx="0">
                  <c:v>0.45629999999999998</c:v>
                </c:pt>
                <c:pt idx="1">
                  <c:v>0.43770000000000031</c:v>
                </c:pt>
                <c:pt idx="2">
                  <c:v>0.43010000000000032</c:v>
                </c:pt>
                <c:pt idx="3">
                  <c:v>0.36320000000000002</c:v>
                </c:pt>
                <c:pt idx="4">
                  <c:v>0.35910000000000031</c:v>
                </c:pt>
                <c:pt idx="5">
                  <c:v>0.35720000000000002</c:v>
                </c:pt>
                <c:pt idx="6">
                  <c:v>0.33360000000000056</c:v>
                </c:pt>
              </c:numCache>
            </c:numRef>
          </c:val>
          <c:extLst xmlns:c16r2="http://schemas.microsoft.com/office/drawing/2015/06/chart">
            <c:ext xmlns:c16="http://schemas.microsoft.com/office/drawing/2014/chart" uri="{C3380CC4-5D6E-409C-BE32-E72D297353CC}">
              <c16:uniqueId val="{00000000-0631-4794-83A1-1C25C2948D54}"/>
            </c:ext>
          </c:extLst>
        </c:ser>
        <c:ser>
          <c:idx val="0"/>
          <c:order val="1"/>
          <c:tx>
            <c:v>With-profits policyholders</c:v>
          </c:tx>
          <c:spPr>
            <a:solidFill>
              <a:schemeClr val="accent1"/>
            </a:solidFill>
            <a:ln>
              <a:noFill/>
            </a:ln>
            <a:effectLst/>
          </c:spPr>
          <c:invertIfNegative val="0"/>
          <c:cat>
            <c:strRef>
              <c:f>Analysis!$A$212:$A$218</c:f>
              <c:strCache>
                <c:ptCount val="7"/>
                <c:pt idx="0">
                  <c:v>Current value</c:v>
                </c:pt>
                <c:pt idx="1">
                  <c:v>How the investment has performed</c:v>
                </c:pt>
                <c:pt idx="2">
                  <c:v>Changes in value over the year</c:v>
                </c:pt>
                <c:pt idx="3">
                  <c:v>Projected maturity value</c:v>
                </c:pt>
                <c:pt idx="4">
                  <c:v>Charges incurred</c:v>
                </c:pt>
                <c:pt idx="5">
                  <c:v>Premiums paid</c:v>
                </c:pt>
                <c:pt idx="6">
                  <c:v>How my money is invested</c:v>
                </c:pt>
              </c:strCache>
            </c:strRef>
          </c:cat>
          <c:val>
            <c:numRef>
              <c:f>Analysis!$N$212:$N$218</c:f>
              <c:numCache>
                <c:formatCode>0%</c:formatCode>
                <c:ptCount val="7"/>
                <c:pt idx="0">
                  <c:v>0.60690000000000099</c:v>
                </c:pt>
                <c:pt idx="1">
                  <c:v>0.67480000000000151</c:v>
                </c:pt>
                <c:pt idx="2">
                  <c:v>0.59160000000000001</c:v>
                </c:pt>
                <c:pt idx="3">
                  <c:v>0.47340000000000032</c:v>
                </c:pt>
                <c:pt idx="4">
                  <c:v>0.4849000000000005</c:v>
                </c:pt>
                <c:pt idx="5">
                  <c:v>0.4486</c:v>
                </c:pt>
                <c:pt idx="6">
                  <c:v>0.4582</c:v>
                </c:pt>
              </c:numCache>
            </c:numRef>
          </c:val>
          <c:extLst xmlns:c16r2="http://schemas.microsoft.com/office/drawing/2015/06/chart">
            <c:ext xmlns:c16="http://schemas.microsoft.com/office/drawing/2014/chart" uri="{C3380CC4-5D6E-409C-BE32-E72D297353CC}">
              <c16:uniqueId val="{00000001-0631-4794-83A1-1C25C2948D54}"/>
            </c:ext>
          </c:extLst>
        </c:ser>
        <c:dLbls>
          <c:showLegendKey val="0"/>
          <c:showVal val="0"/>
          <c:showCatName val="0"/>
          <c:showSerName val="0"/>
          <c:showPercent val="0"/>
          <c:showBubbleSize val="0"/>
        </c:dLbls>
        <c:gapWidth val="75"/>
        <c:overlap val="-25"/>
        <c:axId val="103139968"/>
        <c:axId val="103149952"/>
      </c:barChart>
      <c:catAx>
        <c:axId val="1031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13458"/>
                </a:solidFill>
                <a:latin typeface="+mn-lt"/>
                <a:ea typeface="+mn-ea"/>
                <a:cs typeface="+mn-cs"/>
              </a:defRPr>
            </a:pPr>
            <a:endParaRPr lang="en-US"/>
          </a:p>
        </c:txPr>
        <c:crossAx val="103149952"/>
        <c:crosses val="autoZero"/>
        <c:auto val="1"/>
        <c:lblAlgn val="ctr"/>
        <c:lblOffset val="100"/>
        <c:noMultiLvlLbl val="0"/>
      </c:catAx>
      <c:valAx>
        <c:axId val="103149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39968"/>
        <c:crosses val="autoZero"/>
        <c:crossBetween val="between"/>
      </c:valAx>
      <c:spPr>
        <a:noFill/>
        <a:ln>
          <a:noFill/>
        </a:ln>
        <a:effectLst/>
      </c:spPr>
    </c:plotArea>
    <c:legend>
      <c:legendPos val="b"/>
      <c:layout>
        <c:manualLayout>
          <c:xMode val="edge"/>
          <c:yMode val="edge"/>
          <c:x val="0.72794746776995578"/>
          <c:y val="5.4040326589592395E-2"/>
          <c:w val="0.26318976432544888"/>
          <c:h val="0.213984008101958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r>
              <a:rPr lang="en-GB" sz="1800" dirty="0">
                <a:solidFill>
                  <a:srgbClr val="113458"/>
                </a:solidFill>
              </a:rPr>
              <a:t>Most appreciated information</a:t>
            </a:r>
          </a:p>
        </c:rich>
      </c:tx>
      <c:overlay val="0"/>
      <c:spPr>
        <a:noFill/>
        <a:ln>
          <a:noFill/>
        </a:ln>
        <a:effectLst/>
      </c:spPr>
    </c:title>
    <c:autoTitleDeleted val="0"/>
    <c:plotArea>
      <c:layout/>
      <c:barChart>
        <c:barDir val="col"/>
        <c:grouping val="clustered"/>
        <c:varyColors val="0"/>
        <c:ser>
          <c:idx val="1"/>
          <c:order val="0"/>
          <c:tx>
            <c:v>All policyholders</c:v>
          </c:tx>
          <c:spPr>
            <a:solidFill>
              <a:schemeClr val="accent2"/>
            </a:solidFill>
            <a:ln>
              <a:noFill/>
            </a:ln>
            <a:effectLst/>
          </c:spPr>
          <c:invertIfNegative val="0"/>
          <c:val>
            <c:numRef>
              <c:f>Analysis!$B$212:$B$218</c:f>
              <c:numCache>
                <c:formatCode>0%</c:formatCode>
                <c:ptCount val="7"/>
                <c:pt idx="0">
                  <c:v>0.45629999999999998</c:v>
                </c:pt>
                <c:pt idx="1">
                  <c:v>0.43770000000000031</c:v>
                </c:pt>
                <c:pt idx="2">
                  <c:v>0.43010000000000032</c:v>
                </c:pt>
                <c:pt idx="3">
                  <c:v>0.36320000000000002</c:v>
                </c:pt>
                <c:pt idx="4">
                  <c:v>0.35910000000000031</c:v>
                </c:pt>
                <c:pt idx="5">
                  <c:v>0.35720000000000002</c:v>
                </c:pt>
                <c:pt idx="6">
                  <c:v>0.33360000000000056</c:v>
                </c:pt>
              </c:numCache>
            </c:numRef>
          </c:val>
          <c:extLst xmlns:c16r2="http://schemas.microsoft.com/office/drawing/2015/06/chart">
            <c:ext xmlns:c16="http://schemas.microsoft.com/office/drawing/2014/chart" uri="{C3380CC4-5D6E-409C-BE32-E72D297353CC}">
              <c16:uniqueId val="{00000000-0631-4794-83A1-1C25C2948D54}"/>
            </c:ext>
          </c:extLst>
        </c:ser>
        <c:ser>
          <c:idx val="0"/>
          <c:order val="1"/>
          <c:tx>
            <c:v>With-profits policyholders</c:v>
          </c:tx>
          <c:spPr>
            <a:solidFill>
              <a:schemeClr val="accent1"/>
            </a:solidFill>
            <a:ln>
              <a:noFill/>
            </a:ln>
            <a:effectLst/>
          </c:spPr>
          <c:invertIfNegative val="0"/>
          <c:cat>
            <c:strRef>
              <c:f>Analysis!$A$212:$A$218</c:f>
              <c:strCache>
                <c:ptCount val="7"/>
                <c:pt idx="0">
                  <c:v>Current value</c:v>
                </c:pt>
                <c:pt idx="1">
                  <c:v>How the investment has performed</c:v>
                </c:pt>
                <c:pt idx="2">
                  <c:v>Changes in value over the year</c:v>
                </c:pt>
                <c:pt idx="3">
                  <c:v>Projected maturity value</c:v>
                </c:pt>
                <c:pt idx="4">
                  <c:v>Charges incurred</c:v>
                </c:pt>
                <c:pt idx="5">
                  <c:v>Premiums paid</c:v>
                </c:pt>
                <c:pt idx="6">
                  <c:v>How my money is invested</c:v>
                </c:pt>
              </c:strCache>
            </c:strRef>
          </c:cat>
          <c:val>
            <c:numRef>
              <c:f>Analysis!$N$212:$N$218</c:f>
              <c:numCache>
                <c:formatCode>0%</c:formatCode>
                <c:ptCount val="7"/>
                <c:pt idx="0">
                  <c:v>0.60690000000000099</c:v>
                </c:pt>
                <c:pt idx="1">
                  <c:v>0.67480000000000151</c:v>
                </c:pt>
                <c:pt idx="2">
                  <c:v>0.59160000000000001</c:v>
                </c:pt>
                <c:pt idx="3">
                  <c:v>0.47340000000000032</c:v>
                </c:pt>
                <c:pt idx="4">
                  <c:v>0.4849000000000005</c:v>
                </c:pt>
                <c:pt idx="5">
                  <c:v>0.4486</c:v>
                </c:pt>
                <c:pt idx="6">
                  <c:v>0.4582</c:v>
                </c:pt>
              </c:numCache>
            </c:numRef>
          </c:val>
          <c:extLst xmlns:c16r2="http://schemas.microsoft.com/office/drawing/2015/06/chart">
            <c:ext xmlns:c16="http://schemas.microsoft.com/office/drawing/2014/chart" uri="{C3380CC4-5D6E-409C-BE32-E72D297353CC}">
              <c16:uniqueId val="{00000001-0631-4794-83A1-1C25C2948D54}"/>
            </c:ext>
          </c:extLst>
        </c:ser>
        <c:dLbls>
          <c:showLegendKey val="0"/>
          <c:showVal val="0"/>
          <c:showCatName val="0"/>
          <c:showSerName val="0"/>
          <c:showPercent val="0"/>
          <c:showBubbleSize val="0"/>
        </c:dLbls>
        <c:gapWidth val="75"/>
        <c:overlap val="-25"/>
        <c:axId val="103745408"/>
        <c:axId val="103746944"/>
      </c:barChart>
      <c:catAx>
        <c:axId val="1037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13458"/>
                </a:solidFill>
                <a:latin typeface="+mn-lt"/>
                <a:ea typeface="+mn-ea"/>
                <a:cs typeface="+mn-cs"/>
              </a:defRPr>
            </a:pPr>
            <a:endParaRPr lang="en-US"/>
          </a:p>
        </c:txPr>
        <c:crossAx val="103746944"/>
        <c:crosses val="autoZero"/>
        <c:auto val="1"/>
        <c:lblAlgn val="ctr"/>
        <c:lblOffset val="100"/>
        <c:noMultiLvlLbl val="0"/>
      </c:catAx>
      <c:valAx>
        <c:axId val="103746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45408"/>
        <c:crosses val="autoZero"/>
        <c:crossBetween val="between"/>
      </c:valAx>
      <c:spPr>
        <a:noFill/>
        <a:ln>
          <a:noFill/>
        </a:ln>
        <a:effectLst/>
      </c:spPr>
    </c:plotArea>
    <c:legend>
      <c:legendPos val="b"/>
      <c:layout>
        <c:manualLayout>
          <c:xMode val="edge"/>
          <c:yMode val="edge"/>
          <c:x val="0.72794746776995578"/>
          <c:y val="5.4040326589592395E-2"/>
          <c:w val="0.26318976432544888"/>
          <c:h val="0.213984008101958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B236-4DCC-84E7-B0DDA6DF90C2}"/>
            </c:ext>
          </c:extLst>
        </c:ser>
        <c:ser>
          <c:idx val="1"/>
          <c:order val="1"/>
          <c:tx>
            <c:strRef>
              <c:f>Analysis!$C$291</c:f>
              <c:strCache>
                <c:ptCount val="1"/>
                <c:pt idx="0">
                  <c:v>With-profits policyholders</c:v>
                </c:pt>
              </c:strCache>
            </c:strRef>
          </c:tx>
          <c:spPr>
            <a:solidFill>
              <a:schemeClr val="accent2"/>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2-B236-4DCC-84E7-B0DDA6DF90C2}"/>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3-B236-4DCC-84E7-B0DDA6DF90C2}"/>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4-B236-4DCC-84E7-B0DDA6DF90C2}"/>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5-B236-4DCC-84E7-B0DDA6DF90C2}"/>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6-B236-4DCC-84E7-B0DDA6DF90C2}"/>
              </c:ext>
            </c:extLst>
          </c:dPt>
          <c:dPt>
            <c:idx val="5"/>
            <c:invertIfNegative val="0"/>
            <c:bubble3D val="0"/>
            <c:spPr>
              <a:noFill/>
              <a:ln>
                <a:noFill/>
              </a:ln>
              <a:effectLst/>
            </c:spPr>
            <c:extLst xmlns:c16r2="http://schemas.microsoft.com/office/drawing/2015/06/chart">
              <c:ext xmlns:c16="http://schemas.microsoft.com/office/drawing/2014/chart" uri="{C3380CC4-5D6E-409C-BE32-E72D297353CC}">
                <c16:uniqueId val="{00000007-B236-4DCC-84E7-B0DDA6DF90C2}"/>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B236-4DCC-84E7-B0DDA6DF90C2}"/>
            </c:ext>
          </c:extLst>
        </c:ser>
        <c:dLbls>
          <c:showLegendKey val="0"/>
          <c:showVal val="0"/>
          <c:showCatName val="0"/>
          <c:showSerName val="0"/>
          <c:showPercent val="0"/>
          <c:showBubbleSize val="0"/>
        </c:dLbls>
        <c:gapWidth val="219"/>
        <c:overlap val="-27"/>
        <c:axId val="104372096"/>
        <c:axId val="104373632"/>
      </c:barChart>
      <c:catAx>
        <c:axId val="1043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104373632"/>
        <c:crosses val="autoZero"/>
        <c:auto val="1"/>
        <c:lblAlgn val="ctr"/>
        <c:lblOffset val="100"/>
        <c:noMultiLvlLbl val="0"/>
      </c:catAx>
      <c:valAx>
        <c:axId val="104373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7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3D9E-4DCC-883F-4A8927C49EE8}"/>
            </c:ext>
          </c:extLst>
        </c:ser>
        <c:ser>
          <c:idx val="1"/>
          <c:order val="1"/>
          <c:tx>
            <c:strRef>
              <c:f>Analysis!$C$291</c:f>
              <c:strCache>
                <c:ptCount val="1"/>
                <c:pt idx="0">
                  <c:v>With-profits policyholders</c:v>
                </c:pt>
              </c:strCache>
            </c:strRef>
          </c:tx>
          <c:spPr>
            <a:solidFill>
              <a:schemeClr val="accent2"/>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3D9E-4DCC-883F-4A8927C49EE8}"/>
            </c:ext>
          </c:extLst>
        </c:ser>
        <c:dLbls>
          <c:showLegendKey val="0"/>
          <c:showVal val="0"/>
          <c:showCatName val="0"/>
          <c:showSerName val="0"/>
          <c:showPercent val="0"/>
          <c:showBubbleSize val="0"/>
        </c:dLbls>
        <c:gapWidth val="219"/>
        <c:overlap val="-27"/>
        <c:axId val="104436480"/>
        <c:axId val="104438016"/>
      </c:barChart>
      <c:catAx>
        <c:axId val="10443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104438016"/>
        <c:crosses val="autoZero"/>
        <c:auto val="1"/>
        <c:lblAlgn val="ctr"/>
        <c:lblOffset val="100"/>
        <c:noMultiLvlLbl val="0"/>
      </c:catAx>
      <c:valAx>
        <c:axId val="10443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3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2-6768-4817-A5A1-18869EE0BAF4}"/>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4-6768-4817-A5A1-18869EE0BAF4}"/>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7-6768-4817-A5A1-18869EE0BAF4}"/>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8-6768-4817-A5A1-18869EE0BAF4}"/>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A-6768-4817-A5A1-18869EE0BAF4}"/>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6768-4817-A5A1-18869EE0BAF4}"/>
            </c:ext>
          </c:extLst>
        </c:ser>
        <c:ser>
          <c:idx val="1"/>
          <c:order val="1"/>
          <c:tx>
            <c:strRef>
              <c:f>Analysis!$C$291</c:f>
              <c:strCache>
                <c:ptCount val="1"/>
                <c:pt idx="0">
                  <c:v>With-profits policyholders</c:v>
                </c:pt>
              </c:strCache>
            </c:strRef>
          </c:tx>
          <c:spPr>
            <a:solidFill>
              <a:schemeClr val="accent2"/>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3-6768-4817-A5A1-18869EE0BAF4}"/>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5-6768-4817-A5A1-18869EE0BAF4}"/>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6-6768-4817-A5A1-18869EE0BAF4}"/>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9-6768-4817-A5A1-18869EE0BAF4}"/>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B-6768-4817-A5A1-18869EE0BAF4}"/>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6768-4817-A5A1-18869EE0BAF4}"/>
            </c:ext>
          </c:extLst>
        </c:ser>
        <c:dLbls>
          <c:showLegendKey val="0"/>
          <c:showVal val="0"/>
          <c:showCatName val="0"/>
          <c:showSerName val="0"/>
          <c:showPercent val="0"/>
          <c:showBubbleSize val="0"/>
        </c:dLbls>
        <c:gapWidth val="219"/>
        <c:overlap val="-27"/>
        <c:axId val="104132608"/>
        <c:axId val="104134144"/>
      </c:barChart>
      <c:catAx>
        <c:axId val="10413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104134144"/>
        <c:crosses val="autoZero"/>
        <c:auto val="1"/>
        <c:lblAlgn val="ctr"/>
        <c:lblOffset val="100"/>
        <c:noMultiLvlLbl val="0"/>
      </c:catAx>
      <c:valAx>
        <c:axId val="10413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3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13458"/>
                </a:solidFill>
                <a:latin typeface="+mn-lt"/>
                <a:ea typeface="+mn-ea"/>
                <a:cs typeface="+mn-cs"/>
              </a:defRPr>
            </a:pPr>
            <a:r>
              <a:rPr lang="en-GB" b="1" dirty="0">
                <a:solidFill>
                  <a:srgbClr val="113458"/>
                </a:solidFill>
              </a:rPr>
              <a:t>With-profits policyholders</a:t>
            </a:r>
          </a:p>
        </c:rich>
      </c:tx>
      <c:layout>
        <c:manualLayout>
          <c:xMode val="edge"/>
          <c:yMode val="edge"/>
          <c:x val="0.23133015126483858"/>
          <c:y val="4.7915053778045398E-2"/>
        </c:manualLayout>
      </c:layout>
      <c:overlay val="0"/>
      <c:spPr>
        <a:noFill/>
        <a:ln>
          <a:noFill/>
        </a:ln>
        <a:effectLst/>
      </c:spPr>
    </c:title>
    <c:autoTitleDeleted val="0"/>
    <c:plotArea>
      <c:layout>
        <c:manualLayout>
          <c:layoutTarget val="inner"/>
          <c:xMode val="edge"/>
          <c:yMode val="edge"/>
          <c:x val="0.15962688392492089"/>
          <c:y val="0.17003480569628246"/>
          <c:w val="0.45216999262775431"/>
          <c:h val="0.7267617019628319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BEF-4FA3-AAC4-E4D199DD318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BEF-4FA3-AAC4-E4D199DD318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BEF-4FA3-AAC4-E4D199DD318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BEF-4FA3-AAC4-E4D199DD318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BEF-4FA3-AAC4-E4D199DD3186}"/>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showLegendKey val="0"/>
              <c:showVal val="0"/>
              <c:showCatName val="0"/>
              <c:showSerName val="0"/>
              <c:showPercent val="1"/>
              <c:showBubbleSize val="0"/>
            </c:dLbl>
            <c:dLbl>
              <c:idx val="4"/>
              <c:layout>
                <c:manualLayout>
                  <c:x val="1.2381492048036817E-2"/>
                  <c:y val="1.7811320830648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BEF-4FA3-AAC4-E4D199DD31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Comparison!$A$130:$A$134</c:f>
              <c:strCache>
                <c:ptCount val="5"/>
                <c:pt idx="0">
                  <c:v>Very easy</c:v>
                </c:pt>
                <c:pt idx="1">
                  <c:v>Fairly easy</c:v>
                </c:pt>
                <c:pt idx="2">
                  <c:v>Fairly difficult</c:v>
                </c:pt>
                <c:pt idx="3">
                  <c:v>Very difficult</c:v>
                </c:pt>
                <c:pt idx="4">
                  <c:v>Don't know</c:v>
                </c:pt>
              </c:strCache>
            </c:strRef>
          </c:cat>
          <c:val>
            <c:numRef>
              <c:f>Comparison!$C$130:$C$134</c:f>
              <c:numCache>
                <c:formatCode>0%</c:formatCode>
                <c:ptCount val="5"/>
                <c:pt idx="0">
                  <c:v>0.16389999999999999</c:v>
                </c:pt>
                <c:pt idx="1">
                  <c:v>0.55620000000000003</c:v>
                </c:pt>
                <c:pt idx="2">
                  <c:v>0.2205</c:v>
                </c:pt>
                <c:pt idx="3">
                  <c:v>2.7500000000000011E-2</c:v>
                </c:pt>
                <c:pt idx="4">
                  <c:v>2.41E-2</c:v>
                </c:pt>
              </c:numCache>
            </c:numRef>
          </c:val>
          <c:extLst xmlns:c16r2="http://schemas.microsoft.com/office/drawing/2015/06/chart">
            <c:ext xmlns:c16="http://schemas.microsoft.com/office/drawing/2014/chart" uri="{C3380CC4-5D6E-409C-BE32-E72D297353CC}">
              <c16:uniqueId val="{0000000A-6BEF-4FA3-AAC4-E4D199DD3186}"/>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3987322428794291"/>
          <c:y val="0.22342072737315288"/>
          <c:w val="0.30754205317750682"/>
          <c:h val="0.5524884890685767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113458"/>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Age </a:t>
            </a:r>
            <a:r>
              <a:rPr lang="en-US" dirty="0" smtClean="0"/>
              <a:t>split</a:t>
            </a:r>
            <a:endParaRPr lang="en-US" dirty="0"/>
          </a:p>
        </c:rich>
      </c:tx>
      <c:overlay val="0"/>
    </c:title>
    <c:autoTitleDeleted val="0"/>
    <c:plotArea>
      <c:layout/>
      <c:pieChart>
        <c:varyColors val="1"/>
        <c:ser>
          <c:idx val="0"/>
          <c:order val="0"/>
          <c:dLbls>
            <c:dLbl>
              <c:idx val="0"/>
              <c:spPr>
                <a:noFill/>
                <a:ln>
                  <a:noFill/>
                </a:ln>
                <a:effectLst/>
              </c:spPr>
              <c:txPr>
                <a:bodyPr/>
                <a:lstStyle/>
                <a:p>
                  <a:pPr>
                    <a:defRPr sz="1600" b="1">
                      <a:solidFill>
                        <a:srgbClr val="113458"/>
                      </a:solidFill>
                    </a:defRPr>
                  </a:pPr>
                  <a:endParaRPr lang="en-US"/>
                </a:p>
              </c:txPr>
              <c:showLegendKey val="0"/>
              <c:showVal val="0"/>
              <c:showCatName val="0"/>
              <c:showSerName val="0"/>
              <c:showPercent val="1"/>
              <c:showBubbleSize val="0"/>
            </c:dLbl>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('With profit %'!$E$6:$H$6,'With profit %'!$J$6:$K$6)</c:f>
              <c:strCache>
                <c:ptCount val="6"/>
                <c:pt idx="0">
                  <c:v>18-24</c:v>
                </c:pt>
                <c:pt idx="1">
                  <c:v>25-34</c:v>
                </c:pt>
                <c:pt idx="2">
                  <c:v>35-44</c:v>
                </c:pt>
                <c:pt idx="3">
                  <c:v>45-54</c:v>
                </c:pt>
                <c:pt idx="4">
                  <c:v>55-64</c:v>
                </c:pt>
                <c:pt idx="5">
                  <c:v>65+</c:v>
                </c:pt>
              </c:strCache>
            </c:strRef>
          </c:cat>
          <c:val>
            <c:numRef>
              <c:f>('With profit %'!$E$8:$H$8,'With profit %'!$J$8:$K$8)</c:f>
              <c:numCache>
                <c:formatCode>0</c:formatCode>
                <c:ptCount val="6"/>
                <c:pt idx="0">
                  <c:v>13</c:v>
                </c:pt>
                <c:pt idx="1">
                  <c:v>29</c:v>
                </c:pt>
                <c:pt idx="2">
                  <c:v>38</c:v>
                </c:pt>
                <c:pt idx="3">
                  <c:v>82</c:v>
                </c:pt>
                <c:pt idx="4">
                  <c:v>132</c:v>
                </c:pt>
                <c:pt idx="5">
                  <c:v>179</c:v>
                </c:pt>
              </c:numCache>
            </c:numRef>
          </c:val>
          <c:extLst xmlns:c16r2="http://schemas.microsoft.com/office/drawing/2015/06/chart">
            <c:ext xmlns:c16="http://schemas.microsoft.com/office/drawing/2014/chart" uri="{C3380CC4-5D6E-409C-BE32-E72D297353CC}">
              <c16:uniqueId val="{00000000-440D-4E8D-9AA9-5C477EFD4CE4}"/>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80665038414862311"/>
          <c:y val="0.26466830959663534"/>
          <c:w val="0.11201246719160098"/>
          <c:h val="0.50230314960629796"/>
        </c:manualLayout>
      </c:layout>
      <c:overlay val="0"/>
      <c:txPr>
        <a:bodyPr/>
        <a:lstStyle/>
        <a:p>
          <a:pPr rtl="0">
            <a:defRPr sz="14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Regional split</a:t>
            </a:r>
            <a:endParaRPr lang="en-GB" dirty="0"/>
          </a:p>
        </c:rich>
      </c:tx>
      <c:overlay val="0"/>
    </c:title>
    <c:autoTitleDeleted val="0"/>
    <c:plotArea>
      <c:layout>
        <c:manualLayout>
          <c:layoutTarget val="inner"/>
          <c:xMode val="edge"/>
          <c:yMode val="edge"/>
          <c:x val="0.15650095232973041"/>
          <c:y val="0.11116753336249999"/>
          <c:w val="0.47994756555636381"/>
          <c:h val="0.79991304603031921"/>
        </c:manualLayout>
      </c:layout>
      <c:pieChart>
        <c:varyColors val="1"/>
        <c:ser>
          <c:idx val="0"/>
          <c:order val="0"/>
          <c:dLbls>
            <c:dLbl>
              <c:idx val="6"/>
              <c:spPr>
                <a:noFill/>
                <a:ln>
                  <a:noFill/>
                </a:ln>
                <a:effectLst/>
              </c:spPr>
              <c:txPr>
                <a:bodyPr/>
                <a:lstStyle/>
                <a:p>
                  <a:pPr>
                    <a:defRPr sz="1600" b="1">
                      <a:solidFill>
                        <a:srgbClr val="113458"/>
                      </a:solidFill>
                    </a:defRPr>
                  </a:pPr>
                  <a:endParaRPr lang="en-US"/>
                </a:p>
              </c:txPr>
              <c:showLegendKey val="0"/>
              <c:showVal val="0"/>
              <c:showCatName val="0"/>
              <c:showSerName val="0"/>
              <c:showPercent val="1"/>
              <c:showBubbleSize val="0"/>
            </c:dLbl>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('With profit C'!$N$6:$R$6,'With profit C'!$T$6:$U$6)</c:f>
              <c:strCache>
                <c:ptCount val="7"/>
                <c:pt idx="0">
                  <c:v>North</c:v>
                </c:pt>
                <c:pt idx="1">
                  <c:v>Midlands</c:v>
                </c:pt>
                <c:pt idx="2">
                  <c:v>East</c:v>
                </c:pt>
                <c:pt idx="3">
                  <c:v>London</c:v>
                </c:pt>
                <c:pt idx="4">
                  <c:v>South</c:v>
                </c:pt>
                <c:pt idx="5">
                  <c:v>Wales</c:v>
                </c:pt>
                <c:pt idx="6">
                  <c:v>Scotland</c:v>
                </c:pt>
              </c:strCache>
            </c:strRef>
          </c:cat>
          <c:val>
            <c:numRef>
              <c:f>('With profit C'!$N$8:$R$8,'With profit C'!$T$8:$U$8)</c:f>
              <c:numCache>
                <c:formatCode>0</c:formatCode>
                <c:ptCount val="7"/>
                <c:pt idx="0">
                  <c:v>93</c:v>
                </c:pt>
                <c:pt idx="1">
                  <c:v>84</c:v>
                </c:pt>
                <c:pt idx="2">
                  <c:v>46</c:v>
                </c:pt>
                <c:pt idx="3">
                  <c:v>48</c:v>
                </c:pt>
                <c:pt idx="4">
                  <c:v>133</c:v>
                </c:pt>
                <c:pt idx="5">
                  <c:v>26</c:v>
                </c:pt>
                <c:pt idx="6">
                  <c:v>43</c:v>
                </c:pt>
              </c:numCache>
            </c:numRef>
          </c:val>
          <c:extLst xmlns:c16r2="http://schemas.microsoft.com/office/drawing/2015/06/chart">
            <c:ext xmlns:c16="http://schemas.microsoft.com/office/drawing/2014/chart" uri="{C3380CC4-5D6E-409C-BE32-E72D297353CC}">
              <c16:uniqueId val="{00000000-AE48-475C-AD53-1EF5ED7354A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459416475024389"/>
          <c:y val="0.21276830998748969"/>
          <c:w val="0.15163801399825022"/>
          <c:h val="0.58602034120734747"/>
        </c:manualLayout>
      </c:layout>
      <c:overlay val="0"/>
      <c:txPr>
        <a:bodyPr/>
        <a:lstStyle/>
        <a:p>
          <a:pPr rtl="0">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Lit>
              <c:ptCount val="4"/>
              <c:pt idx="0">
                <c:v>Cash in early</c:v>
              </c:pt>
              <c:pt idx="1">
                <c:v> None of these</c:v>
              </c:pt>
              <c:pt idx="2">
                <c:v> Don't know</c:v>
              </c:pt>
              <c:pt idx="3">
                <c:v> Hold to maturity</c:v>
              </c:pt>
            </c:strLit>
          </c:cat>
          <c:val>
            <c:numRef>
              <c:f>('With profit %'!$B$359:$B$361,'With profit %'!$B$362)</c:f>
              <c:numCache>
                <c:formatCode>0%</c:formatCode>
                <c:ptCount val="4"/>
                <c:pt idx="0">
                  <c:v>4.1500000000000002E-2</c:v>
                </c:pt>
                <c:pt idx="1">
                  <c:v>5.8299999999999998E-2</c:v>
                </c:pt>
                <c:pt idx="2">
                  <c:v>0.1014</c:v>
                </c:pt>
                <c:pt idx="3">
                  <c:v>0.79889999999999994</c:v>
                </c:pt>
              </c:numCache>
            </c:numRef>
          </c:val>
          <c:extLst xmlns:c16r2="http://schemas.microsoft.com/office/drawing/2015/06/chart">
            <c:ext xmlns:c16="http://schemas.microsoft.com/office/drawing/2014/chart" uri="{C3380CC4-5D6E-409C-BE32-E72D297353CC}">
              <c16:uniqueId val="{00000000-3E08-4355-BA9E-C93A6F9C928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9143113633545761"/>
          <c:y val="0.31326001348623417"/>
          <c:w val="0.29254435630995668"/>
          <c:h val="0.4130312309446168"/>
        </c:manualLayout>
      </c:layout>
      <c:overlay val="0"/>
      <c:txPr>
        <a:bodyPr/>
        <a:lstStyle/>
        <a:p>
          <a:pPr rtl="0">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'With profit %'!$A$365:$A$368</c:f>
              <c:strCache>
                <c:ptCount val="4"/>
                <c:pt idx="0">
                  <c:v>No, I wouldn't</c:v>
                </c:pt>
                <c:pt idx="1">
                  <c:v>Yes, understand how the cash in value of your policy can change</c:v>
                </c:pt>
                <c:pt idx="2">
                  <c:v>Yes, all of my options and guarantees</c:v>
                </c:pt>
                <c:pt idx="3">
                  <c:v>Yes, both</c:v>
                </c:pt>
              </c:strCache>
            </c:strRef>
          </c:cat>
          <c:val>
            <c:numRef>
              <c:f>'With profit %'!$B$365:$B$368</c:f>
              <c:numCache>
                <c:formatCode>0%</c:formatCode>
                <c:ptCount val="4"/>
                <c:pt idx="0">
                  <c:v>0.29432669663883565</c:v>
                </c:pt>
                <c:pt idx="1">
                  <c:v>0.29190751445086727</c:v>
                </c:pt>
                <c:pt idx="2">
                  <c:v>0.2330550203382572</c:v>
                </c:pt>
                <c:pt idx="3">
                  <c:v>0.18071076857204044</c:v>
                </c:pt>
              </c:numCache>
            </c:numRef>
          </c:val>
          <c:extLst xmlns:c16r2="http://schemas.microsoft.com/office/drawing/2015/06/chart">
            <c:ext xmlns:c16="http://schemas.microsoft.com/office/drawing/2014/chart" uri="{C3380CC4-5D6E-409C-BE32-E72D297353CC}">
              <c16:uniqueId val="{00000000-AF5A-46CD-81EF-E9C20BFF44C0}"/>
            </c:ext>
          </c:extLst>
        </c:ser>
        <c:dLbls>
          <c:showLegendKey val="0"/>
          <c:showVal val="0"/>
          <c:showCatName val="0"/>
          <c:showSerName val="0"/>
          <c:showPercent val="0"/>
          <c:showBubbleSize val="0"/>
        </c:dLbls>
        <c:gapWidth val="150"/>
        <c:axId val="103307904"/>
        <c:axId val="103313792"/>
      </c:barChart>
      <c:catAx>
        <c:axId val="103307904"/>
        <c:scaling>
          <c:orientation val="minMax"/>
        </c:scaling>
        <c:delete val="0"/>
        <c:axPos val="l"/>
        <c:numFmt formatCode="General" sourceLinked="0"/>
        <c:majorTickMark val="out"/>
        <c:minorTickMark val="none"/>
        <c:tickLblPos val="nextTo"/>
        <c:txPr>
          <a:bodyPr/>
          <a:lstStyle/>
          <a:p>
            <a:pPr>
              <a:defRPr sz="1050" b="1"/>
            </a:pPr>
            <a:endParaRPr lang="en-US"/>
          </a:p>
        </c:txPr>
        <c:crossAx val="103313792"/>
        <c:crosses val="autoZero"/>
        <c:auto val="1"/>
        <c:lblAlgn val="ctr"/>
        <c:lblOffset val="100"/>
        <c:noMultiLvlLbl val="0"/>
      </c:catAx>
      <c:valAx>
        <c:axId val="103313792"/>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crossAx val="103307904"/>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400" dirty="0"/>
              <a:t>Is your with-profits product </a:t>
            </a:r>
            <a:r>
              <a:rPr lang="en-GB" sz="2400" dirty="0">
                <a:solidFill>
                  <a:srgbClr val="D9AB16"/>
                </a:solidFill>
              </a:rPr>
              <a:t>open</a:t>
            </a:r>
            <a:r>
              <a:rPr lang="en-GB" sz="2400" baseline="0" dirty="0">
                <a:solidFill>
                  <a:srgbClr val="D9AB16"/>
                </a:solidFill>
              </a:rPr>
              <a:t> or closed?</a:t>
            </a:r>
            <a:endParaRPr lang="en-GB" sz="2400" dirty="0">
              <a:solidFill>
                <a:srgbClr val="D9AB16"/>
              </a:solidFill>
            </a:endParaRPr>
          </a:p>
        </c:rich>
      </c:tx>
      <c:overlay val="0"/>
    </c:title>
    <c:autoTitleDeleted val="0"/>
    <c:plotArea>
      <c:layout>
        <c:manualLayout>
          <c:layoutTarget val="inner"/>
          <c:xMode val="edge"/>
          <c:yMode val="edge"/>
          <c:x val="0.13801946631671044"/>
          <c:y val="0.24241351341498979"/>
          <c:w val="0.45179475612423453"/>
          <c:h val="0.75299126020705764"/>
        </c:manualLayout>
      </c:layout>
      <c:pieChart>
        <c:varyColors val="1"/>
        <c:ser>
          <c:idx val="0"/>
          <c:order val="0"/>
          <c:dLbls>
            <c:spPr>
              <a:noFill/>
              <a:ln>
                <a:noFill/>
              </a:ln>
              <a:effectLst/>
            </c:spPr>
            <c:txPr>
              <a:bodyPr/>
              <a:lstStyle/>
              <a:p>
                <a:pPr>
                  <a:defRPr sz="1600" b="1" i="0">
                    <a:solidFill>
                      <a:srgbClr val="D9D9D9"/>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Lit>
              <c:ptCount val="3"/>
              <c:pt idx="0">
                <c:v>Open</c:v>
              </c:pt>
              <c:pt idx="1">
                <c:v> Closed</c:v>
              </c:pt>
              <c:pt idx="2">
                <c:v> Don't Know</c:v>
              </c:pt>
            </c:strLit>
          </c:cat>
          <c:val>
            <c:numRef>
              <c:f>'With profit %'!$B$372:$B$374</c:f>
              <c:numCache>
                <c:formatCode>0%</c:formatCode>
                <c:ptCount val="3"/>
                <c:pt idx="0">
                  <c:v>0.31190000000000057</c:v>
                </c:pt>
                <c:pt idx="1">
                  <c:v>0.26420000000000005</c:v>
                </c:pt>
                <c:pt idx="2">
                  <c:v>0.42380000000000057</c:v>
                </c:pt>
              </c:numCache>
            </c:numRef>
          </c:val>
          <c:extLst xmlns:c16r2="http://schemas.microsoft.com/office/drawing/2015/06/chart">
            <c:ext xmlns:c16="http://schemas.microsoft.com/office/drawing/2014/chart" uri="{C3380CC4-5D6E-409C-BE32-E72D297353CC}">
              <c16:uniqueId val="{00000000-B248-4F63-A759-F9B3F8DA42F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884801509186483"/>
          <c:y val="0.37662333223972055"/>
          <c:w val="0.24580476268591425"/>
          <c:h val="0.31480889107611637"/>
        </c:manualLayout>
      </c:layout>
      <c:overlay val="0"/>
      <c:txPr>
        <a:bodyPr/>
        <a:lstStyle/>
        <a:p>
          <a:pPr>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a:t>Financial Statements</a:t>
            </a:r>
            <a:r>
              <a:rPr lang="en-GB" sz="2000" baseline="0"/>
              <a:t> Received</a:t>
            </a:r>
            <a:endParaRPr lang="en-GB" sz="2000"/>
          </a:p>
        </c:rich>
      </c:tx>
      <c:overlay val="0"/>
    </c:title>
    <c:autoTitleDeleted val="0"/>
    <c:plotArea>
      <c:layout/>
      <c:barChart>
        <c:barDir val="col"/>
        <c:grouping val="clustered"/>
        <c:varyColors val="0"/>
        <c:ser>
          <c:idx val="0"/>
          <c:order val="0"/>
          <c:invertIfNegative val="0"/>
          <c:dLbls>
            <c:dLbl>
              <c:idx val="2"/>
              <c:layout>
                <c:manualLayout>
                  <c:x val="0"/>
                  <c:y val="3.1250404155799385E-3"/>
                </c:manualLayout>
              </c:layout>
              <c:spPr>
                <a:noFill/>
                <a:ln>
                  <a:noFill/>
                </a:ln>
                <a:effectLst/>
              </c:spPr>
              <c:txPr>
                <a:bodyPr/>
                <a:lstStyle/>
                <a:p>
                  <a:pPr>
                    <a:defRPr sz="1600" b="1">
                      <a:solidFill>
                        <a:srgbClr val="113458"/>
                      </a:solidFil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99D-4033-8BDA-78D0E4E4CDF2}"/>
                </c:ext>
              </c:extLst>
            </c:dLbl>
            <c:dLbl>
              <c:idx val="3"/>
              <c:layout>
                <c:manualLayout>
                  <c:x val="-1.6424905847783847E-3"/>
                  <c:y val="6.8523268596555511E-4"/>
                </c:manualLayout>
              </c:layout>
              <c:spPr>
                <a:noFill/>
                <a:ln>
                  <a:noFill/>
                </a:ln>
                <a:effectLst/>
              </c:spPr>
              <c:txPr>
                <a:bodyPr/>
                <a:lstStyle/>
                <a:p>
                  <a:pPr>
                    <a:defRPr sz="1600" b="1">
                      <a:solidFill>
                        <a:srgbClr val="113458"/>
                      </a:solidFil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3-43D3-AF02-79F7223C36AD}"/>
                </c:ext>
              </c:extLst>
            </c:dLbl>
            <c:spPr>
              <a:noFill/>
              <a:ln>
                <a:noFill/>
              </a:ln>
              <a:effectLst/>
            </c:spPr>
            <c:txPr>
              <a:bodyPr/>
              <a:lstStyle/>
              <a:p>
                <a:pPr>
                  <a:defRPr sz="1600" b="1">
                    <a:solidFill>
                      <a:srgbClr val="D9D9D9"/>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'Counts (2)'!$R$154:$R$157</c:f>
              <c:strCache>
                <c:ptCount val="4"/>
                <c:pt idx="0">
                  <c:v>About right</c:v>
                </c:pt>
                <c:pt idx="1">
                  <c:v>Too little</c:v>
                </c:pt>
                <c:pt idx="2">
                  <c:v>Too much</c:v>
                </c:pt>
                <c:pt idx="3">
                  <c:v>Don't know</c:v>
                </c:pt>
              </c:strCache>
            </c:strRef>
          </c:cat>
          <c:val>
            <c:numRef>
              <c:f>'Counts (2)'!$G$154:$G$157</c:f>
              <c:numCache>
                <c:formatCode>0%</c:formatCode>
                <c:ptCount val="4"/>
                <c:pt idx="0">
                  <c:v>0.72608056840858892</c:v>
                </c:pt>
                <c:pt idx="1">
                  <c:v>0.22620117979868865</c:v>
                </c:pt>
                <c:pt idx="2">
                  <c:v>1.9867985351198471E-2</c:v>
                </c:pt>
                <c:pt idx="3">
                  <c:v>2.7850266441525464E-2</c:v>
                </c:pt>
              </c:numCache>
            </c:numRef>
          </c:val>
          <c:extLst xmlns:c16r2="http://schemas.microsoft.com/office/drawing/2015/06/chart">
            <c:ext xmlns:c16="http://schemas.microsoft.com/office/drawing/2014/chart" uri="{C3380CC4-5D6E-409C-BE32-E72D297353CC}">
              <c16:uniqueId val="{00000002-CB13-43D3-AF02-79F7223C36AD}"/>
            </c:ext>
          </c:extLst>
        </c:ser>
        <c:dLbls>
          <c:showLegendKey val="0"/>
          <c:showVal val="0"/>
          <c:showCatName val="0"/>
          <c:showSerName val="0"/>
          <c:showPercent val="0"/>
          <c:showBubbleSize val="0"/>
        </c:dLbls>
        <c:gapWidth val="150"/>
        <c:axId val="103394688"/>
        <c:axId val="103404672"/>
      </c:barChart>
      <c:catAx>
        <c:axId val="103394688"/>
        <c:scaling>
          <c:orientation val="minMax"/>
        </c:scaling>
        <c:delete val="0"/>
        <c:axPos val="b"/>
        <c:numFmt formatCode="General" sourceLinked="0"/>
        <c:majorTickMark val="out"/>
        <c:minorTickMark val="none"/>
        <c:tickLblPos val="nextTo"/>
        <c:txPr>
          <a:bodyPr/>
          <a:lstStyle/>
          <a:p>
            <a:pPr>
              <a:defRPr sz="1600">
                <a:solidFill>
                  <a:srgbClr val="113458"/>
                </a:solidFill>
              </a:defRPr>
            </a:pPr>
            <a:endParaRPr lang="en-US"/>
          </a:p>
        </c:txPr>
        <c:crossAx val="103404672"/>
        <c:crosses val="autoZero"/>
        <c:auto val="1"/>
        <c:lblAlgn val="ctr"/>
        <c:lblOffset val="100"/>
        <c:noMultiLvlLbl val="0"/>
      </c:catAx>
      <c:valAx>
        <c:axId val="10340467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103394688"/>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400" b="1">
                    <a:solidFill>
                      <a:srgbClr val="D9D9D9"/>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('With profit %'!$A$68,'With profit %'!$A$69,'With profit %'!$A$70,'With profit %'!$A$74,'With profit %'!$A$75,'With profit %'!$A$77)</c:f>
              <c:strCache>
                <c:ptCount val="6"/>
                <c:pt idx="0">
                  <c:v>I decided it was the best option available</c:v>
                </c:pt>
                <c:pt idx="1">
                  <c:v>I was advised by professional advisor</c:v>
                </c:pt>
                <c:pt idx="2">
                  <c:v>Default option in my workplace/ occupational pension</c:v>
                </c:pt>
                <c:pt idx="3">
                  <c:v>It was compulsory</c:v>
                </c:pt>
                <c:pt idx="4">
                  <c:v>It was the only option available that I was aware</c:v>
                </c:pt>
                <c:pt idx="5">
                  <c:v>Don't know</c:v>
                </c:pt>
              </c:strCache>
            </c:strRef>
          </c:cat>
          <c:val>
            <c:numRef>
              <c:f>('With profit %'!$B$68,'With profit %'!$B$69,'With profit %'!$B$70,'With profit %'!$B$74,'With profit %'!$B$75,'With profit %'!$B$77)</c:f>
              <c:numCache>
                <c:formatCode>0%</c:formatCode>
                <c:ptCount val="6"/>
                <c:pt idx="0">
                  <c:v>0.41440000000000032</c:v>
                </c:pt>
                <c:pt idx="1">
                  <c:v>0.39180000000000087</c:v>
                </c:pt>
                <c:pt idx="2">
                  <c:v>0.2732</c:v>
                </c:pt>
                <c:pt idx="3">
                  <c:v>6.4199999999999993E-2</c:v>
                </c:pt>
                <c:pt idx="4">
                  <c:v>5.0500000000000003E-2</c:v>
                </c:pt>
                <c:pt idx="5">
                  <c:v>3.6900000000000002E-2</c:v>
                </c:pt>
              </c:numCache>
            </c:numRef>
          </c:val>
          <c:extLst xmlns:c16r2="http://schemas.microsoft.com/office/drawing/2015/06/chart">
            <c:ext xmlns:c16="http://schemas.microsoft.com/office/drawing/2014/chart" uri="{C3380CC4-5D6E-409C-BE32-E72D297353CC}">
              <c16:uniqueId val="{00000000-0D01-49D9-8DD3-0344823C3541}"/>
            </c:ext>
          </c:extLst>
        </c:ser>
        <c:dLbls>
          <c:showLegendKey val="0"/>
          <c:showVal val="0"/>
          <c:showCatName val="0"/>
          <c:showSerName val="0"/>
          <c:showPercent val="0"/>
          <c:showBubbleSize val="0"/>
        </c:dLbls>
        <c:gapWidth val="150"/>
        <c:axId val="102974208"/>
        <c:axId val="102975744"/>
      </c:barChart>
      <c:catAx>
        <c:axId val="102974208"/>
        <c:scaling>
          <c:orientation val="minMax"/>
        </c:scaling>
        <c:delete val="0"/>
        <c:axPos val="l"/>
        <c:numFmt formatCode="General" sourceLinked="0"/>
        <c:majorTickMark val="out"/>
        <c:minorTickMark val="none"/>
        <c:tickLblPos val="nextTo"/>
        <c:txPr>
          <a:bodyPr/>
          <a:lstStyle/>
          <a:p>
            <a:pPr>
              <a:defRPr sz="1250" b="1">
                <a:solidFill>
                  <a:srgbClr val="113458"/>
                </a:solidFill>
              </a:defRPr>
            </a:pPr>
            <a:endParaRPr lang="en-US"/>
          </a:p>
        </c:txPr>
        <c:crossAx val="102975744"/>
        <c:crosses val="autoZero"/>
        <c:auto val="1"/>
        <c:lblAlgn val="ctr"/>
        <c:lblOffset val="100"/>
        <c:noMultiLvlLbl val="0"/>
      </c:catAx>
      <c:valAx>
        <c:axId val="102975744"/>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400"/>
            </a:pPr>
            <a:endParaRPr lang="en-US"/>
          </a:p>
        </c:txPr>
        <c:crossAx val="102974208"/>
        <c:crosses val="autoZero"/>
        <c:crossBetween val="between"/>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DF518-1EB9-44A5-901D-460C70EE9B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280B6B8-F20B-42C2-B1BA-C369DE4197BE}">
      <dgm:prSet phldrT="[Text]"/>
      <dgm:spPr/>
      <dgm:t>
        <a:bodyPr/>
        <a:lstStyle/>
        <a:p>
          <a:r>
            <a:rPr lang="en-GB" b="1" dirty="0" smtClean="0"/>
            <a:t>Overview of Phase 1</a:t>
          </a:r>
          <a:endParaRPr lang="en-GB" b="1" dirty="0"/>
        </a:p>
      </dgm:t>
    </dgm:pt>
    <dgm:pt modelId="{C69F8D24-5381-4EE9-A854-459E295ED505}" type="parTrans" cxnId="{847EC1A8-9E06-46B9-81C1-A02D7E36D2CF}">
      <dgm:prSet/>
      <dgm:spPr/>
      <dgm:t>
        <a:bodyPr/>
        <a:lstStyle/>
        <a:p>
          <a:endParaRPr lang="en-GB"/>
        </a:p>
      </dgm:t>
    </dgm:pt>
    <dgm:pt modelId="{F414A2F3-03FF-439C-939E-F710B07A4CD0}" type="sibTrans" cxnId="{847EC1A8-9E06-46B9-81C1-A02D7E36D2CF}">
      <dgm:prSet/>
      <dgm:spPr/>
      <dgm:t>
        <a:bodyPr/>
        <a:lstStyle/>
        <a:p>
          <a:endParaRPr lang="en-GB"/>
        </a:p>
      </dgm:t>
    </dgm:pt>
    <dgm:pt modelId="{CE7E0E57-6B20-44EA-B307-77D7AF211188}">
      <dgm:prSet phldrT="[Text]"/>
      <dgm:spPr/>
      <dgm:t>
        <a:bodyPr/>
        <a:lstStyle/>
        <a:p>
          <a:r>
            <a:rPr lang="en-GB" b="1" dirty="0" smtClean="0"/>
            <a:t>Consumer Survey</a:t>
          </a:r>
          <a:endParaRPr lang="en-GB" b="1" dirty="0"/>
        </a:p>
      </dgm:t>
    </dgm:pt>
    <dgm:pt modelId="{FBADB285-BA82-4E40-A4A0-63F061FB4F9F}" type="parTrans" cxnId="{B58E4889-3DAF-4E81-9418-CC541780C799}">
      <dgm:prSet/>
      <dgm:spPr/>
      <dgm:t>
        <a:bodyPr/>
        <a:lstStyle/>
        <a:p>
          <a:endParaRPr lang="en-GB"/>
        </a:p>
      </dgm:t>
    </dgm:pt>
    <dgm:pt modelId="{1B3822BC-7572-4381-BD5D-21E49904F10B}" type="sibTrans" cxnId="{B58E4889-3DAF-4E81-9418-CC541780C799}">
      <dgm:prSet/>
      <dgm:spPr/>
      <dgm:t>
        <a:bodyPr/>
        <a:lstStyle/>
        <a:p>
          <a:endParaRPr lang="en-GB"/>
        </a:p>
      </dgm:t>
    </dgm:pt>
    <dgm:pt modelId="{CC62B135-E35E-4DA7-8917-71742A22D8FF}">
      <dgm:prSet phldrT="[Text]"/>
      <dgm:spPr/>
      <dgm:t>
        <a:bodyPr/>
        <a:lstStyle/>
        <a:p>
          <a:r>
            <a:rPr lang="en-GB" b="1" dirty="0" smtClean="0"/>
            <a:t>Communications</a:t>
          </a:r>
          <a:endParaRPr lang="en-GB" b="1" dirty="0"/>
        </a:p>
      </dgm:t>
    </dgm:pt>
    <dgm:pt modelId="{6DD71F1A-7405-4F46-B550-372D275C8D4C}" type="parTrans" cxnId="{5D2F44F6-A611-40AD-8A56-5DF56F233CA7}">
      <dgm:prSet/>
      <dgm:spPr/>
      <dgm:t>
        <a:bodyPr/>
        <a:lstStyle/>
        <a:p>
          <a:endParaRPr lang="en-GB"/>
        </a:p>
      </dgm:t>
    </dgm:pt>
    <dgm:pt modelId="{6F3E7916-DDE3-47F1-9218-E9775BAC5856}" type="sibTrans" cxnId="{5D2F44F6-A611-40AD-8A56-5DF56F233CA7}">
      <dgm:prSet/>
      <dgm:spPr/>
      <dgm:t>
        <a:bodyPr/>
        <a:lstStyle/>
        <a:p>
          <a:endParaRPr lang="en-GB"/>
        </a:p>
      </dgm:t>
    </dgm:pt>
    <dgm:pt modelId="{0B9C68DF-A032-487F-B9A7-53E8C16A9BB2}">
      <dgm:prSet/>
      <dgm:spPr/>
      <dgm:t>
        <a:bodyPr/>
        <a:lstStyle/>
        <a:p>
          <a:r>
            <a:rPr lang="en-GB" dirty="0" smtClean="0"/>
            <a:t>Andrew Fraser – Standard Life</a:t>
          </a:r>
          <a:endParaRPr lang="en-GB" dirty="0"/>
        </a:p>
      </dgm:t>
    </dgm:pt>
    <dgm:pt modelId="{FA04066A-778D-4C85-9433-EA3B14E93CC3}" type="parTrans" cxnId="{7B51BFFB-453E-4841-91C6-0F5A404B01A5}">
      <dgm:prSet/>
      <dgm:spPr/>
      <dgm:t>
        <a:bodyPr/>
        <a:lstStyle/>
        <a:p>
          <a:endParaRPr lang="en-GB"/>
        </a:p>
      </dgm:t>
    </dgm:pt>
    <dgm:pt modelId="{6E65A66C-9090-4E6B-BE73-CFD7EE459539}" type="sibTrans" cxnId="{7B51BFFB-453E-4841-91C6-0F5A404B01A5}">
      <dgm:prSet/>
      <dgm:spPr/>
      <dgm:t>
        <a:bodyPr/>
        <a:lstStyle/>
        <a:p>
          <a:endParaRPr lang="en-GB"/>
        </a:p>
      </dgm:t>
    </dgm:pt>
    <dgm:pt modelId="{5C8FEB19-3FD0-4030-AA34-0E2161CEE38C}">
      <dgm:prSet/>
      <dgm:spPr/>
      <dgm:t>
        <a:bodyPr/>
        <a:lstStyle/>
        <a:p>
          <a:r>
            <a:rPr lang="en-GB" dirty="0" smtClean="0"/>
            <a:t>Ben Stroud - ReAssure</a:t>
          </a:r>
          <a:endParaRPr lang="en-GB" dirty="0"/>
        </a:p>
      </dgm:t>
    </dgm:pt>
    <dgm:pt modelId="{1EF56DB9-FD0E-4FD0-989C-567338E67B33}" type="parTrans" cxnId="{E8D5C61A-49E3-4190-A979-705AF2E97FAD}">
      <dgm:prSet/>
      <dgm:spPr/>
      <dgm:t>
        <a:bodyPr/>
        <a:lstStyle/>
        <a:p>
          <a:endParaRPr lang="en-GB"/>
        </a:p>
      </dgm:t>
    </dgm:pt>
    <dgm:pt modelId="{068CEBFE-5382-43EF-9EE2-8A19C6176925}" type="sibTrans" cxnId="{E8D5C61A-49E3-4190-A979-705AF2E97FAD}">
      <dgm:prSet/>
      <dgm:spPr/>
      <dgm:t>
        <a:bodyPr/>
        <a:lstStyle/>
        <a:p>
          <a:endParaRPr lang="en-GB"/>
        </a:p>
      </dgm:t>
    </dgm:pt>
    <dgm:pt modelId="{7A2BAD6E-DE64-45DC-B5B6-603FE01F6910}">
      <dgm:prSet/>
      <dgm:spPr/>
      <dgm:t>
        <a:bodyPr/>
        <a:lstStyle/>
        <a:p>
          <a:r>
            <a:rPr lang="en-GB" dirty="0" smtClean="0"/>
            <a:t>Jonathan Welsh - Wesleyan</a:t>
          </a:r>
          <a:endParaRPr lang="en-GB" dirty="0"/>
        </a:p>
      </dgm:t>
    </dgm:pt>
    <dgm:pt modelId="{5CCBC722-9C0E-44EA-BC91-4457084D8C2D}" type="parTrans" cxnId="{620F6F55-10B2-44DD-959A-49B5B66D0F04}">
      <dgm:prSet/>
      <dgm:spPr/>
      <dgm:t>
        <a:bodyPr/>
        <a:lstStyle/>
        <a:p>
          <a:endParaRPr lang="en-GB"/>
        </a:p>
      </dgm:t>
    </dgm:pt>
    <dgm:pt modelId="{40BFA637-8706-46F8-8DA8-EFA126131A73}" type="sibTrans" cxnId="{620F6F55-10B2-44DD-959A-49B5B66D0F04}">
      <dgm:prSet/>
      <dgm:spPr/>
      <dgm:t>
        <a:bodyPr/>
        <a:lstStyle/>
        <a:p>
          <a:endParaRPr lang="en-GB"/>
        </a:p>
      </dgm:t>
    </dgm:pt>
    <dgm:pt modelId="{4F3A4783-88D1-4E58-B458-37A4256A7B70}" type="pres">
      <dgm:prSet presAssocID="{DA0DF518-1EB9-44A5-901D-460C70EE9BAC}" presName="linear" presStyleCnt="0">
        <dgm:presLayoutVars>
          <dgm:dir/>
          <dgm:animLvl val="lvl"/>
          <dgm:resizeHandles val="exact"/>
        </dgm:presLayoutVars>
      </dgm:prSet>
      <dgm:spPr/>
      <dgm:t>
        <a:bodyPr/>
        <a:lstStyle/>
        <a:p>
          <a:endParaRPr lang="en-US"/>
        </a:p>
      </dgm:t>
    </dgm:pt>
    <dgm:pt modelId="{83A1D8AF-FB8E-4340-BDE8-4310BB8284B8}" type="pres">
      <dgm:prSet presAssocID="{9280B6B8-F20B-42C2-B1BA-C369DE4197BE}" presName="parentLin" presStyleCnt="0"/>
      <dgm:spPr/>
    </dgm:pt>
    <dgm:pt modelId="{E9FB5FC1-87CA-4484-A145-E0E29DAF9C1B}" type="pres">
      <dgm:prSet presAssocID="{9280B6B8-F20B-42C2-B1BA-C369DE4197BE}" presName="parentLeftMargin" presStyleLbl="node1" presStyleIdx="0" presStyleCnt="3"/>
      <dgm:spPr/>
      <dgm:t>
        <a:bodyPr/>
        <a:lstStyle/>
        <a:p>
          <a:endParaRPr lang="en-US"/>
        </a:p>
      </dgm:t>
    </dgm:pt>
    <dgm:pt modelId="{666DDDB7-1127-47A0-B33E-7CC31CD33629}" type="pres">
      <dgm:prSet presAssocID="{9280B6B8-F20B-42C2-B1BA-C369DE4197BE}" presName="parentText" presStyleLbl="node1" presStyleIdx="0" presStyleCnt="3">
        <dgm:presLayoutVars>
          <dgm:chMax val="0"/>
          <dgm:bulletEnabled val="1"/>
        </dgm:presLayoutVars>
      </dgm:prSet>
      <dgm:spPr/>
      <dgm:t>
        <a:bodyPr/>
        <a:lstStyle/>
        <a:p>
          <a:endParaRPr lang="en-US"/>
        </a:p>
      </dgm:t>
    </dgm:pt>
    <dgm:pt modelId="{8E2CDD42-4033-4FC3-AC81-92C44878D462}" type="pres">
      <dgm:prSet presAssocID="{9280B6B8-F20B-42C2-B1BA-C369DE4197BE}" presName="negativeSpace" presStyleCnt="0"/>
      <dgm:spPr/>
    </dgm:pt>
    <dgm:pt modelId="{4F4391A0-D039-4991-BFEA-BAA262593F6D}" type="pres">
      <dgm:prSet presAssocID="{9280B6B8-F20B-42C2-B1BA-C369DE4197BE}" presName="childText" presStyleLbl="conFgAcc1" presStyleIdx="0" presStyleCnt="3">
        <dgm:presLayoutVars>
          <dgm:bulletEnabled val="1"/>
        </dgm:presLayoutVars>
      </dgm:prSet>
      <dgm:spPr/>
      <dgm:t>
        <a:bodyPr/>
        <a:lstStyle/>
        <a:p>
          <a:endParaRPr lang="en-GB"/>
        </a:p>
      </dgm:t>
    </dgm:pt>
    <dgm:pt modelId="{5FD8B86B-7D64-47AB-9225-742756AFBB4E}" type="pres">
      <dgm:prSet presAssocID="{F414A2F3-03FF-439C-939E-F710B07A4CD0}" presName="spaceBetweenRectangles" presStyleCnt="0"/>
      <dgm:spPr/>
    </dgm:pt>
    <dgm:pt modelId="{7E87177B-0234-452C-8D9E-D63A530E5D85}" type="pres">
      <dgm:prSet presAssocID="{CE7E0E57-6B20-44EA-B307-77D7AF211188}" presName="parentLin" presStyleCnt="0"/>
      <dgm:spPr/>
    </dgm:pt>
    <dgm:pt modelId="{0BC09D8E-5C0F-4A3B-8502-41DA2EB8181C}" type="pres">
      <dgm:prSet presAssocID="{CE7E0E57-6B20-44EA-B307-77D7AF211188}" presName="parentLeftMargin" presStyleLbl="node1" presStyleIdx="0" presStyleCnt="3"/>
      <dgm:spPr/>
      <dgm:t>
        <a:bodyPr/>
        <a:lstStyle/>
        <a:p>
          <a:endParaRPr lang="en-US"/>
        </a:p>
      </dgm:t>
    </dgm:pt>
    <dgm:pt modelId="{ED4DD12F-DC39-4D5C-A412-9CB0561C9BCE}" type="pres">
      <dgm:prSet presAssocID="{CE7E0E57-6B20-44EA-B307-77D7AF211188}" presName="parentText" presStyleLbl="node1" presStyleIdx="1" presStyleCnt="3">
        <dgm:presLayoutVars>
          <dgm:chMax val="0"/>
          <dgm:bulletEnabled val="1"/>
        </dgm:presLayoutVars>
      </dgm:prSet>
      <dgm:spPr/>
      <dgm:t>
        <a:bodyPr/>
        <a:lstStyle/>
        <a:p>
          <a:endParaRPr lang="en-GB"/>
        </a:p>
      </dgm:t>
    </dgm:pt>
    <dgm:pt modelId="{DC478422-4403-4F8B-A784-41AC68278C7C}" type="pres">
      <dgm:prSet presAssocID="{CE7E0E57-6B20-44EA-B307-77D7AF211188}" presName="negativeSpace" presStyleCnt="0"/>
      <dgm:spPr/>
    </dgm:pt>
    <dgm:pt modelId="{68DAD608-F4B5-410C-B5D0-36E41D146E76}" type="pres">
      <dgm:prSet presAssocID="{CE7E0E57-6B20-44EA-B307-77D7AF211188}" presName="childText" presStyleLbl="conFgAcc1" presStyleIdx="1" presStyleCnt="3">
        <dgm:presLayoutVars>
          <dgm:bulletEnabled val="1"/>
        </dgm:presLayoutVars>
      </dgm:prSet>
      <dgm:spPr/>
      <dgm:t>
        <a:bodyPr/>
        <a:lstStyle/>
        <a:p>
          <a:endParaRPr lang="en-US"/>
        </a:p>
      </dgm:t>
    </dgm:pt>
    <dgm:pt modelId="{7955CA1C-2580-4B4D-BAAA-2078132037C9}" type="pres">
      <dgm:prSet presAssocID="{1B3822BC-7572-4381-BD5D-21E49904F10B}" presName="spaceBetweenRectangles" presStyleCnt="0"/>
      <dgm:spPr/>
    </dgm:pt>
    <dgm:pt modelId="{6994DAC4-9C1A-4913-B146-DE84DDD890A0}" type="pres">
      <dgm:prSet presAssocID="{CC62B135-E35E-4DA7-8917-71742A22D8FF}" presName="parentLin" presStyleCnt="0"/>
      <dgm:spPr/>
    </dgm:pt>
    <dgm:pt modelId="{1799ACFC-D5E5-4A46-896D-397EB6E4A9B6}" type="pres">
      <dgm:prSet presAssocID="{CC62B135-E35E-4DA7-8917-71742A22D8FF}" presName="parentLeftMargin" presStyleLbl="node1" presStyleIdx="1" presStyleCnt="3"/>
      <dgm:spPr/>
      <dgm:t>
        <a:bodyPr/>
        <a:lstStyle/>
        <a:p>
          <a:endParaRPr lang="en-US"/>
        </a:p>
      </dgm:t>
    </dgm:pt>
    <dgm:pt modelId="{E8173722-D31C-41CD-A13D-1BFFB6B23519}" type="pres">
      <dgm:prSet presAssocID="{CC62B135-E35E-4DA7-8917-71742A22D8FF}" presName="parentText" presStyleLbl="node1" presStyleIdx="2" presStyleCnt="3">
        <dgm:presLayoutVars>
          <dgm:chMax val="0"/>
          <dgm:bulletEnabled val="1"/>
        </dgm:presLayoutVars>
      </dgm:prSet>
      <dgm:spPr/>
      <dgm:t>
        <a:bodyPr/>
        <a:lstStyle/>
        <a:p>
          <a:endParaRPr lang="en-GB"/>
        </a:p>
      </dgm:t>
    </dgm:pt>
    <dgm:pt modelId="{2AE02836-02E2-4E3B-BB39-5328CED9D4F9}" type="pres">
      <dgm:prSet presAssocID="{CC62B135-E35E-4DA7-8917-71742A22D8FF}" presName="negativeSpace" presStyleCnt="0"/>
      <dgm:spPr/>
    </dgm:pt>
    <dgm:pt modelId="{B9526A40-1EE0-4741-B676-8CD03B4A9952}" type="pres">
      <dgm:prSet presAssocID="{CC62B135-E35E-4DA7-8917-71742A22D8FF}" presName="childText" presStyleLbl="conFgAcc1" presStyleIdx="2" presStyleCnt="3">
        <dgm:presLayoutVars>
          <dgm:bulletEnabled val="1"/>
        </dgm:presLayoutVars>
      </dgm:prSet>
      <dgm:spPr/>
      <dgm:t>
        <a:bodyPr/>
        <a:lstStyle/>
        <a:p>
          <a:endParaRPr lang="en-GB"/>
        </a:p>
      </dgm:t>
    </dgm:pt>
  </dgm:ptLst>
  <dgm:cxnLst>
    <dgm:cxn modelId="{E8D5C61A-49E3-4190-A979-705AF2E97FAD}" srcId="{CC62B135-E35E-4DA7-8917-71742A22D8FF}" destId="{5C8FEB19-3FD0-4030-AA34-0E2161CEE38C}" srcOrd="0" destOrd="0" parTransId="{1EF56DB9-FD0E-4FD0-989C-567338E67B33}" sibTransId="{068CEBFE-5382-43EF-9EE2-8A19C6176925}"/>
    <dgm:cxn modelId="{847EC1A8-9E06-46B9-81C1-A02D7E36D2CF}" srcId="{DA0DF518-1EB9-44A5-901D-460C70EE9BAC}" destId="{9280B6B8-F20B-42C2-B1BA-C369DE4197BE}" srcOrd="0" destOrd="0" parTransId="{C69F8D24-5381-4EE9-A854-459E295ED505}" sibTransId="{F414A2F3-03FF-439C-939E-F710B07A4CD0}"/>
    <dgm:cxn modelId="{A3F38EE9-98E9-4B18-8B19-0869482F60A0}" type="presOf" srcId="{CC62B135-E35E-4DA7-8917-71742A22D8FF}" destId="{E8173722-D31C-41CD-A13D-1BFFB6B23519}" srcOrd="1" destOrd="0" presId="urn:microsoft.com/office/officeart/2005/8/layout/list1"/>
    <dgm:cxn modelId="{C7B37A88-34FF-4E62-8399-E9158949DBF0}" type="presOf" srcId="{9280B6B8-F20B-42C2-B1BA-C369DE4197BE}" destId="{666DDDB7-1127-47A0-B33E-7CC31CD33629}" srcOrd="1" destOrd="0" presId="urn:microsoft.com/office/officeart/2005/8/layout/list1"/>
    <dgm:cxn modelId="{5C6777B5-F4C0-48BC-921B-292DE52219E3}" type="presOf" srcId="{9280B6B8-F20B-42C2-B1BA-C369DE4197BE}" destId="{E9FB5FC1-87CA-4484-A145-E0E29DAF9C1B}" srcOrd="0" destOrd="0" presId="urn:microsoft.com/office/officeart/2005/8/layout/list1"/>
    <dgm:cxn modelId="{B58E4889-3DAF-4E81-9418-CC541780C799}" srcId="{DA0DF518-1EB9-44A5-901D-460C70EE9BAC}" destId="{CE7E0E57-6B20-44EA-B307-77D7AF211188}" srcOrd="1" destOrd="0" parTransId="{FBADB285-BA82-4E40-A4A0-63F061FB4F9F}" sibTransId="{1B3822BC-7572-4381-BD5D-21E49904F10B}"/>
    <dgm:cxn modelId="{3495DD6A-DFDA-42C0-9276-0DA2FE60EB1F}" type="presOf" srcId="{CE7E0E57-6B20-44EA-B307-77D7AF211188}" destId="{0BC09D8E-5C0F-4A3B-8502-41DA2EB8181C}" srcOrd="0" destOrd="0" presId="urn:microsoft.com/office/officeart/2005/8/layout/list1"/>
    <dgm:cxn modelId="{A67B06B2-A7B1-4179-B549-6365D8C12B29}" type="presOf" srcId="{CC62B135-E35E-4DA7-8917-71742A22D8FF}" destId="{1799ACFC-D5E5-4A46-896D-397EB6E4A9B6}" srcOrd="0" destOrd="0" presId="urn:microsoft.com/office/officeart/2005/8/layout/list1"/>
    <dgm:cxn modelId="{2C94623D-B1F4-4038-B328-465D05E0F7B0}" type="presOf" srcId="{DA0DF518-1EB9-44A5-901D-460C70EE9BAC}" destId="{4F3A4783-88D1-4E58-B458-37A4256A7B70}" srcOrd="0" destOrd="0" presId="urn:microsoft.com/office/officeart/2005/8/layout/list1"/>
    <dgm:cxn modelId="{C9891A3D-F80E-42FE-B196-30F7CC1CB22A}" type="presOf" srcId="{0B9C68DF-A032-487F-B9A7-53E8C16A9BB2}" destId="{68DAD608-F4B5-410C-B5D0-36E41D146E76}" srcOrd="0" destOrd="0" presId="urn:microsoft.com/office/officeart/2005/8/layout/list1"/>
    <dgm:cxn modelId="{7B51BFFB-453E-4841-91C6-0F5A404B01A5}" srcId="{CE7E0E57-6B20-44EA-B307-77D7AF211188}" destId="{0B9C68DF-A032-487F-B9A7-53E8C16A9BB2}" srcOrd="0" destOrd="0" parTransId="{FA04066A-778D-4C85-9433-EA3B14E93CC3}" sibTransId="{6E65A66C-9090-4E6B-BE73-CFD7EE459539}"/>
    <dgm:cxn modelId="{5D2F44F6-A611-40AD-8A56-5DF56F233CA7}" srcId="{DA0DF518-1EB9-44A5-901D-460C70EE9BAC}" destId="{CC62B135-E35E-4DA7-8917-71742A22D8FF}" srcOrd="2" destOrd="0" parTransId="{6DD71F1A-7405-4F46-B550-372D275C8D4C}" sibTransId="{6F3E7916-DDE3-47F1-9218-E9775BAC5856}"/>
    <dgm:cxn modelId="{E41E72CC-D81E-4AA8-8EDC-588EA94773EE}" type="presOf" srcId="{7A2BAD6E-DE64-45DC-B5B6-603FE01F6910}" destId="{4F4391A0-D039-4991-BFEA-BAA262593F6D}" srcOrd="0" destOrd="0" presId="urn:microsoft.com/office/officeart/2005/8/layout/list1"/>
    <dgm:cxn modelId="{77034CE6-C67E-4499-81E7-86E850A68C80}" type="presOf" srcId="{5C8FEB19-3FD0-4030-AA34-0E2161CEE38C}" destId="{B9526A40-1EE0-4741-B676-8CD03B4A9952}" srcOrd="0" destOrd="0" presId="urn:microsoft.com/office/officeart/2005/8/layout/list1"/>
    <dgm:cxn modelId="{A9401D22-1198-45C4-9508-7143003323A6}" type="presOf" srcId="{CE7E0E57-6B20-44EA-B307-77D7AF211188}" destId="{ED4DD12F-DC39-4D5C-A412-9CB0561C9BCE}" srcOrd="1" destOrd="0" presId="urn:microsoft.com/office/officeart/2005/8/layout/list1"/>
    <dgm:cxn modelId="{620F6F55-10B2-44DD-959A-49B5B66D0F04}" srcId="{9280B6B8-F20B-42C2-B1BA-C369DE4197BE}" destId="{7A2BAD6E-DE64-45DC-B5B6-603FE01F6910}" srcOrd="0" destOrd="0" parTransId="{5CCBC722-9C0E-44EA-BC91-4457084D8C2D}" sibTransId="{40BFA637-8706-46F8-8DA8-EFA126131A73}"/>
    <dgm:cxn modelId="{D336DF59-B33C-4DF8-ABE3-25030E3EA31F}" type="presParOf" srcId="{4F3A4783-88D1-4E58-B458-37A4256A7B70}" destId="{83A1D8AF-FB8E-4340-BDE8-4310BB8284B8}" srcOrd="0" destOrd="0" presId="urn:microsoft.com/office/officeart/2005/8/layout/list1"/>
    <dgm:cxn modelId="{0908E3C4-80DF-4CB4-9C08-B37B4037D7AD}" type="presParOf" srcId="{83A1D8AF-FB8E-4340-BDE8-4310BB8284B8}" destId="{E9FB5FC1-87CA-4484-A145-E0E29DAF9C1B}" srcOrd="0" destOrd="0" presId="urn:microsoft.com/office/officeart/2005/8/layout/list1"/>
    <dgm:cxn modelId="{C3358E81-6446-47A5-A73E-2557DD46E74B}" type="presParOf" srcId="{83A1D8AF-FB8E-4340-BDE8-4310BB8284B8}" destId="{666DDDB7-1127-47A0-B33E-7CC31CD33629}" srcOrd="1" destOrd="0" presId="urn:microsoft.com/office/officeart/2005/8/layout/list1"/>
    <dgm:cxn modelId="{10167A12-79B0-49A3-91D0-A9E206B3F23F}" type="presParOf" srcId="{4F3A4783-88D1-4E58-B458-37A4256A7B70}" destId="{8E2CDD42-4033-4FC3-AC81-92C44878D462}" srcOrd="1" destOrd="0" presId="urn:microsoft.com/office/officeart/2005/8/layout/list1"/>
    <dgm:cxn modelId="{F96D0DE9-2B49-4E2D-B498-8D9C79D1080A}" type="presParOf" srcId="{4F3A4783-88D1-4E58-B458-37A4256A7B70}" destId="{4F4391A0-D039-4991-BFEA-BAA262593F6D}" srcOrd="2" destOrd="0" presId="urn:microsoft.com/office/officeart/2005/8/layout/list1"/>
    <dgm:cxn modelId="{28AA584B-498C-422E-AFFD-1260B4F83CCA}" type="presParOf" srcId="{4F3A4783-88D1-4E58-B458-37A4256A7B70}" destId="{5FD8B86B-7D64-47AB-9225-742756AFBB4E}" srcOrd="3" destOrd="0" presId="urn:microsoft.com/office/officeart/2005/8/layout/list1"/>
    <dgm:cxn modelId="{9DAB7F5D-716A-4A9D-90A1-ED943B1C87F3}" type="presParOf" srcId="{4F3A4783-88D1-4E58-B458-37A4256A7B70}" destId="{7E87177B-0234-452C-8D9E-D63A530E5D85}" srcOrd="4" destOrd="0" presId="urn:microsoft.com/office/officeart/2005/8/layout/list1"/>
    <dgm:cxn modelId="{70E830F4-5E43-4D47-B784-21609A7F40EB}" type="presParOf" srcId="{7E87177B-0234-452C-8D9E-D63A530E5D85}" destId="{0BC09D8E-5C0F-4A3B-8502-41DA2EB8181C}" srcOrd="0" destOrd="0" presId="urn:microsoft.com/office/officeart/2005/8/layout/list1"/>
    <dgm:cxn modelId="{1FC01066-FEAD-46F0-9369-4E866B9A20A3}" type="presParOf" srcId="{7E87177B-0234-452C-8D9E-D63A530E5D85}" destId="{ED4DD12F-DC39-4D5C-A412-9CB0561C9BCE}" srcOrd="1" destOrd="0" presId="urn:microsoft.com/office/officeart/2005/8/layout/list1"/>
    <dgm:cxn modelId="{BB3C873A-3EF4-4F5C-A408-A09A823B2DBA}" type="presParOf" srcId="{4F3A4783-88D1-4E58-B458-37A4256A7B70}" destId="{DC478422-4403-4F8B-A784-41AC68278C7C}" srcOrd="5" destOrd="0" presId="urn:microsoft.com/office/officeart/2005/8/layout/list1"/>
    <dgm:cxn modelId="{B57E1CFB-7B0B-4019-85EA-A590F4C01C4D}" type="presParOf" srcId="{4F3A4783-88D1-4E58-B458-37A4256A7B70}" destId="{68DAD608-F4B5-410C-B5D0-36E41D146E76}" srcOrd="6" destOrd="0" presId="urn:microsoft.com/office/officeart/2005/8/layout/list1"/>
    <dgm:cxn modelId="{52F2EA25-3979-4A19-BC10-317B3719A07C}" type="presParOf" srcId="{4F3A4783-88D1-4E58-B458-37A4256A7B70}" destId="{7955CA1C-2580-4B4D-BAAA-2078132037C9}" srcOrd="7" destOrd="0" presId="urn:microsoft.com/office/officeart/2005/8/layout/list1"/>
    <dgm:cxn modelId="{78C8C9DC-1D6B-4DF0-927A-5CBD960EADC8}" type="presParOf" srcId="{4F3A4783-88D1-4E58-B458-37A4256A7B70}" destId="{6994DAC4-9C1A-4913-B146-DE84DDD890A0}" srcOrd="8" destOrd="0" presId="urn:microsoft.com/office/officeart/2005/8/layout/list1"/>
    <dgm:cxn modelId="{4874FC10-3BEF-4276-B166-1C23C0D6A2FD}" type="presParOf" srcId="{6994DAC4-9C1A-4913-B146-DE84DDD890A0}" destId="{1799ACFC-D5E5-4A46-896D-397EB6E4A9B6}" srcOrd="0" destOrd="0" presId="urn:microsoft.com/office/officeart/2005/8/layout/list1"/>
    <dgm:cxn modelId="{22256179-EEDB-4A41-BB4A-E724B1994C9D}" type="presParOf" srcId="{6994DAC4-9C1A-4913-B146-DE84DDD890A0}" destId="{E8173722-D31C-41CD-A13D-1BFFB6B23519}" srcOrd="1" destOrd="0" presId="urn:microsoft.com/office/officeart/2005/8/layout/list1"/>
    <dgm:cxn modelId="{36F7DC75-E9CD-4B00-9F66-9F98B3516871}" type="presParOf" srcId="{4F3A4783-88D1-4E58-B458-37A4256A7B70}" destId="{2AE02836-02E2-4E3B-BB39-5328CED9D4F9}" srcOrd="9" destOrd="0" presId="urn:microsoft.com/office/officeart/2005/8/layout/list1"/>
    <dgm:cxn modelId="{21E6E88B-B09B-4012-B77A-EB8892A1DC19}" type="presParOf" srcId="{4F3A4783-88D1-4E58-B458-37A4256A7B70}" destId="{B9526A40-1EE0-4741-B676-8CD03B4A99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4777F-3663-42BC-B51F-7A6E113ECEBC}" type="doc">
      <dgm:prSet loTypeId="urn:microsoft.com/office/officeart/2005/8/layout/chevron1" loCatId="process" qsTypeId="urn:microsoft.com/office/officeart/2005/8/quickstyle/simple1" qsCatId="simple" csTypeId="urn:microsoft.com/office/officeart/2005/8/colors/accent1_2" csCatId="accent1" phldr="1"/>
      <dgm:spPr/>
    </dgm:pt>
    <dgm:pt modelId="{CC3754B1-0687-4E94-80A5-6971DDC55A27}">
      <dgm:prSet phldrT="[Text]"/>
      <dgm:spPr/>
      <dgm:t>
        <a:bodyPr/>
        <a:lstStyle/>
        <a:p>
          <a:r>
            <a:rPr lang="en-GB" dirty="0" smtClean="0"/>
            <a:t>Review existing research</a:t>
          </a:r>
          <a:endParaRPr lang="en-GB" dirty="0"/>
        </a:p>
      </dgm:t>
    </dgm:pt>
    <dgm:pt modelId="{85104AC6-31F4-4B98-86D9-8E2B903C7DBC}" type="parTrans" cxnId="{A00B2405-E30D-426A-8395-15FE88916BEB}">
      <dgm:prSet/>
      <dgm:spPr/>
      <dgm:t>
        <a:bodyPr/>
        <a:lstStyle/>
        <a:p>
          <a:endParaRPr lang="en-GB"/>
        </a:p>
      </dgm:t>
    </dgm:pt>
    <dgm:pt modelId="{52B89476-8AE5-4084-AC43-42E5941542F0}" type="sibTrans" cxnId="{A00B2405-E30D-426A-8395-15FE88916BEB}">
      <dgm:prSet/>
      <dgm:spPr/>
      <dgm:t>
        <a:bodyPr/>
        <a:lstStyle/>
        <a:p>
          <a:endParaRPr lang="en-GB"/>
        </a:p>
      </dgm:t>
    </dgm:pt>
    <dgm:pt modelId="{37C1BC2C-5B88-4464-B630-95BBE6A60E3C}">
      <dgm:prSet phldrT="[Text]"/>
      <dgm:spPr/>
      <dgm:t>
        <a:bodyPr/>
        <a:lstStyle/>
        <a:p>
          <a:r>
            <a:rPr lang="en-GB" dirty="0" smtClean="0"/>
            <a:t>Carry out further research</a:t>
          </a:r>
          <a:endParaRPr lang="en-GB" dirty="0"/>
        </a:p>
      </dgm:t>
    </dgm:pt>
    <dgm:pt modelId="{292F7162-4718-4707-A3C0-BD6946069F8E}" type="parTrans" cxnId="{2678FE95-DD2E-4DCA-9069-C72E98EC706F}">
      <dgm:prSet/>
      <dgm:spPr/>
      <dgm:t>
        <a:bodyPr/>
        <a:lstStyle/>
        <a:p>
          <a:endParaRPr lang="en-GB"/>
        </a:p>
      </dgm:t>
    </dgm:pt>
    <dgm:pt modelId="{ED4044D3-6136-45B2-A65A-ABC51CFAB2FE}" type="sibTrans" cxnId="{2678FE95-DD2E-4DCA-9069-C72E98EC706F}">
      <dgm:prSet/>
      <dgm:spPr/>
      <dgm:t>
        <a:bodyPr/>
        <a:lstStyle/>
        <a:p>
          <a:endParaRPr lang="en-GB"/>
        </a:p>
      </dgm:t>
    </dgm:pt>
    <dgm:pt modelId="{ED636C77-93B6-4E17-9D30-0D054A07057D}">
      <dgm:prSet phldrT="[Text]"/>
      <dgm:spPr/>
      <dgm:t>
        <a:bodyPr/>
        <a:lstStyle/>
        <a:p>
          <a:r>
            <a:rPr lang="en-GB" dirty="0" smtClean="0"/>
            <a:t>Draw conclusions</a:t>
          </a:r>
          <a:endParaRPr lang="en-GB" dirty="0"/>
        </a:p>
      </dgm:t>
    </dgm:pt>
    <dgm:pt modelId="{DD719036-DEB9-4501-A8EB-D64165F9D432}" type="parTrans" cxnId="{04797BD5-FCB0-4C19-8381-3DEA6DF58625}">
      <dgm:prSet/>
      <dgm:spPr/>
      <dgm:t>
        <a:bodyPr/>
        <a:lstStyle/>
        <a:p>
          <a:endParaRPr lang="en-GB"/>
        </a:p>
      </dgm:t>
    </dgm:pt>
    <dgm:pt modelId="{F33FAC6E-25CD-4F7B-8C5E-65B727973A3C}" type="sibTrans" cxnId="{04797BD5-FCB0-4C19-8381-3DEA6DF58625}">
      <dgm:prSet/>
      <dgm:spPr/>
      <dgm:t>
        <a:bodyPr/>
        <a:lstStyle/>
        <a:p>
          <a:endParaRPr lang="en-GB"/>
        </a:p>
      </dgm:t>
    </dgm:pt>
    <dgm:pt modelId="{8F33C91C-C5BA-46BC-BD91-29E691A1ED62}" type="pres">
      <dgm:prSet presAssocID="{6404777F-3663-42BC-B51F-7A6E113ECEBC}" presName="Name0" presStyleCnt="0">
        <dgm:presLayoutVars>
          <dgm:dir/>
          <dgm:animLvl val="lvl"/>
          <dgm:resizeHandles val="exact"/>
        </dgm:presLayoutVars>
      </dgm:prSet>
      <dgm:spPr/>
    </dgm:pt>
    <dgm:pt modelId="{8B2BC171-CDB2-4902-A12C-792FA10CAF52}" type="pres">
      <dgm:prSet presAssocID="{CC3754B1-0687-4E94-80A5-6971DDC55A27}" presName="parTxOnly" presStyleLbl="node1" presStyleIdx="0" presStyleCnt="3">
        <dgm:presLayoutVars>
          <dgm:chMax val="0"/>
          <dgm:chPref val="0"/>
          <dgm:bulletEnabled val="1"/>
        </dgm:presLayoutVars>
      </dgm:prSet>
      <dgm:spPr/>
      <dgm:t>
        <a:bodyPr/>
        <a:lstStyle/>
        <a:p>
          <a:endParaRPr lang="en-GB"/>
        </a:p>
      </dgm:t>
    </dgm:pt>
    <dgm:pt modelId="{E84BE01F-80EC-49BE-A3F7-01F1F136E496}" type="pres">
      <dgm:prSet presAssocID="{52B89476-8AE5-4084-AC43-42E5941542F0}" presName="parTxOnlySpace" presStyleCnt="0"/>
      <dgm:spPr/>
    </dgm:pt>
    <dgm:pt modelId="{A1A95231-E6CE-44C0-B97F-26A0BC34C0FA}" type="pres">
      <dgm:prSet presAssocID="{37C1BC2C-5B88-4464-B630-95BBE6A60E3C}" presName="parTxOnly" presStyleLbl="node1" presStyleIdx="1" presStyleCnt="3">
        <dgm:presLayoutVars>
          <dgm:chMax val="0"/>
          <dgm:chPref val="0"/>
          <dgm:bulletEnabled val="1"/>
        </dgm:presLayoutVars>
      </dgm:prSet>
      <dgm:spPr/>
      <dgm:t>
        <a:bodyPr/>
        <a:lstStyle/>
        <a:p>
          <a:endParaRPr lang="en-GB"/>
        </a:p>
      </dgm:t>
    </dgm:pt>
    <dgm:pt modelId="{D1D00186-04E8-44B6-9F01-8B752F4D5AF3}" type="pres">
      <dgm:prSet presAssocID="{ED4044D3-6136-45B2-A65A-ABC51CFAB2FE}" presName="parTxOnlySpace" presStyleCnt="0"/>
      <dgm:spPr/>
    </dgm:pt>
    <dgm:pt modelId="{9DEE3D6B-039E-4040-9D86-05A8FC5041A3}" type="pres">
      <dgm:prSet presAssocID="{ED636C77-93B6-4E17-9D30-0D054A07057D}" presName="parTxOnly" presStyleLbl="node1" presStyleIdx="2" presStyleCnt="3">
        <dgm:presLayoutVars>
          <dgm:chMax val="0"/>
          <dgm:chPref val="0"/>
          <dgm:bulletEnabled val="1"/>
        </dgm:presLayoutVars>
      </dgm:prSet>
      <dgm:spPr/>
      <dgm:t>
        <a:bodyPr/>
        <a:lstStyle/>
        <a:p>
          <a:endParaRPr lang="en-GB"/>
        </a:p>
      </dgm:t>
    </dgm:pt>
  </dgm:ptLst>
  <dgm:cxnLst>
    <dgm:cxn modelId="{2678FE95-DD2E-4DCA-9069-C72E98EC706F}" srcId="{6404777F-3663-42BC-B51F-7A6E113ECEBC}" destId="{37C1BC2C-5B88-4464-B630-95BBE6A60E3C}" srcOrd="1" destOrd="0" parTransId="{292F7162-4718-4707-A3C0-BD6946069F8E}" sibTransId="{ED4044D3-6136-45B2-A65A-ABC51CFAB2FE}"/>
    <dgm:cxn modelId="{F28CA3A4-C34B-42B9-813B-4FC3040CD6BD}" type="presOf" srcId="{6404777F-3663-42BC-B51F-7A6E113ECEBC}" destId="{8F33C91C-C5BA-46BC-BD91-29E691A1ED62}" srcOrd="0" destOrd="0" presId="urn:microsoft.com/office/officeart/2005/8/layout/chevron1"/>
    <dgm:cxn modelId="{04797BD5-FCB0-4C19-8381-3DEA6DF58625}" srcId="{6404777F-3663-42BC-B51F-7A6E113ECEBC}" destId="{ED636C77-93B6-4E17-9D30-0D054A07057D}" srcOrd="2" destOrd="0" parTransId="{DD719036-DEB9-4501-A8EB-D64165F9D432}" sibTransId="{F33FAC6E-25CD-4F7B-8C5E-65B727973A3C}"/>
    <dgm:cxn modelId="{7532435A-7300-42E4-8A62-2CCB3687F2D7}" type="presOf" srcId="{CC3754B1-0687-4E94-80A5-6971DDC55A27}" destId="{8B2BC171-CDB2-4902-A12C-792FA10CAF52}" srcOrd="0" destOrd="0" presId="urn:microsoft.com/office/officeart/2005/8/layout/chevron1"/>
    <dgm:cxn modelId="{A00B2405-E30D-426A-8395-15FE88916BEB}" srcId="{6404777F-3663-42BC-B51F-7A6E113ECEBC}" destId="{CC3754B1-0687-4E94-80A5-6971DDC55A27}" srcOrd="0" destOrd="0" parTransId="{85104AC6-31F4-4B98-86D9-8E2B903C7DBC}" sibTransId="{52B89476-8AE5-4084-AC43-42E5941542F0}"/>
    <dgm:cxn modelId="{50468EAA-04A0-42BE-B2B3-6FD06527D543}" type="presOf" srcId="{37C1BC2C-5B88-4464-B630-95BBE6A60E3C}" destId="{A1A95231-E6CE-44C0-B97F-26A0BC34C0FA}" srcOrd="0" destOrd="0" presId="urn:microsoft.com/office/officeart/2005/8/layout/chevron1"/>
    <dgm:cxn modelId="{71DB8595-0D9A-43D0-B32F-7E2B34EBE457}" type="presOf" srcId="{ED636C77-93B6-4E17-9D30-0D054A07057D}" destId="{9DEE3D6B-039E-4040-9D86-05A8FC5041A3}" srcOrd="0" destOrd="0" presId="urn:microsoft.com/office/officeart/2005/8/layout/chevron1"/>
    <dgm:cxn modelId="{B7489AE0-42FE-4777-A7DA-242BD64799F5}" type="presParOf" srcId="{8F33C91C-C5BA-46BC-BD91-29E691A1ED62}" destId="{8B2BC171-CDB2-4902-A12C-792FA10CAF52}" srcOrd="0" destOrd="0" presId="urn:microsoft.com/office/officeart/2005/8/layout/chevron1"/>
    <dgm:cxn modelId="{AFB88039-3EB4-4A2B-9F1E-25206FC11504}" type="presParOf" srcId="{8F33C91C-C5BA-46BC-BD91-29E691A1ED62}" destId="{E84BE01F-80EC-49BE-A3F7-01F1F136E496}" srcOrd="1" destOrd="0" presId="urn:microsoft.com/office/officeart/2005/8/layout/chevron1"/>
    <dgm:cxn modelId="{BA221521-A576-4F69-9B15-56527F2246C3}" type="presParOf" srcId="{8F33C91C-C5BA-46BC-BD91-29E691A1ED62}" destId="{A1A95231-E6CE-44C0-B97F-26A0BC34C0FA}" srcOrd="2" destOrd="0" presId="urn:microsoft.com/office/officeart/2005/8/layout/chevron1"/>
    <dgm:cxn modelId="{7882B70C-8EE6-4B2F-A065-90004880D5A4}" type="presParOf" srcId="{8F33C91C-C5BA-46BC-BD91-29E691A1ED62}" destId="{D1D00186-04E8-44B6-9F01-8B752F4D5AF3}" srcOrd="3" destOrd="0" presId="urn:microsoft.com/office/officeart/2005/8/layout/chevron1"/>
    <dgm:cxn modelId="{274AD668-1365-469D-8F83-F6E9B6F3CE5A}" type="presParOf" srcId="{8F33C91C-C5BA-46BC-BD91-29E691A1ED62}" destId="{9DEE3D6B-039E-4040-9D86-05A8FC5041A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391A0-D039-4991-BFEA-BAA262593F6D}">
      <dsp:nvSpPr>
        <dsp:cNvPr id="0" name=""/>
        <dsp:cNvSpPr/>
      </dsp:nvSpPr>
      <dsp:spPr>
        <a:xfrm>
          <a:off x="0" y="364482"/>
          <a:ext cx="6480720"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Jonathan Welsh - Wesleyan</a:t>
          </a:r>
          <a:endParaRPr lang="en-GB" sz="2000" kern="1200" dirty="0"/>
        </a:p>
      </dsp:txBody>
      <dsp:txXfrm>
        <a:off x="0" y="364482"/>
        <a:ext cx="6480720" cy="834750"/>
      </dsp:txXfrm>
    </dsp:sp>
    <dsp:sp modelId="{666DDDB7-1127-47A0-B33E-7CC31CD33629}">
      <dsp:nvSpPr>
        <dsp:cNvPr id="0" name=""/>
        <dsp:cNvSpPr/>
      </dsp:nvSpPr>
      <dsp:spPr>
        <a:xfrm>
          <a:off x="324036" y="69282"/>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Overview of Phase 1</a:t>
          </a:r>
          <a:endParaRPr lang="en-GB" sz="2000" b="1" kern="1200" dirty="0"/>
        </a:p>
      </dsp:txBody>
      <dsp:txXfrm>
        <a:off x="352857" y="98103"/>
        <a:ext cx="4478862" cy="532758"/>
      </dsp:txXfrm>
    </dsp:sp>
    <dsp:sp modelId="{68DAD608-F4B5-410C-B5D0-36E41D146E76}">
      <dsp:nvSpPr>
        <dsp:cNvPr id="0" name=""/>
        <dsp:cNvSpPr/>
      </dsp:nvSpPr>
      <dsp:spPr>
        <a:xfrm>
          <a:off x="0" y="1602433"/>
          <a:ext cx="6480720"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Andrew Fraser – Standard Life</a:t>
          </a:r>
          <a:endParaRPr lang="en-GB" sz="2000" kern="1200" dirty="0"/>
        </a:p>
      </dsp:txBody>
      <dsp:txXfrm>
        <a:off x="0" y="1602433"/>
        <a:ext cx="6480720" cy="834750"/>
      </dsp:txXfrm>
    </dsp:sp>
    <dsp:sp modelId="{ED4DD12F-DC39-4D5C-A412-9CB0561C9BCE}">
      <dsp:nvSpPr>
        <dsp:cNvPr id="0" name=""/>
        <dsp:cNvSpPr/>
      </dsp:nvSpPr>
      <dsp:spPr>
        <a:xfrm>
          <a:off x="324036" y="1307233"/>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Consumer Survey</a:t>
          </a:r>
          <a:endParaRPr lang="en-GB" sz="2000" b="1" kern="1200" dirty="0"/>
        </a:p>
      </dsp:txBody>
      <dsp:txXfrm>
        <a:off x="352857" y="1336054"/>
        <a:ext cx="4478862" cy="532758"/>
      </dsp:txXfrm>
    </dsp:sp>
    <dsp:sp modelId="{B9526A40-1EE0-4741-B676-8CD03B4A9952}">
      <dsp:nvSpPr>
        <dsp:cNvPr id="0" name=""/>
        <dsp:cNvSpPr/>
      </dsp:nvSpPr>
      <dsp:spPr>
        <a:xfrm>
          <a:off x="0" y="2840383"/>
          <a:ext cx="6480720"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Ben Stroud - ReAssure</a:t>
          </a:r>
          <a:endParaRPr lang="en-GB" sz="2000" kern="1200" dirty="0"/>
        </a:p>
      </dsp:txBody>
      <dsp:txXfrm>
        <a:off x="0" y="2840383"/>
        <a:ext cx="6480720" cy="834750"/>
      </dsp:txXfrm>
    </dsp:sp>
    <dsp:sp modelId="{E8173722-D31C-41CD-A13D-1BFFB6B23519}">
      <dsp:nvSpPr>
        <dsp:cNvPr id="0" name=""/>
        <dsp:cNvSpPr/>
      </dsp:nvSpPr>
      <dsp:spPr>
        <a:xfrm>
          <a:off x="324036" y="2545182"/>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Communications</a:t>
          </a:r>
          <a:endParaRPr lang="en-GB" sz="2000" b="1" kern="1200" dirty="0"/>
        </a:p>
      </dsp:txBody>
      <dsp:txXfrm>
        <a:off x="352857" y="2574003"/>
        <a:ext cx="4478862"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5BF50B82-5878-4B7D-88C2-02C69512A2A1}" type="datetimeFigureOut">
              <a:rPr lang="en-GB" smtClean="0"/>
              <a:pPr/>
              <a:t>31/01/2018</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5D477763-85C6-42DD-8ACF-9BCBEC07E12F}" type="slidenum">
              <a:rPr lang="en-GB" smtClean="0"/>
              <a:pPr/>
              <a:t>‹#›</a:t>
            </a:fld>
            <a:endParaRPr lang="en-GB"/>
          </a:p>
        </p:txBody>
      </p:sp>
    </p:spTree>
    <p:extLst>
      <p:ext uri="{BB962C8B-B14F-4D97-AF65-F5344CB8AC3E}">
        <p14:creationId xmlns:p14="http://schemas.microsoft.com/office/powerpoint/2010/main" val="179073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was delivered at the </a:t>
            </a:r>
            <a:r>
              <a:rPr lang="en-GB" dirty="0" err="1" smtClean="0"/>
              <a:t>IFoA</a:t>
            </a:r>
            <a:r>
              <a:rPr lang="en-GB" dirty="0" smtClean="0"/>
              <a:t> Life Conference 2017 on 23</a:t>
            </a:r>
            <a:r>
              <a:rPr lang="en-GB" baseline="30000" dirty="0" smtClean="0"/>
              <a:t>rd</a:t>
            </a:r>
            <a:r>
              <a:rPr lang="en-GB" dirty="0" smtClean="0"/>
              <a:t> November. </a:t>
            </a:r>
          </a:p>
          <a:p>
            <a:endParaRPr lang="en-GB" dirty="0" smtClean="0"/>
          </a:p>
          <a:p>
            <a:r>
              <a:rPr lang="en-GB" dirty="0" smtClean="0"/>
              <a:t>The presentation delivered at CILA on 4</a:t>
            </a:r>
            <a:r>
              <a:rPr lang="en-GB" baseline="30000" dirty="0" smtClean="0"/>
              <a:t>th</a:t>
            </a:r>
            <a:r>
              <a:rPr lang="en-GB" baseline="0" dirty="0" smtClean="0"/>
              <a:t> May 2017 is included within </a:t>
            </a:r>
            <a:r>
              <a:rPr lang="en-GB" baseline="0" smtClean="0"/>
              <a:t>the appendices (slides 53 to 96).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234908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with-profits fund performance</a:t>
            </a:r>
            <a:r>
              <a:rPr lang="en-GB" baseline="0" dirty="0" smtClean="0"/>
              <a:t> does vary widely, and customers were given high expectations when the policies were taken out (typically in the 80’s).</a:t>
            </a:r>
          </a:p>
          <a:p>
            <a:endParaRPr lang="en-GB" baseline="0" dirty="0" smtClean="0"/>
          </a:p>
          <a:p>
            <a:r>
              <a:rPr lang="en-GB" baseline="0" dirty="0" smtClean="0"/>
              <a:t>Yellow bars show range of returns.</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val="188442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should</a:t>
            </a:r>
            <a:r>
              <a:rPr lang="en-GB" baseline="0" dirty="0" smtClean="0"/>
              <a:t> recognise that there are features of with-profits that do add complexity. </a:t>
            </a:r>
          </a:p>
          <a:p>
            <a:r>
              <a:rPr lang="en-GB" baseline="0" dirty="0" smtClean="0"/>
              <a:t>Fund performance differs widely and with-profits funds can have differing exposures.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dirty="0"/>
          </a:p>
        </p:txBody>
      </p:sp>
    </p:spTree>
    <p:extLst>
      <p:ext uri="{BB962C8B-B14F-4D97-AF65-F5344CB8AC3E}">
        <p14:creationId xmlns:p14="http://schemas.microsoft.com/office/powerpoint/2010/main" val="312933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does add complexity relative to unit linked. </a:t>
            </a:r>
          </a:p>
          <a:p>
            <a:r>
              <a:rPr lang="en-GB" baseline="0" dirty="0" smtClean="0"/>
              <a:t>Furthermore the key features / exposures can change over time for the same fund.</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dirty="0"/>
          </a:p>
        </p:txBody>
      </p:sp>
    </p:spTree>
    <p:extLst>
      <p:ext uri="{BB962C8B-B14F-4D97-AF65-F5344CB8AC3E}">
        <p14:creationId xmlns:p14="http://schemas.microsoft.com/office/powerpoint/2010/main" val="312933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The</a:t>
            </a:r>
            <a:r>
              <a:rPr lang="en-GB" baseline="0" dirty="0" smtClean="0"/>
              <a:t> working party reviewed with-profits communications as part of phase 1.  This included providing examples of what we believe are clear communications.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Further details in the CILA presentation (see appendix slides) and the phase 1 report. </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dirty="0"/>
          </a:p>
        </p:txBody>
      </p:sp>
    </p:spTree>
    <p:extLst>
      <p:ext uri="{BB962C8B-B14F-4D97-AF65-F5344CB8AC3E}">
        <p14:creationId xmlns:p14="http://schemas.microsoft.com/office/powerpoint/2010/main" val="389624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dirty="0"/>
          </a:p>
        </p:txBody>
      </p:sp>
    </p:spTree>
    <p:extLst>
      <p:ext uri="{BB962C8B-B14F-4D97-AF65-F5344CB8AC3E}">
        <p14:creationId xmlns:p14="http://schemas.microsoft.com/office/powerpoint/2010/main" val="180882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dirty="0"/>
          </a:p>
        </p:txBody>
      </p:sp>
    </p:spTree>
    <p:extLst>
      <p:ext uri="{BB962C8B-B14F-4D97-AF65-F5344CB8AC3E}">
        <p14:creationId xmlns:p14="http://schemas.microsoft.com/office/powerpoint/2010/main" val="132161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After we completed Phase 1 we identified there had been limited research into with-profits from a consumer’s point of view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arranged for a survey to be completed with the purpose of formulating guidelines to improve engagement and communication with customers.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set out 3 key objectives we hoped to address as part of this survey: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customers understand the value of their with-profits policies?</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Including some of the key features like guarantees, bonuses and smoothing</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What information do consumers value and what is the best way to present this to them from their perspective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consumers understand the changing nature of their with-profits policies as more funds close and move towards an end game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have selected a few of the results from our survey which address some of these objectives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80055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Arial" charset="0"/>
                <a:ea typeface="+mn-ea"/>
                <a:cs typeface="Arial" charset="0"/>
              </a:rPr>
              <a:t>The key points to note from the survey methodology were that: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used </a:t>
            </a:r>
            <a:r>
              <a:rPr lang="en-GB" sz="1200" kern="1200" dirty="0" err="1" smtClean="0">
                <a:solidFill>
                  <a:schemeClr val="tx1"/>
                </a:solidFill>
                <a:effectLst/>
                <a:latin typeface="Arial" charset="0"/>
                <a:ea typeface="+mn-ea"/>
                <a:cs typeface="Arial" charset="0"/>
              </a:rPr>
              <a:t>YouGov</a:t>
            </a:r>
            <a:r>
              <a:rPr lang="en-GB" sz="1200" kern="1200" dirty="0" smtClean="0">
                <a:solidFill>
                  <a:schemeClr val="tx1"/>
                </a:solidFill>
                <a:effectLst/>
                <a:latin typeface="Arial" charset="0"/>
                <a:ea typeface="+mn-ea"/>
                <a:cs typeface="Arial" charset="0"/>
              </a:rPr>
              <a:t>, a well respected survey company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One of the main reasons they were selected was because of their ability find a representative sample of with-profits customers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was an online survey, which helped with the turnaround so we had the results in time to present at this conference. Although</a:t>
            </a:r>
            <a:r>
              <a:rPr lang="en-GB" sz="1200" kern="1200" baseline="0" dirty="0" smtClean="0">
                <a:solidFill>
                  <a:schemeClr val="tx1"/>
                </a:solidFill>
                <a:effectLst/>
                <a:latin typeface="Arial" charset="0"/>
                <a:ea typeface="+mn-ea"/>
                <a:cs typeface="Arial" charset="0"/>
              </a:rPr>
              <a:t> I’ll discuss this more later.</a:t>
            </a:r>
            <a:endParaRPr lang="en-GB" sz="1200" kern="1200" dirty="0" smtClean="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Although it could be argued this leads to some selection bias in terms of only showing computer literate policyholders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Of the interviewees with at least one financial product, (473) 17% of them had a with-profits policy, which was pleasing because YouGov had initially expected this to be lower.</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as you can see this survey is hot off the press having been completed earlier in the month and has thrown up some interesting statistics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full findings of the results will form part of the written report which will be produced in due course</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111050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Arial" charset="0"/>
                <a:ea typeface="+mn-ea"/>
                <a:cs typeface="Arial" charset="0"/>
              </a:rPr>
              <a:t>I will flick through the next two slides quickly, but the key takeaways are: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feel this that the with-profits sample is a good representation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As would be expected the majority of with-profits policyholders are over 55</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As a lot of with-profits products are now closed to new business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Slightly older than the control sample</a:t>
            </a:r>
          </a:p>
          <a:p>
            <a:pPr marL="228600" indent="-22860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187131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There is a good regional split of the policyholders sampled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All other splits indicate this is a good representative sample</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9159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Survey covers</a:t>
            </a:r>
            <a:r>
              <a:rPr lang="en-GB" baseline="0" dirty="0" smtClean="0"/>
              <a:t> all financial products. Get a feel for the customer view on the complexity of the information they receive. </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923859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GB" sz="1200" kern="1200" dirty="0" smtClean="0">
                <a:solidFill>
                  <a:schemeClr val="tx1"/>
                </a:solidFill>
                <a:effectLst/>
                <a:latin typeface="Arial" charset="0"/>
                <a:ea typeface="+mn-ea"/>
                <a:cs typeface="Arial" charset="0"/>
              </a:rPr>
              <a:t>Now for a bit of audience engagement</a:t>
            </a: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62860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Well in the family fortune format …our survey said 80%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what does this tell us?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Going back to objectives, does this tell us that policyholders value with-profits policy and are satisfied with it?</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Or is this an example of financial apathy which is widely present in the market. As this comment we received would indicate:</a:t>
            </a:r>
          </a:p>
          <a:p>
            <a:pPr marL="1085850" lvl="2" indent="-171450">
              <a:buFont typeface="Arial" panose="020B0604020202020204" pitchFamily="34" charset="0"/>
              <a:buChar char="•"/>
            </a:pPr>
            <a:r>
              <a:rPr lang="en-GB" sz="1200" i="1" kern="1200" dirty="0" smtClean="0">
                <a:solidFill>
                  <a:schemeClr val="tx1"/>
                </a:solidFill>
                <a:effectLst/>
                <a:latin typeface="Arial" charset="0"/>
                <a:ea typeface="+mn-ea"/>
                <a:cs typeface="Arial" charset="0"/>
              </a:rPr>
              <a:t>“Don't take too much notice to be honest, I just pay into it waiting for it to mature”</a:t>
            </a:r>
            <a:endParaRPr lang="en-GB" sz="1200" kern="1200" dirty="0" smtClean="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Alternatively it could be that they aren’t aware of alternative options open to them</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191888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leads me on nicely to the next results we have pulled out, where we asked the with-profits policyholders if they understood their options and guarantees and how their cash in value can vary over time: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is slightly disappointingly on a fifth of people understand both their guarantees and options, and fluctuations in their cash in value: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Interestingly, we also found, that the results did not vary by age group either. As I would have expected the older generations approaching retirement would have had a better handle on this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maybe indicates that the communications are not getting this across clearly enough or policyholders don’t read past the headline policy value</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is slightly counter to the result that Jon presented at the start and maybe highlights a lack of depth of knowledge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 a separate question 40% of people said they don’t understand the charges if they were to cash in their policy early</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87887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next slide looks back at one of the key objectives of understanding of policyholders about the changing nature of their policies as funds close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stand out fact is the number of don’t knows: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leads to the question of does this actually matter?</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they need to know this information as part of any decisions they make regarding their policy?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the majority have indicated they will hold this until maturity anyway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Questions we can maybe debate at the end.</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1287265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Next few slides look at policyholder engagement, starting with financial statements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is pleasing for us, and I’m sure the regulator, that such a large percentage of policyholders indicated they thought the information received was about right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 a separate questions we asked</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Is there anything you like about your financial statements”. We received mixed responses to this as you’d expect:</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Positive “Receiving statement reminds me to check my investments/pension”</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Negative “I don’t understand them and so I usually just put them directly into a drawer”</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At least he or she doesn’t throw them away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“They should not assume the reader is an idiot”, but counter this with</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“They are always </a:t>
            </a:r>
            <a:r>
              <a:rPr lang="en-GB" sz="1200" kern="1200" dirty="0" err="1" smtClean="0">
                <a:solidFill>
                  <a:schemeClr val="tx1"/>
                </a:solidFill>
                <a:effectLst/>
                <a:latin typeface="Arial" charset="0"/>
                <a:ea typeface="+mn-ea"/>
                <a:cs typeface="Arial" charset="0"/>
              </a:rPr>
              <a:t>overcomplex</a:t>
            </a:r>
            <a:r>
              <a:rPr lang="en-GB" sz="1200" kern="1200" dirty="0" smtClean="0">
                <a:solidFill>
                  <a:schemeClr val="tx1"/>
                </a:solidFill>
                <a:effectLst/>
                <a:latin typeface="Arial" charset="0"/>
                <a:ea typeface="+mn-ea"/>
                <a:cs typeface="Arial" charset="0"/>
              </a:rPr>
              <a:t>” </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“Sometime you get fed up with the repeated warnings”</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highlights how hard it is to get the balance right</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386899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My next slide looks at reasons for taking up the policy in the first place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Note people could tick multiple options in this question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 large percentage of policyholders have indicated that it was the default option, compulsory or that it was advised to them:</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one view is that they feel they have not chosen themselves, which may make it hard to increase their level of engagement </a:t>
            </a:r>
          </a:p>
          <a:p>
            <a:pPr marL="0" indent="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103456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 previous Money Advice Service survey highlighted that policyholder preferred to contacted often and well in advance of retirement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From our survey of all holders of a financial product 70% of people said they would like to receive information on an annual basis: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was up to 86% for with-profits policyholders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shows positive engagement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Annual statements are enough, and we don’t want to send out too much information as indicated by the quote</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1425462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My final slide shows how policyholders preferred method of communication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For me it was interesting to see how many people still prefer letters in this online world, especially given this was an online survey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With more than 50% of all policyholders over 35 preferring letters.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Although I have to admit I prefer letters, because you are bombarded with emails every day, so it can sometimes be hard to see the wood from the trees and refreshing to receive a letter.</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might also be driven by people being in the habit of receiving and filing letters and feeling more comfortable to continue this method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finally, there may be a lack of trust with having personal financial information online given the number of high profile data breaches in the last few years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does however indicate a trend, that younger generations prefer to receive the information digitally,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maybe offering different options to policyholders rather than a one size fits all may be beneficial and providing new products purely online</a:t>
            </a: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Key takeaways: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Policyholders still want regular information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is still a preference for letters over digital correspondence, but the tides may be turning on this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There is a good level of understanding, but subtle issues like funds been closed are less well understood.</a:t>
            </a: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Arial" charset="0"/>
            </a:endParaRPr>
          </a:p>
          <a:p>
            <a:pPr marL="228600" indent="-228600">
              <a:buNone/>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191742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Now we’ll look at policyholder communication, linking back to our review of annual statements we reviewed during phase 1. </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28</a:t>
            </a:fld>
            <a:endParaRPr lang="en-GB" dirty="0"/>
          </a:p>
        </p:txBody>
      </p:sp>
    </p:spTree>
    <p:extLst>
      <p:ext uri="{BB962C8B-B14F-4D97-AF65-F5344CB8AC3E}">
        <p14:creationId xmlns:p14="http://schemas.microsoft.com/office/powerpoint/2010/main" val="2439734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Our desk-based research earlier in the year identified concerns with the suitability of annual benefit statements. They contained </a:t>
            </a:r>
            <a:r>
              <a:rPr lang="en-GB" sz="1200" b="1" kern="1200" dirty="0" smtClean="0">
                <a:solidFill>
                  <a:schemeClr val="tx1"/>
                </a:solidFill>
                <a:effectLst/>
                <a:latin typeface="Arial" charset="0"/>
                <a:ea typeface="+mn-ea"/>
                <a:cs typeface="Arial" charset="0"/>
              </a:rPr>
              <a:t>a lot</a:t>
            </a:r>
            <a:r>
              <a:rPr lang="en-GB" sz="1200" kern="1200" dirty="0" smtClean="0">
                <a:solidFill>
                  <a:schemeClr val="tx1"/>
                </a:solidFill>
                <a:effectLst/>
                <a:latin typeface="Arial" charset="0"/>
                <a:ea typeface="+mn-ea"/>
                <a:cs typeface="Arial" charset="0"/>
              </a:rPr>
              <a:t> of information, we wanted to know if they were too long, and also, whether all that information was deemed useful and adding value to the consumer.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There was also concern about the use of technical terminology or </a:t>
            </a:r>
            <a:r>
              <a:rPr lang="en-GB" sz="1200" b="1" kern="1200" dirty="0" smtClean="0">
                <a:solidFill>
                  <a:schemeClr val="tx1"/>
                </a:solidFill>
                <a:effectLst/>
                <a:latin typeface="Arial" charset="0"/>
                <a:ea typeface="+mn-ea"/>
                <a:cs typeface="Arial" charset="0"/>
              </a:rPr>
              <a:t>Jargon</a:t>
            </a:r>
            <a:r>
              <a:rPr lang="en-GB" sz="1200" kern="1200" dirty="0" smtClean="0">
                <a:solidFill>
                  <a:schemeClr val="tx1"/>
                </a:solidFill>
                <a:effectLst/>
                <a:latin typeface="Arial" charset="0"/>
                <a:ea typeface="+mn-ea"/>
                <a:cs typeface="Arial" charset="0"/>
              </a:rPr>
              <a:t>, which runs the risk of disengaging or bewildering consumers.</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Finally, every firm had different approaches; whilst some differences were driven by the fund or product, with-profits doesn’t have a recommended best practice to the same extent as unit linked products.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29</a:t>
            </a:fld>
            <a:endParaRPr lang="en-GB" dirty="0"/>
          </a:p>
        </p:txBody>
      </p:sp>
    </p:spTree>
    <p:extLst>
      <p:ext uri="{BB962C8B-B14F-4D97-AF65-F5344CB8AC3E}">
        <p14:creationId xmlns:p14="http://schemas.microsoft.com/office/powerpoint/2010/main" val="120368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2978759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To address the first of these, we asked policyholders how they felt about the </a:t>
            </a:r>
            <a:r>
              <a:rPr lang="en-GB" sz="1200" b="1" kern="1200" dirty="0" smtClean="0">
                <a:solidFill>
                  <a:schemeClr val="tx1"/>
                </a:solidFill>
                <a:effectLst/>
                <a:latin typeface="Arial" charset="0"/>
                <a:ea typeface="+mn-ea"/>
                <a:cs typeface="Arial" charset="0"/>
              </a:rPr>
              <a:t>volume </a:t>
            </a:r>
            <a:r>
              <a:rPr lang="en-GB" sz="1200" kern="1200" dirty="0" smtClean="0">
                <a:solidFill>
                  <a:schemeClr val="tx1"/>
                </a:solidFill>
                <a:effectLst/>
                <a:latin typeface="Arial" charset="0"/>
                <a:ea typeface="+mn-ea"/>
                <a:cs typeface="Arial" charset="0"/>
              </a:rPr>
              <a:t>of information they received.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&lt;Audience participation&gt;</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dirty="0"/>
          </a:p>
        </p:txBody>
      </p:sp>
    </p:spTree>
    <p:extLst>
      <p:ext uri="{BB962C8B-B14F-4D97-AF65-F5344CB8AC3E}">
        <p14:creationId xmlns:p14="http://schemas.microsoft.com/office/powerpoint/2010/main" val="173787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The results from our survey indicated that policyholders feel the amount of information they receive is about right, 64% of all policyholders thought it was about right.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Amongst with-profits policyholders, this rose to 72%. In fact, it was the number who didn’t know that decreased between the entire population of policyholders and the with-profits policyholders. This, at least, suggests that the with-profits policyholders are more aware of the information they receive.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So it seems providers are getting the amount of information about right.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dirty="0"/>
          </a:p>
        </p:txBody>
      </p:sp>
    </p:spTree>
    <p:extLst>
      <p:ext uri="{BB962C8B-B14F-4D97-AF65-F5344CB8AC3E}">
        <p14:creationId xmlns:p14="http://schemas.microsoft.com/office/powerpoint/2010/main" val="156206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We also asked policyholders which information they most wanted to see on their annual statements.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Results weren’t all that surprising with the most popular responses being value of the policy now, investment performance and changes over the year, projected values, and premiums or charges.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What was interesting is that, the with-profits policyholders were even more interested to see this information. The </a:t>
            </a:r>
            <a:r>
              <a:rPr lang="en-GB" sz="1200" b="1" kern="1200" dirty="0" smtClean="0">
                <a:solidFill>
                  <a:schemeClr val="tx1"/>
                </a:solidFill>
                <a:effectLst/>
                <a:latin typeface="Arial" charset="0"/>
                <a:ea typeface="+mn-ea"/>
                <a:cs typeface="Arial" charset="0"/>
              </a:rPr>
              <a:t>FCA’s recent Legacy Review</a:t>
            </a:r>
            <a:r>
              <a:rPr lang="en-GB" sz="1200" kern="1200" dirty="0" smtClean="0">
                <a:solidFill>
                  <a:schemeClr val="tx1"/>
                </a:solidFill>
                <a:effectLst/>
                <a:latin typeface="Arial" charset="0"/>
                <a:ea typeface="+mn-ea"/>
                <a:cs typeface="Arial" charset="0"/>
              </a:rPr>
              <a:t> noted that some of this information may </a:t>
            </a:r>
            <a:r>
              <a:rPr lang="en-GB" sz="1200" b="1" kern="1200" dirty="0" smtClean="0">
                <a:solidFill>
                  <a:schemeClr val="tx1"/>
                </a:solidFill>
                <a:effectLst/>
                <a:latin typeface="Arial" charset="0"/>
                <a:ea typeface="+mn-ea"/>
                <a:cs typeface="Arial" charset="0"/>
              </a:rPr>
              <a:t>prove difficult for providers to provide </a:t>
            </a:r>
            <a:r>
              <a:rPr lang="en-GB" sz="1200" kern="1200" dirty="0" smtClean="0">
                <a:solidFill>
                  <a:schemeClr val="tx1"/>
                </a:solidFill>
                <a:effectLst/>
                <a:latin typeface="Arial" charset="0"/>
                <a:ea typeface="+mn-ea"/>
                <a:cs typeface="Arial" charset="0"/>
              </a:rPr>
              <a:t>for their conventional with-profits policies, for example with implicit charges. But our survey suggests that these are exactly the policyholders most interested in seeing this information. Perhaps this is because they’ve not seen it before.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With-profits policyholders, again, displayed higher engagement and want to receive information, even that which we might find ‘difficult to provide’. </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32</a:t>
            </a:fld>
            <a:endParaRPr lang="en-GB" dirty="0"/>
          </a:p>
        </p:txBody>
      </p:sp>
    </p:spTree>
    <p:extLst>
      <p:ext uri="{BB962C8B-B14F-4D97-AF65-F5344CB8AC3E}">
        <p14:creationId xmlns:p14="http://schemas.microsoft.com/office/powerpoint/2010/main" val="351478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We also asked policyholders what they liked or disliked about their annual statement.</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There was a mix of feelings. Ranging from those who felt their money was in </a:t>
            </a:r>
            <a:r>
              <a:rPr lang="en-GB" sz="1200" b="1" kern="1200" dirty="0" smtClean="0">
                <a:solidFill>
                  <a:schemeClr val="tx1"/>
                </a:solidFill>
                <a:effectLst/>
                <a:latin typeface="Arial" charset="0"/>
                <a:ea typeface="+mn-ea"/>
                <a:cs typeface="Arial" charset="0"/>
              </a:rPr>
              <a:t>safe hands</a:t>
            </a:r>
            <a:r>
              <a:rPr lang="en-GB" sz="1200" kern="1200" dirty="0" smtClean="0">
                <a:solidFill>
                  <a:schemeClr val="tx1"/>
                </a:solidFill>
                <a:effectLst/>
                <a:latin typeface="Arial" charset="0"/>
                <a:ea typeface="+mn-ea"/>
                <a:cs typeface="Arial" charset="0"/>
              </a:rPr>
              <a:t>, through to those who spoke of </a:t>
            </a:r>
            <a:r>
              <a:rPr lang="en-GB" sz="1200" b="1" kern="1200" dirty="0" smtClean="0">
                <a:solidFill>
                  <a:schemeClr val="tx1"/>
                </a:solidFill>
                <a:effectLst/>
                <a:latin typeface="Arial" charset="0"/>
                <a:ea typeface="+mn-ea"/>
                <a:cs typeface="Arial" charset="0"/>
              </a:rPr>
              <a:t>smoke and mirrors</a:t>
            </a:r>
            <a:r>
              <a:rPr lang="en-GB" sz="1200" kern="1200" dirty="0" smtClean="0">
                <a:solidFill>
                  <a:schemeClr val="tx1"/>
                </a:solidFill>
                <a:effectLst/>
                <a:latin typeface="Arial" charset="0"/>
                <a:ea typeface="+mn-ea"/>
                <a:cs typeface="Arial" charset="0"/>
              </a:rPr>
              <a:t>.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One theme that emerged in a number of comments was of </a:t>
            </a:r>
            <a:r>
              <a:rPr lang="en-GB" sz="1200" b="1" kern="1200" dirty="0" smtClean="0">
                <a:solidFill>
                  <a:schemeClr val="tx1"/>
                </a:solidFill>
                <a:effectLst/>
                <a:latin typeface="Arial" charset="0"/>
                <a:ea typeface="+mn-ea"/>
                <a:cs typeface="Arial" charset="0"/>
              </a:rPr>
              <a:t>boring layouts</a:t>
            </a:r>
            <a:r>
              <a:rPr lang="en-GB" sz="1200" kern="1200" dirty="0" smtClean="0">
                <a:solidFill>
                  <a:schemeClr val="tx1"/>
                </a:solidFill>
                <a:effectLst/>
                <a:latin typeface="Arial" charset="0"/>
                <a:ea typeface="+mn-ea"/>
                <a:cs typeface="Arial" charset="0"/>
              </a:rPr>
              <a:t> or </a:t>
            </a:r>
            <a:r>
              <a:rPr lang="en-GB" sz="1200" b="1" kern="1200" dirty="0" smtClean="0">
                <a:solidFill>
                  <a:schemeClr val="tx1"/>
                </a:solidFill>
                <a:effectLst/>
                <a:latin typeface="Arial" charset="0"/>
                <a:ea typeface="+mn-ea"/>
                <a:cs typeface="Arial" charset="0"/>
              </a:rPr>
              <a:t>poor explanations </a:t>
            </a:r>
            <a:r>
              <a:rPr lang="en-GB" sz="1200" kern="1200" dirty="0" smtClean="0">
                <a:solidFill>
                  <a:schemeClr val="tx1"/>
                </a:solidFill>
                <a:effectLst/>
                <a:latin typeface="Arial" charset="0"/>
                <a:ea typeface="+mn-ea"/>
                <a:cs typeface="Arial" charset="0"/>
              </a:rPr>
              <a:t>suggesting there’s still some </a:t>
            </a:r>
            <a:r>
              <a:rPr lang="en-GB" sz="1200" b="0" kern="1200" dirty="0" smtClean="0">
                <a:solidFill>
                  <a:schemeClr val="tx1"/>
                </a:solidFill>
                <a:effectLst/>
                <a:latin typeface="Arial" charset="0"/>
                <a:ea typeface="+mn-ea"/>
                <a:cs typeface="Arial" charset="0"/>
              </a:rPr>
              <a:t>room for improvement </a:t>
            </a:r>
            <a:r>
              <a:rPr lang="en-GB" sz="1200" kern="1200" dirty="0" smtClean="0">
                <a:solidFill>
                  <a:schemeClr val="tx1"/>
                </a:solidFill>
                <a:effectLst/>
                <a:latin typeface="Arial" charset="0"/>
                <a:ea typeface="+mn-ea"/>
                <a:cs typeface="Arial" charset="0"/>
              </a:rPr>
              <a:t>within the industry. Consumers want to receive regular communication of the key messages but they don’t need to know the full detail.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33</a:t>
            </a:fld>
            <a:endParaRPr lang="en-GB" dirty="0"/>
          </a:p>
        </p:txBody>
      </p:sp>
    </p:spTree>
    <p:extLst>
      <p:ext uri="{BB962C8B-B14F-4D97-AF65-F5344CB8AC3E}">
        <p14:creationId xmlns:p14="http://schemas.microsoft.com/office/powerpoint/2010/main" val="177266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With-profits is full of its own jargon, regular and final bonuses, smoothing and MVRs. Providers were concerned about how well consumers really understand all the with-profits terminology they receive.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 </a:t>
            </a:r>
            <a:r>
              <a:rPr lang="en-GB" sz="1200" b="1" kern="1200" dirty="0" smtClean="0">
                <a:solidFill>
                  <a:schemeClr val="tx1"/>
                </a:solidFill>
                <a:effectLst/>
                <a:latin typeface="Arial" charset="0"/>
                <a:ea typeface="+mn-ea"/>
                <a:cs typeface="Arial" charset="0"/>
              </a:rPr>
              <a:t>entire surveyed population</a:t>
            </a:r>
            <a:r>
              <a:rPr lang="en-GB" sz="1200" kern="1200" dirty="0" smtClean="0">
                <a:solidFill>
                  <a:schemeClr val="tx1"/>
                </a:solidFill>
                <a:effectLst/>
                <a:latin typeface="Arial" charset="0"/>
                <a:ea typeface="+mn-ea"/>
                <a:cs typeface="Arial" charset="0"/>
              </a:rPr>
              <a:t> were not very confident with these with-profits terms, with fewer than 40% feeling they understood the terms: with-profits, sum assured, regular bonus or final bonus.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34</a:t>
            </a:fld>
            <a:endParaRPr lang="en-GB" dirty="0"/>
          </a:p>
        </p:txBody>
      </p:sp>
    </p:spTree>
    <p:extLst>
      <p:ext uri="{BB962C8B-B14F-4D97-AF65-F5344CB8AC3E}">
        <p14:creationId xmlns:p14="http://schemas.microsoft.com/office/powerpoint/2010/main" val="3469246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There is a reassuring improvement looking at with-profits policyholders, with almost two-thirds of policyholders understanding the key terms. Or at least thinking they do. Those who don’t understand will include many of those who don’t engage with or read their statements.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This still means that most policyholders aren’t switching off when they read these terms. </a:t>
            </a:r>
          </a:p>
          <a:p>
            <a:r>
              <a:rPr lang="en-GB" sz="1200" kern="1200" dirty="0" smtClean="0">
                <a:solidFill>
                  <a:schemeClr val="tx1"/>
                </a:solidFill>
                <a:effectLst/>
                <a:latin typeface="Arial" charset="0"/>
                <a:ea typeface="+mn-ea"/>
                <a:cs typeface="Arial" charset="0"/>
              </a:rPr>
              <a:t> </a:t>
            </a:r>
          </a:p>
          <a:p>
            <a:r>
              <a:rPr lang="en-GB" sz="1200" kern="1200" dirty="0" smtClean="0">
                <a:solidFill>
                  <a:schemeClr val="tx1"/>
                </a:solidFill>
                <a:effectLst/>
                <a:latin typeface="Arial" charset="0"/>
                <a:ea typeface="+mn-ea"/>
                <a:cs typeface="Arial" charset="0"/>
              </a:rPr>
              <a:t>But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35</a:t>
            </a:fld>
            <a:endParaRPr lang="en-GB" dirty="0"/>
          </a:p>
        </p:txBody>
      </p:sp>
    </p:spTree>
    <p:extLst>
      <p:ext uri="{BB962C8B-B14F-4D97-AF65-F5344CB8AC3E}">
        <p14:creationId xmlns:p14="http://schemas.microsoft.com/office/powerpoint/2010/main" val="1028944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 there are terms that are still not well understood. Despite annual statements referencing MVRs, this hasn’t generated anywhere near the same level of understanding of what an MVR is.</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What can we do about this? As an industry we need to be clear with the language we use and strive to make statements engaging and easy to understand.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36</a:t>
            </a:fld>
            <a:endParaRPr lang="en-GB" dirty="0"/>
          </a:p>
        </p:txBody>
      </p:sp>
    </p:spTree>
    <p:extLst>
      <p:ext uri="{BB962C8B-B14F-4D97-AF65-F5344CB8AC3E}">
        <p14:creationId xmlns:p14="http://schemas.microsoft.com/office/powerpoint/2010/main" val="482702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37</a:t>
            </a:fld>
            <a:endParaRPr lang="en-GB" dirty="0"/>
          </a:p>
        </p:txBody>
      </p:sp>
    </p:spTree>
    <p:extLst>
      <p:ext uri="{BB962C8B-B14F-4D97-AF65-F5344CB8AC3E}">
        <p14:creationId xmlns:p14="http://schemas.microsoft.com/office/powerpoint/2010/main" val="418333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38</a:t>
            </a:fld>
            <a:endParaRPr lang="en-GB" dirty="0"/>
          </a:p>
        </p:txBody>
      </p:sp>
    </p:spTree>
    <p:extLst>
      <p:ext uri="{BB962C8B-B14F-4D97-AF65-F5344CB8AC3E}">
        <p14:creationId xmlns:p14="http://schemas.microsoft.com/office/powerpoint/2010/main" val="2590877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39</a:t>
            </a:fld>
            <a:endParaRPr lang="en-GB" dirty="0"/>
          </a:p>
        </p:txBody>
      </p:sp>
    </p:spTree>
    <p:extLst>
      <p:ext uri="{BB962C8B-B14F-4D97-AF65-F5344CB8AC3E}">
        <p14:creationId xmlns:p14="http://schemas.microsoft.com/office/powerpoint/2010/main" val="259087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with-profits customers compare with</a:t>
            </a:r>
            <a:r>
              <a:rPr lang="en-GB" baseline="0" dirty="0" smtClean="0"/>
              <a:t> the 68% shown previously relating to all financial products? </a:t>
            </a:r>
          </a:p>
          <a:p>
            <a:r>
              <a:rPr lang="en-GB" baseline="0" dirty="0" smtClean="0"/>
              <a:t>This question was asked specifically as it relates to the information received on their with-profits product.</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dirty="0"/>
          </a:p>
        </p:txBody>
      </p:sp>
    </p:spTree>
    <p:extLst>
      <p:ext uri="{BB962C8B-B14F-4D97-AF65-F5344CB8AC3E}">
        <p14:creationId xmlns:p14="http://schemas.microsoft.com/office/powerpoint/2010/main" val="883848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40</a:t>
            </a:fld>
            <a:endParaRPr lang="en-GB" dirty="0"/>
          </a:p>
        </p:txBody>
      </p:sp>
    </p:spTree>
    <p:extLst>
      <p:ext uri="{BB962C8B-B14F-4D97-AF65-F5344CB8AC3E}">
        <p14:creationId xmlns:p14="http://schemas.microsoft.com/office/powerpoint/2010/main" val="674472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41</a:t>
            </a:fld>
            <a:endParaRPr lang="en-GB" dirty="0"/>
          </a:p>
        </p:txBody>
      </p:sp>
    </p:spTree>
    <p:extLst>
      <p:ext uri="{BB962C8B-B14F-4D97-AF65-F5344CB8AC3E}">
        <p14:creationId xmlns:p14="http://schemas.microsoft.com/office/powerpoint/2010/main" val="12826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42</a:t>
            </a:fld>
            <a:endParaRPr lang="en-GB" dirty="0"/>
          </a:p>
        </p:txBody>
      </p:sp>
    </p:spTree>
    <p:extLst>
      <p:ext uri="{BB962C8B-B14F-4D97-AF65-F5344CB8AC3E}">
        <p14:creationId xmlns:p14="http://schemas.microsoft.com/office/powerpoint/2010/main" val="1010783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43</a:t>
            </a:fld>
            <a:endParaRPr lang="en-GB" dirty="0"/>
          </a:p>
        </p:txBody>
      </p:sp>
    </p:spTree>
    <p:extLst>
      <p:ext uri="{BB962C8B-B14F-4D97-AF65-F5344CB8AC3E}">
        <p14:creationId xmlns:p14="http://schemas.microsoft.com/office/powerpoint/2010/main" val="3671742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44</a:t>
            </a:fld>
            <a:endParaRPr lang="en-GB" dirty="0"/>
          </a:p>
        </p:txBody>
      </p:sp>
    </p:spTree>
    <p:extLst>
      <p:ext uri="{BB962C8B-B14F-4D97-AF65-F5344CB8AC3E}">
        <p14:creationId xmlns:p14="http://schemas.microsoft.com/office/powerpoint/2010/main" val="2280146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45</a:t>
            </a:fld>
            <a:endParaRPr lang="en-GB" dirty="0"/>
          </a:p>
        </p:txBody>
      </p:sp>
    </p:spTree>
    <p:extLst>
      <p:ext uri="{BB962C8B-B14F-4D97-AF65-F5344CB8AC3E}">
        <p14:creationId xmlns:p14="http://schemas.microsoft.com/office/powerpoint/2010/main" val="945470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46</a:t>
            </a:fld>
            <a:endParaRPr lang="en-GB" dirty="0"/>
          </a:p>
        </p:txBody>
      </p:sp>
    </p:spTree>
    <p:extLst>
      <p:ext uri="{BB962C8B-B14F-4D97-AF65-F5344CB8AC3E}">
        <p14:creationId xmlns:p14="http://schemas.microsoft.com/office/powerpoint/2010/main" val="2030555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47</a:t>
            </a:fld>
            <a:endParaRPr lang="en-GB" dirty="0"/>
          </a:p>
        </p:txBody>
      </p:sp>
    </p:spTree>
    <p:extLst>
      <p:ext uri="{BB962C8B-B14F-4D97-AF65-F5344CB8AC3E}">
        <p14:creationId xmlns:p14="http://schemas.microsoft.com/office/powerpoint/2010/main" val="2236234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48</a:t>
            </a:fld>
            <a:endParaRPr lang="en-GB" dirty="0"/>
          </a:p>
        </p:txBody>
      </p:sp>
    </p:spTree>
    <p:extLst>
      <p:ext uri="{BB962C8B-B14F-4D97-AF65-F5344CB8AC3E}">
        <p14:creationId xmlns:p14="http://schemas.microsoft.com/office/powerpoint/2010/main" val="2414910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49</a:t>
            </a:fld>
            <a:endParaRPr lang="en-GB" dirty="0"/>
          </a:p>
        </p:txBody>
      </p:sp>
    </p:spTree>
    <p:extLst>
      <p:ext uri="{BB962C8B-B14F-4D97-AF65-F5344CB8AC3E}">
        <p14:creationId xmlns:p14="http://schemas.microsoft.com/office/powerpoint/2010/main" val="419347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answer was positive</a:t>
            </a:r>
            <a:r>
              <a:rPr lang="en-GB" baseline="0" dirty="0" smtClean="0"/>
              <a:t> for with-profits.  Policyholders generally feel that they understand the information received, but this doesn’t necessarily mean they understand all aspects. Further information in the presentation will provide more information on this.</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dirty="0"/>
          </a:p>
        </p:txBody>
      </p:sp>
    </p:spTree>
    <p:extLst>
      <p:ext uri="{BB962C8B-B14F-4D97-AF65-F5344CB8AC3E}">
        <p14:creationId xmlns:p14="http://schemas.microsoft.com/office/powerpoint/2010/main" val="2978759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50</a:t>
            </a:fld>
            <a:endParaRPr lang="en-GB" dirty="0"/>
          </a:p>
        </p:txBody>
      </p:sp>
    </p:spTree>
    <p:extLst>
      <p:ext uri="{BB962C8B-B14F-4D97-AF65-F5344CB8AC3E}">
        <p14:creationId xmlns:p14="http://schemas.microsoft.com/office/powerpoint/2010/main" val="1850822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51</a:t>
            </a:fld>
            <a:endParaRPr lang="en-GB" dirty="0"/>
          </a:p>
        </p:txBody>
      </p:sp>
    </p:spTree>
    <p:extLst>
      <p:ext uri="{BB962C8B-B14F-4D97-AF65-F5344CB8AC3E}">
        <p14:creationId xmlns:p14="http://schemas.microsoft.com/office/powerpoint/2010/main" val="1449110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52</a:t>
            </a:fld>
            <a:endParaRPr lang="en-GB" dirty="0"/>
          </a:p>
        </p:txBody>
      </p:sp>
    </p:spTree>
    <p:extLst>
      <p:ext uri="{BB962C8B-B14F-4D97-AF65-F5344CB8AC3E}">
        <p14:creationId xmlns:p14="http://schemas.microsoft.com/office/powerpoint/2010/main" val="2739765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53</a:t>
            </a:fld>
            <a:endParaRPr lang="en-GB" dirty="0"/>
          </a:p>
        </p:txBody>
      </p:sp>
    </p:spTree>
    <p:extLst>
      <p:ext uri="{BB962C8B-B14F-4D97-AF65-F5344CB8AC3E}">
        <p14:creationId xmlns:p14="http://schemas.microsoft.com/office/powerpoint/2010/main" val="30397876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54</a:t>
            </a:fld>
            <a:endParaRPr lang="en-GB" dirty="0"/>
          </a:p>
        </p:txBody>
      </p:sp>
    </p:spTree>
    <p:extLst>
      <p:ext uri="{BB962C8B-B14F-4D97-AF65-F5344CB8AC3E}">
        <p14:creationId xmlns:p14="http://schemas.microsoft.com/office/powerpoint/2010/main" val="3164816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55</a:t>
            </a:fld>
            <a:endParaRPr lang="en-GB" dirty="0"/>
          </a:p>
        </p:txBody>
      </p:sp>
    </p:spTree>
    <p:extLst>
      <p:ext uri="{BB962C8B-B14F-4D97-AF65-F5344CB8AC3E}">
        <p14:creationId xmlns:p14="http://schemas.microsoft.com/office/powerpoint/2010/main" val="1466914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56</a:t>
            </a:fld>
            <a:endParaRPr lang="en-GB" dirty="0"/>
          </a:p>
        </p:txBody>
      </p:sp>
    </p:spTree>
    <p:extLst>
      <p:ext uri="{BB962C8B-B14F-4D97-AF65-F5344CB8AC3E}">
        <p14:creationId xmlns:p14="http://schemas.microsoft.com/office/powerpoint/2010/main" val="2504280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57</a:t>
            </a:fld>
            <a:endParaRPr lang="en-GB" dirty="0"/>
          </a:p>
        </p:txBody>
      </p:sp>
    </p:spTree>
    <p:extLst>
      <p:ext uri="{BB962C8B-B14F-4D97-AF65-F5344CB8AC3E}">
        <p14:creationId xmlns:p14="http://schemas.microsoft.com/office/powerpoint/2010/main" val="1831455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58</a:t>
            </a:fld>
            <a:endParaRPr lang="en-GB" dirty="0"/>
          </a:p>
        </p:txBody>
      </p:sp>
    </p:spTree>
    <p:extLst>
      <p:ext uri="{BB962C8B-B14F-4D97-AF65-F5344CB8AC3E}">
        <p14:creationId xmlns:p14="http://schemas.microsoft.com/office/powerpoint/2010/main" val="3484252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59</a:t>
            </a:fld>
            <a:endParaRPr lang="en-GB" dirty="0"/>
          </a:p>
        </p:txBody>
      </p:sp>
    </p:spTree>
    <p:extLst>
      <p:ext uri="{BB962C8B-B14F-4D97-AF65-F5344CB8AC3E}">
        <p14:creationId xmlns:p14="http://schemas.microsoft.com/office/powerpoint/2010/main" val="362159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working party was set up</a:t>
            </a:r>
            <a:r>
              <a:rPr lang="en-GB" baseline="0" dirty="0" smtClean="0"/>
              <a:t> to review the question of whether with-profits consumers understand their policies.  </a:t>
            </a:r>
          </a:p>
          <a:p>
            <a:r>
              <a:rPr lang="en-GB" baseline="0" dirty="0" smtClean="0"/>
              <a:t>We don’t expect customers to be experts, but do they understand the basics? Do they understand enough to avoid making bad decisions? </a:t>
            </a:r>
          </a:p>
          <a:p>
            <a:r>
              <a:rPr lang="en-GB" baseline="0" dirty="0" smtClean="0"/>
              <a:t>Work was split into 2 phases: </a:t>
            </a:r>
          </a:p>
          <a:p>
            <a:r>
              <a:rPr lang="en-GB" baseline="0" dirty="0" smtClean="0"/>
              <a:t>Phase 1 = review the current with-profits environment and existing research</a:t>
            </a:r>
          </a:p>
          <a:p>
            <a:r>
              <a:rPr lang="en-GB" baseline="0" dirty="0" smtClean="0"/>
              <a:t>Phase 2 = carry out consumer research of our own</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2693941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60</a:t>
            </a:fld>
            <a:endParaRPr lang="en-GB" dirty="0"/>
          </a:p>
        </p:txBody>
      </p:sp>
    </p:spTree>
    <p:extLst>
      <p:ext uri="{BB962C8B-B14F-4D97-AF65-F5344CB8AC3E}">
        <p14:creationId xmlns:p14="http://schemas.microsoft.com/office/powerpoint/2010/main" val="3153873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61</a:t>
            </a:fld>
            <a:endParaRPr lang="en-GB" dirty="0"/>
          </a:p>
        </p:txBody>
      </p:sp>
    </p:spTree>
    <p:extLst>
      <p:ext uri="{BB962C8B-B14F-4D97-AF65-F5344CB8AC3E}">
        <p14:creationId xmlns:p14="http://schemas.microsoft.com/office/powerpoint/2010/main" val="2317330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62</a:t>
            </a:fld>
            <a:endParaRPr lang="en-GB" dirty="0"/>
          </a:p>
        </p:txBody>
      </p:sp>
    </p:spTree>
    <p:extLst>
      <p:ext uri="{BB962C8B-B14F-4D97-AF65-F5344CB8AC3E}">
        <p14:creationId xmlns:p14="http://schemas.microsoft.com/office/powerpoint/2010/main" val="2883529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63</a:t>
            </a:fld>
            <a:endParaRPr lang="en-GB" dirty="0"/>
          </a:p>
        </p:txBody>
      </p:sp>
    </p:spTree>
    <p:extLst>
      <p:ext uri="{BB962C8B-B14F-4D97-AF65-F5344CB8AC3E}">
        <p14:creationId xmlns:p14="http://schemas.microsoft.com/office/powerpoint/2010/main" val="44567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has been added since CILA</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64</a:t>
            </a:fld>
            <a:endParaRPr lang="en-GB" dirty="0"/>
          </a:p>
        </p:txBody>
      </p:sp>
    </p:spTree>
    <p:extLst>
      <p:ext uri="{BB962C8B-B14F-4D97-AF65-F5344CB8AC3E}">
        <p14:creationId xmlns:p14="http://schemas.microsoft.com/office/powerpoint/2010/main" val="3093874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65</a:t>
            </a:fld>
            <a:endParaRPr lang="en-GB" dirty="0"/>
          </a:p>
        </p:txBody>
      </p:sp>
    </p:spTree>
    <p:extLst>
      <p:ext uri="{BB962C8B-B14F-4D97-AF65-F5344CB8AC3E}">
        <p14:creationId xmlns:p14="http://schemas.microsoft.com/office/powerpoint/2010/main" val="3128766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66</a:t>
            </a:fld>
            <a:endParaRPr lang="en-GB" dirty="0"/>
          </a:p>
        </p:txBody>
      </p:sp>
    </p:spTree>
    <p:extLst>
      <p:ext uri="{BB962C8B-B14F-4D97-AF65-F5344CB8AC3E}">
        <p14:creationId xmlns:p14="http://schemas.microsoft.com/office/powerpoint/2010/main" val="4995023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67</a:t>
            </a:fld>
            <a:endParaRPr lang="en-GB" dirty="0"/>
          </a:p>
        </p:txBody>
      </p:sp>
    </p:spTree>
    <p:extLst>
      <p:ext uri="{BB962C8B-B14F-4D97-AF65-F5344CB8AC3E}">
        <p14:creationId xmlns:p14="http://schemas.microsoft.com/office/powerpoint/2010/main" val="10977654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68</a:t>
            </a:fld>
            <a:endParaRPr lang="en-GB" dirty="0"/>
          </a:p>
        </p:txBody>
      </p:sp>
    </p:spTree>
    <p:extLst>
      <p:ext uri="{BB962C8B-B14F-4D97-AF65-F5344CB8AC3E}">
        <p14:creationId xmlns:p14="http://schemas.microsoft.com/office/powerpoint/2010/main" val="4781571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69</a:t>
            </a:fld>
            <a:endParaRPr lang="en-GB" dirty="0"/>
          </a:p>
        </p:txBody>
      </p:sp>
    </p:spTree>
    <p:extLst>
      <p:ext uri="{BB962C8B-B14F-4D97-AF65-F5344CB8AC3E}">
        <p14:creationId xmlns:p14="http://schemas.microsoft.com/office/powerpoint/2010/main" val="296717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dirty="0"/>
          </a:p>
        </p:txBody>
      </p:sp>
    </p:spTree>
    <p:extLst>
      <p:ext uri="{BB962C8B-B14F-4D97-AF65-F5344CB8AC3E}">
        <p14:creationId xmlns:p14="http://schemas.microsoft.com/office/powerpoint/2010/main" val="3193462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70</a:t>
            </a:fld>
            <a:endParaRPr lang="en-GB" dirty="0"/>
          </a:p>
        </p:txBody>
      </p:sp>
    </p:spTree>
    <p:extLst>
      <p:ext uri="{BB962C8B-B14F-4D97-AF65-F5344CB8AC3E}">
        <p14:creationId xmlns:p14="http://schemas.microsoft.com/office/powerpoint/2010/main" val="2568960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71</a:t>
            </a:fld>
            <a:endParaRPr lang="en-GB" dirty="0"/>
          </a:p>
        </p:txBody>
      </p:sp>
    </p:spTree>
    <p:extLst>
      <p:ext uri="{BB962C8B-B14F-4D97-AF65-F5344CB8AC3E}">
        <p14:creationId xmlns:p14="http://schemas.microsoft.com/office/powerpoint/2010/main" val="116746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72</a:t>
            </a:fld>
            <a:endParaRPr lang="en-GB" dirty="0"/>
          </a:p>
        </p:txBody>
      </p:sp>
    </p:spTree>
    <p:extLst>
      <p:ext uri="{BB962C8B-B14F-4D97-AF65-F5344CB8AC3E}">
        <p14:creationId xmlns:p14="http://schemas.microsoft.com/office/powerpoint/2010/main" val="4035659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73</a:t>
            </a:fld>
            <a:endParaRPr lang="en-GB" dirty="0"/>
          </a:p>
        </p:txBody>
      </p:sp>
    </p:spTree>
    <p:extLst>
      <p:ext uri="{BB962C8B-B14F-4D97-AF65-F5344CB8AC3E}">
        <p14:creationId xmlns:p14="http://schemas.microsoft.com/office/powerpoint/2010/main" val="815766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74</a:t>
            </a:fld>
            <a:endParaRPr lang="en-GB" dirty="0"/>
          </a:p>
        </p:txBody>
      </p:sp>
    </p:spTree>
    <p:extLst>
      <p:ext uri="{BB962C8B-B14F-4D97-AF65-F5344CB8AC3E}">
        <p14:creationId xmlns:p14="http://schemas.microsoft.com/office/powerpoint/2010/main" val="11328324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75</a:t>
            </a:fld>
            <a:endParaRPr lang="en-GB" dirty="0"/>
          </a:p>
        </p:txBody>
      </p:sp>
    </p:spTree>
    <p:extLst>
      <p:ext uri="{BB962C8B-B14F-4D97-AF65-F5344CB8AC3E}">
        <p14:creationId xmlns:p14="http://schemas.microsoft.com/office/powerpoint/2010/main" val="2832683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76</a:t>
            </a:fld>
            <a:endParaRPr lang="en-GB" dirty="0"/>
          </a:p>
        </p:txBody>
      </p:sp>
    </p:spTree>
    <p:extLst>
      <p:ext uri="{BB962C8B-B14F-4D97-AF65-F5344CB8AC3E}">
        <p14:creationId xmlns:p14="http://schemas.microsoft.com/office/powerpoint/2010/main" val="2943795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77</a:t>
            </a:fld>
            <a:endParaRPr lang="en-GB" dirty="0"/>
          </a:p>
        </p:txBody>
      </p:sp>
    </p:spTree>
    <p:extLst>
      <p:ext uri="{BB962C8B-B14F-4D97-AF65-F5344CB8AC3E}">
        <p14:creationId xmlns:p14="http://schemas.microsoft.com/office/powerpoint/2010/main" val="29975973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78</a:t>
            </a:fld>
            <a:endParaRPr lang="en-GB" dirty="0"/>
          </a:p>
        </p:txBody>
      </p:sp>
    </p:spTree>
    <p:extLst>
      <p:ext uri="{BB962C8B-B14F-4D97-AF65-F5344CB8AC3E}">
        <p14:creationId xmlns:p14="http://schemas.microsoft.com/office/powerpoint/2010/main" val="22587488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79</a:t>
            </a:fld>
            <a:endParaRPr lang="en-GB" dirty="0"/>
          </a:p>
        </p:txBody>
      </p:sp>
    </p:spTree>
    <p:extLst>
      <p:ext uri="{BB962C8B-B14F-4D97-AF65-F5344CB8AC3E}">
        <p14:creationId xmlns:p14="http://schemas.microsoft.com/office/powerpoint/2010/main" val="191961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With-p</a:t>
            </a:r>
            <a:r>
              <a:rPr lang="en-GB" baseline="0" dirty="0" smtClean="0"/>
              <a:t>rofits continues to suffer from negative headlines.</a:t>
            </a:r>
          </a:p>
          <a:p>
            <a:r>
              <a:rPr lang="en-GB" baseline="0" dirty="0" smtClean="0"/>
              <a:t>Is there more we can do as an industry to get better information into the public domain?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dirty="0"/>
          </a:p>
        </p:txBody>
      </p:sp>
    </p:spTree>
    <p:extLst>
      <p:ext uri="{BB962C8B-B14F-4D97-AF65-F5344CB8AC3E}">
        <p14:creationId xmlns:p14="http://schemas.microsoft.com/office/powerpoint/2010/main" val="32730905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80</a:t>
            </a:fld>
            <a:endParaRPr lang="en-GB" dirty="0"/>
          </a:p>
        </p:txBody>
      </p:sp>
    </p:spTree>
    <p:extLst>
      <p:ext uri="{BB962C8B-B14F-4D97-AF65-F5344CB8AC3E}">
        <p14:creationId xmlns:p14="http://schemas.microsoft.com/office/powerpoint/2010/main" val="1091103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81</a:t>
            </a:fld>
            <a:endParaRPr lang="en-GB" dirty="0"/>
          </a:p>
        </p:txBody>
      </p:sp>
    </p:spTree>
    <p:extLst>
      <p:ext uri="{BB962C8B-B14F-4D97-AF65-F5344CB8AC3E}">
        <p14:creationId xmlns:p14="http://schemas.microsoft.com/office/powerpoint/2010/main" val="19400067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82</a:t>
            </a:fld>
            <a:endParaRPr lang="en-GB" dirty="0"/>
          </a:p>
        </p:txBody>
      </p:sp>
    </p:spTree>
    <p:extLst>
      <p:ext uri="{BB962C8B-B14F-4D97-AF65-F5344CB8AC3E}">
        <p14:creationId xmlns:p14="http://schemas.microsoft.com/office/powerpoint/2010/main" val="4239820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83</a:t>
            </a:fld>
            <a:endParaRPr lang="en-GB" dirty="0"/>
          </a:p>
        </p:txBody>
      </p:sp>
    </p:spTree>
    <p:extLst>
      <p:ext uri="{BB962C8B-B14F-4D97-AF65-F5344CB8AC3E}">
        <p14:creationId xmlns:p14="http://schemas.microsoft.com/office/powerpoint/2010/main" val="347050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84</a:t>
            </a:fld>
            <a:endParaRPr lang="en-GB" dirty="0"/>
          </a:p>
        </p:txBody>
      </p:sp>
    </p:spTree>
    <p:extLst>
      <p:ext uri="{BB962C8B-B14F-4D97-AF65-F5344CB8AC3E}">
        <p14:creationId xmlns:p14="http://schemas.microsoft.com/office/powerpoint/2010/main" val="2517454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85</a:t>
            </a:fld>
            <a:endParaRPr lang="en-GB" dirty="0"/>
          </a:p>
        </p:txBody>
      </p:sp>
    </p:spTree>
    <p:extLst>
      <p:ext uri="{BB962C8B-B14F-4D97-AF65-F5344CB8AC3E}">
        <p14:creationId xmlns:p14="http://schemas.microsoft.com/office/powerpoint/2010/main" val="28386428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86</a:t>
            </a:fld>
            <a:endParaRPr lang="en-GB" dirty="0"/>
          </a:p>
        </p:txBody>
      </p:sp>
    </p:spTree>
    <p:extLst>
      <p:ext uri="{BB962C8B-B14F-4D97-AF65-F5344CB8AC3E}">
        <p14:creationId xmlns:p14="http://schemas.microsoft.com/office/powerpoint/2010/main" val="32114704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87</a:t>
            </a:fld>
            <a:endParaRPr lang="en-GB" dirty="0"/>
          </a:p>
        </p:txBody>
      </p:sp>
    </p:spTree>
    <p:extLst>
      <p:ext uri="{BB962C8B-B14F-4D97-AF65-F5344CB8AC3E}">
        <p14:creationId xmlns:p14="http://schemas.microsoft.com/office/powerpoint/2010/main" val="33008592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88</a:t>
            </a:fld>
            <a:endParaRPr lang="en-GB" dirty="0"/>
          </a:p>
        </p:txBody>
      </p:sp>
    </p:spTree>
    <p:extLst>
      <p:ext uri="{BB962C8B-B14F-4D97-AF65-F5344CB8AC3E}">
        <p14:creationId xmlns:p14="http://schemas.microsoft.com/office/powerpoint/2010/main" val="35913260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89</a:t>
            </a:fld>
            <a:endParaRPr lang="en-GB" dirty="0"/>
          </a:p>
        </p:txBody>
      </p:sp>
    </p:spTree>
    <p:extLst>
      <p:ext uri="{BB962C8B-B14F-4D97-AF65-F5344CB8AC3E}">
        <p14:creationId xmlns:p14="http://schemas.microsoft.com/office/powerpoint/2010/main" val="281635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look beyond the headlines, with-profits funds have performed comparably well. </a:t>
            </a:r>
          </a:p>
          <a:p>
            <a:r>
              <a:rPr lang="en-GB" baseline="0" dirty="0" smtClean="0"/>
              <a:t>Note – source is Money Management, this gives an example of a 20 year single premium pension.  We looked across a range of terms and products and – although with-profits doesn’t outperform in all cases – the overall message is positive (see phase 1 report or CILA slides in appendix – slide 61).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dirty="0"/>
          </a:p>
        </p:txBody>
      </p:sp>
    </p:spTree>
    <p:extLst>
      <p:ext uri="{BB962C8B-B14F-4D97-AF65-F5344CB8AC3E}">
        <p14:creationId xmlns:p14="http://schemas.microsoft.com/office/powerpoint/2010/main" val="18844254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90</a:t>
            </a:fld>
            <a:endParaRPr lang="en-GB" dirty="0"/>
          </a:p>
        </p:txBody>
      </p:sp>
    </p:spTree>
    <p:extLst>
      <p:ext uri="{BB962C8B-B14F-4D97-AF65-F5344CB8AC3E}">
        <p14:creationId xmlns:p14="http://schemas.microsoft.com/office/powerpoint/2010/main" val="14724415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91</a:t>
            </a:fld>
            <a:endParaRPr lang="en-GB" dirty="0"/>
          </a:p>
        </p:txBody>
      </p:sp>
    </p:spTree>
    <p:extLst>
      <p:ext uri="{BB962C8B-B14F-4D97-AF65-F5344CB8AC3E}">
        <p14:creationId xmlns:p14="http://schemas.microsoft.com/office/powerpoint/2010/main" val="5393376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92</a:t>
            </a:fld>
            <a:endParaRPr lang="en-GB" dirty="0"/>
          </a:p>
        </p:txBody>
      </p:sp>
    </p:spTree>
    <p:extLst>
      <p:ext uri="{BB962C8B-B14F-4D97-AF65-F5344CB8AC3E}">
        <p14:creationId xmlns:p14="http://schemas.microsoft.com/office/powerpoint/2010/main" val="14466644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93</a:t>
            </a:fld>
            <a:endParaRPr lang="en-GB" dirty="0"/>
          </a:p>
        </p:txBody>
      </p:sp>
    </p:spTree>
    <p:extLst>
      <p:ext uri="{BB962C8B-B14F-4D97-AF65-F5344CB8AC3E}">
        <p14:creationId xmlns:p14="http://schemas.microsoft.com/office/powerpoint/2010/main" val="2238479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94</a:t>
            </a:fld>
            <a:endParaRPr lang="en-GB" dirty="0"/>
          </a:p>
        </p:txBody>
      </p:sp>
    </p:spTree>
    <p:extLst>
      <p:ext uri="{BB962C8B-B14F-4D97-AF65-F5344CB8AC3E}">
        <p14:creationId xmlns:p14="http://schemas.microsoft.com/office/powerpoint/2010/main" val="15311507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95</a:t>
            </a:fld>
            <a:endParaRPr lang="en-GB" dirty="0"/>
          </a:p>
        </p:txBody>
      </p:sp>
    </p:spTree>
    <p:extLst>
      <p:ext uri="{BB962C8B-B14F-4D97-AF65-F5344CB8AC3E}">
        <p14:creationId xmlns:p14="http://schemas.microsoft.com/office/powerpoint/2010/main" val="10936598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96</a:t>
            </a:fld>
            <a:endParaRPr lang="en-GB" dirty="0"/>
          </a:p>
        </p:txBody>
      </p:sp>
    </p:spTree>
    <p:extLst>
      <p:ext uri="{BB962C8B-B14F-4D97-AF65-F5344CB8AC3E}">
        <p14:creationId xmlns:p14="http://schemas.microsoft.com/office/powerpoint/2010/main" val="9511586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31 January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31 January 2018</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31 January 2018</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31 January 2018</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31 January 2018</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31 January 2018</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31 January 2018</a:t>
            </a:fld>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31 January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31 January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31 January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31 January 2018</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31 January 2018</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31 January 2018</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31 January 2018</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31 January 2018</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31 January 2018</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tuaries.org.uk/practice-areas/life/research-working-parties/value-profits-consumer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Jonathan.Welsh@wesleyan.co.uk"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s://www.actuaries.org.uk/practice-areas/life/research-working-parties/value-profits-consumers" TargetMode="External"/><Relationship Id="rId5" Type="http://schemas.openxmlformats.org/officeDocument/2006/relationships/hyperlink" Target="mailto:Andrew_M_Fraser@standardlife.com" TargetMode="External"/><Relationship Id="rId4" Type="http://schemas.openxmlformats.org/officeDocument/2006/relationships/hyperlink" Target="mailto:Ben.Stroud@reassure.co.uk"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8" Type="http://schemas.openxmlformats.org/officeDocument/2006/relationships/hyperlink" Target="mailto:Rosalind.Rossouw@sloc.co.uk" TargetMode="External"/><Relationship Id="rId3" Type="http://schemas.openxmlformats.org/officeDocument/2006/relationships/hyperlink" Target="mailto:Tim.Bateman@mazars.co.uk" TargetMode="External"/><Relationship Id="rId7" Type="http://schemas.openxmlformats.org/officeDocument/2006/relationships/hyperlink" Target="mailto:rebecca.macdonald@pwc.com"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hyperlink" Target="mailto:Andrew_M_Fraser@standardlife.com" TargetMode="External"/><Relationship Id="rId5" Type="http://schemas.openxmlformats.org/officeDocument/2006/relationships/hyperlink" Target="mailto:Ben.Stroud@reassure.co.uk" TargetMode="External"/><Relationship Id="rId4" Type="http://schemas.openxmlformats.org/officeDocument/2006/relationships/hyperlink" Target="mailto:Jonathan.Welsh@wesleyan.co.uk" TargetMode="External"/><Relationship Id="rId9" Type="http://schemas.openxmlformats.org/officeDocument/2006/relationships/hyperlink" Target="mailto:ross_thompson@standardlif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Value of with-profits for consumers</a:t>
            </a:r>
            <a:br>
              <a:rPr lang="en-GB" dirty="0" smtClean="0"/>
            </a:br>
            <a:r>
              <a:rPr lang="en-GB" dirty="0" smtClean="0"/>
              <a:t>Working party update</a:t>
            </a:r>
            <a:endParaRPr lang="en-GB" dirty="0"/>
          </a:p>
        </p:txBody>
      </p:sp>
      <p:sp>
        <p:nvSpPr>
          <p:cNvPr id="2051" name="Rectangle 3"/>
          <p:cNvSpPr>
            <a:spLocks noGrp="1" noChangeArrowheads="1"/>
          </p:cNvSpPr>
          <p:nvPr>
            <p:ph type="subTitle" idx="1"/>
          </p:nvPr>
        </p:nvSpPr>
        <p:spPr>
          <a:xfrm>
            <a:off x="428229" y="3068315"/>
            <a:ext cx="6631517" cy="1296789"/>
          </a:xfrm>
        </p:spPr>
        <p:txBody>
          <a:bodyPr/>
          <a:lstStyle/>
          <a:p>
            <a:endParaRPr lang="en-GB" dirty="0" smtClean="0"/>
          </a:p>
          <a:p>
            <a:r>
              <a:rPr lang="en-GB" dirty="0" smtClean="0"/>
              <a:t>Jonathan Welsh (Deputy Chair), </a:t>
            </a:r>
          </a:p>
          <a:p>
            <a:r>
              <a:rPr lang="en-GB" dirty="0" smtClean="0"/>
              <a:t>Andrew Fraser, and </a:t>
            </a:r>
          </a:p>
          <a:p>
            <a:r>
              <a:rPr lang="en-GB" dirty="0" smtClean="0"/>
              <a:t>Ben Stroud</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a:t>23 November 2017</a:t>
            </a:r>
          </a:p>
        </p:txBody>
      </p:sp>
    </p:spTree>
    <p:extLst>
      <p:ext uri="{BB962C8B-B14F-4D97-AF65-F5344CB8AC3E}">
        <p14:creationId xmlns:p14="http://schemas.microsoft.com/office/powerpoint/2010/main" val="26444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476672"/>
            <a:ext cx="8982471" cy="1143000"/>
          </a:xfrm>
        </p:spPr>
        <p:txBody>
          <a:bodyPr/>
          <a:lstStyle/>
          <a:p>
            <a:r>
              <a:rPr lang="en-GB" dirty="0" smtClean="0"/>
              <a:t>With-profits funds have performed comparably to similar unit-linked funds...</a:t>
            </a:r>
            <a:endParaRPr lang="en-GB" dirty="0"/>
          </a:p>
        </p:txBody>
      </p:sp>
      <p:sp>
        <p:nvSpPr>
          <p:cNvPr id="3" name="Content Placeholder 2"/>
          <p:cNvSpPr>
            <a:spLocks noGrp="1"/>
          </p:cNvSpPr>
          <p:nvPr>
            <p:ph idx="1"/>
          </p:nvPr>
        </p:nvSpPr>
        <p:spPr>
          <a:xfrm>
            <a:off x="389597" y="1275366"/>
            <a:ext cx="8982471" cy="4640262"/>
          </a:xfrm>
        </p:spPr>
        <p:txBody>
          <a:bodyPr/>
          <a:lstStyle/>
          <a:p>
            <a:pPr marL="0" lvl="0" indent="0">
              <a:buNone/>
            </a:pPr>
            <a:endParaRPr lang="en-GB" sz="2000" b="1" dirty="0" smtClean="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1000" b="1" dirty="0" smtClean="0"/>
          </a:p>
          <a:p>
            <a:pPr marL="0" indent="0">
              <a:buNone/>
            </a:pPr>
            <a:endParaRPr lang="en-GB" sz="1000" b="1" dirty="0"/>
          </a:p>
          <a:p>
            <a:pPr marL="0" indent="0">
              <a:buNone/>
            </a:pPr>
            <a:endParaRPr lang="en-GB" sz="1000" b="1" dirty="0" smtClean="0"/>
          </a:p>
          <a:p>
            <a:pPr marL="0" indent="0">
              <a:buNone/>
            </a:pPr>
            <a:endParaRPr lang="en-GB" sz="1000" b="1" dirty="0"/>
          </a:p>
          <a:p>
            <a:pPr marL="0" indent="0">
              <a:buNone/>
            </a:pPr>
            <a:endParaRPr lang="en-GB" sz="1000" b="1" dirty="0" smtClean="0"/>
          </a:p>
          <a:p>
            <a:pPr marL="0" lvl="0" indent="0">
              <a:buNone/>
            </a:pPr>
            <a:endParaRPr lang="en-GB" sz="1000" b="1" dirty="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dirty="0"/>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7" name="Picture 3"/>
          <p:cNvPicPr>
            <a:picLocks noChangeAspect="1" noChangeArrowheads="1"/>
          </p:cNvPicPr>
          <p:nvPr/>
        </p:nvPicPr>
        <p:blipFill>
          <a:blip r:embed="rId3" cstate="print"/>
          <a:srcRect/>
          <a:stretch>
            <a:fillRect/>
          </a:stretch>
        </p:blipFill>
        <p:spPr bwMode="auto">
          <a:xfrm>
            <a:off x="560512" y="2204864"/>
            <a:ext cx="8352928" cy="1908669"/>
          </a:xfrm>
          <a:prstGeom prst="rect">
            <a:avLst/>
          </a:prstGeom>
          <a:noFill/>
          <a:ln w="9525">
            <a:noFill/>
            <a:miter lim="800000"/>
            <a:headEnd/>
            <a:tailEnd/>
          </a:ln>
        </p:spPr>
      </p:pic>
      <p:sp>
        <p:nvSpPr>
          <p:cNvPr id="11" name="Title 1"/>
          <p:cNvSpPr txBox="1">
            <a:spLocks/>
          </p:cNvSpPr>
          <p:nvPr/>
        </p:nvSpPr>
        <p:spPr bwMode="auto">
          <a:xfrm>
            <a:off x="579041" y="4653136"/>
            <a:ext cx="898247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3F4548"/>
                </a:solidFill>
                <a:effectLst/>
                <a:uLnTx/>
                <a:uFillTx/>
                <a:latin typeface="+mj-lt"/>
                <a:ea typeface="+mj-ea"/>
                <a:cs typeface="+mj-cs"/>
              </a:rPr>
              <a:t>... But performance</a:t>
            </a:r>
            <a:r>
              <a:rPr kumimoji="0" lang="en-GB" sz="2800" b="1" i="0" u="none" strike="noStrike" kern="0" cap="none" spc="0" normalizeH="0" noProof="0" dirty="0" smtClean="0">
                <a:ln>
                  <a:noFill/>
                </a:ln>
                <a:solidFill>
                  <a:srgbClr val="3F4548"/>
                </a:solidFill>
                <a:effectLst/>
                <a:uLnTx/>
                <a:uFillTx/>
                <a:latin typeface="+mj-lt"/>
                <a:ea typeface="+mj-ea"/>
                <a:cs typeface="+mj-cs"/>
              </a:rPr>
              <a:t> varies by fund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2800" b="1" kern="0" dirty="0" smtClean="0">
              <a:solidFill>
                <a:srgbClr val="3F4548"/>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2800" b="1" kern="0" dirty="0" smtClean="0">
                <a:solidFill>
                  <a:srgbClr val="3F4548"/>
                </a:solidFill>
                <a:latin typeface="+mj-lt"/>
                <a:ea typeface="+mj-ea"/>
                <a:cs typeface="+mj-cs"/>
              </a:rPr>
              <a:t>And “performance” depends on customer expectation</a:t>
            </a:r>
            <a:endParaRPr kumimoji="0" lang="en-GB" sz="2800" b="1" i="0" u="none" strike="noStrike" kern="0" cap="none" spc="0" normalizeH="0" noProof="0" dirty="0" smtClean="0">
              <a:ln>
                <a:noFill/>
              </a:ln>
              <a:solidFill>
                <a:srgbClr val="3F4548"/>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schemeClr val="accent1"/>
              </a:solidFill>
              <a:effectLst/>
              <a:uLnTx/>
              <a:uFillTx/>
              <a:latin typeface="+mj-lt"/>
              <a:ea typeface="+mj-ea"/>
              <a:cs typeface="+mj-cs"/>
            </a:endParaRPr>
          </a:p>
        </p:txBody>
      </p:sp>
      <p:sp>
        <p:nvSpPr>
          <p:cNvPr id="12" name="TextBox 11"/>
          <p:cNvSpPr txBox="1"/>
          <p:nvPr/>
        </p:nvSpPr>
        <p:spPr>
          <a:xfrm>
            <a:off x="1208584" y="1691516"/>
            <a:ext cx="6912768" cy="400110"/>
          </a:xfrm>
          <a:prstGeom prst="rect">
            <a:avLst/>
          </a:prstGeom>
          <a:noFill/>
        </p:spPr>
        <p:txBody>
          <a:bodyPr wrap="square" rtlCol="0">
            <a:spAutoFit/>
          </a:bodyPr>
          <a:lstStyle/>
          <a:p>
            <a:r>
              <a:rPr lang="en-GB" sz="2000" b="1" dirty="0" smtClean="0">
                <a:solidFill>
                  <a:srgbClr val="3F4548"/>
                </a:solidFill>
              </a:rPr>
              <a:t>Single Premium Pensions – 20 Year Return Comparison</a:t>
            </a:r>
            <a:endParaRPr lang="en-GB" sz="2000" b="1" dirty="0">
              <a:solidFill>
                <a:srgbClr val="3F4548"/>
              </a:solidFill>
            </a:endParaRPr>
          </a:p>
        </p:txBody>
      </p:sp>
    </p:spTree>
    <p:extLst>
      <p:ext uri="{BB962C8B-B14F-4D97-AF65-F5344CB8AC3E}">
        <p14:creationId xmlns:p14="http://schemas.microsoft.com/office/powerpoint/2010/main" val="225580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29816"/>
            <a:ext cx="8982471" cy="1143000"/>
          </a:xfrm>
        </p:spPr>
        <p:txBody>
          <a:bodyPr/>
          <a:lstStyle/>
          <a:p>
            <a:r>
              <a:rPr lang="en-GB" dirty="0" smtClean="0"/>
              <a:t>... “with-profits” can have very different exposures</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dirty="0"/>
          </a:p>
        </p:txBody>
      </p:sp>
      <p:sp>
        <p:nvSpPr>
          <p:cNvPr id="20" name="Rounded Rectangle 19"/>
          <p:cNvSpPr/>
          <p:nvPr/>
        </p:nvSpPr>
        <p:spPr>
          <a:xfrm>
            <a:off x="488504" y="4215754"/>
            <a:ext cx="2664296" cy="94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Portfolio of underlying assets</a:t>
            </a:r>
            <a:endParaRPr lang="en-GB" dirty="0"/>
          </a:p>
        </p:txBody>
      </p:sp>
      <p:cxnSp>
        <p:nvCxnSpPr>
          <p:cNvPr id="21" name="Straight Arrow Connector 20"/>
          <p:cNvCxnSpPr/>
          <p:nvPr/>
        </p:nvCxnSpPr>
        <p:spPr>
          <a:xfrm>
            <a:off x="3152800" y="4653136"/>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15"/>
          <p:cNvSpPr txBox="1"/>
          <p:nvPr/>
        </p:nvSpPr>
        <p:spPr>
          <a:xfrm>
            <a:off x="7545288" y="4437112"/>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solidFill>
                  <a:srgbClr val="3F4548"/>
                </a:solidFill>
              </a:rPr>
              <a:t>Unit Linked</a:t>
            </a:r>
            <a:endParaRPr lang="en-GB" b="1" dirty="0">
              <a:solidFill>
                <a:srgbClr val="3F4548"/>
              </a:solidFill>
            </a:endParaRPr>
          </a:p>
        </p:txBody>
      </p:sp>
    </p:spTree>
    <p:extLst>
      <p:ext uri="{BB962C8B-B14F-4D97-AF65-F5344CB8AC3E}">
        <p14:creationId xmlns:p14="http://schemas.microsoft.com/office/powerpoint/2010/main" val="76443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29816"/>
            <a:ext cx="8982471" cy="1143000"/>
          </a:xfrm>
        </p:spPr>
        <p:txBody>
          <a:bodyPr/>
          <a:lstStyle/>
          <a:p>
            <a:r>
              <a:rPr lang="en-GB" dirty="0" smtClean="0"/>
              <a:t>... “with-profits” can have very different exposures</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dirty="0"/>
          </a:p>
        </p:txBody>
      </p:sp>
      <p:sp>
        <p:nvSpPr>
          <p:cNvPr id="19" name="Content Placeholder 6"/>
          <p:cNvSpPr>
            <a:spLocks noGrp="1"/>
          </p:cNvSpPr>
          <p:nvPr/>
        </p:nvSpPr>
        <p:spPr bwMode="auto">
          <a:xfrm>
            <a:off x="560512" y="5301208"/>
            <a:ext cx="8712968" cy="7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spcBef>
                <a:spcPts val="0"/>
              </a:spcBef>
              <a:buNone/>
            </a:pPr>
            <a:r>
              <a:rPr lang="en-GB" b="1" dirty="0" smtClean="0">
                <a:solidFill>
                  <a:srgbClr val="D9AB16"/>
                </a:solidFill>
                <a:latin typeface="+mj-lt"/>
                <a:ea typeface="+mj-ea"/>
                <a:cs typeface="+mj-cs"/>
              </a:rPr>
              <a:t>... These features do present communication challenges that are not present in other investment products</a:t>
            </a:r>
            <a:endParaRPr lang="en-GB" b="1" dirty="0">
              <a:solidFill>
                <a:srgbClr val="D9AB16"/>
              </a:solidFill>
              <a:latin typeface="+mj-lt"/>
              <a:ea typeface="+mj-ea"/>
              <a:cs typeface="+mj-cs"/>
            </a:endParaRPr>
          </a:p>
        </p:txBody>
      </p:sp>
      <p:sp>
        <p:nvSpPr>
          <p:cNvPr id="20" name="Rounded Rectangle 19"/>
          <p:cNvSpPr/>
          <p:nvPr/>
        </p:nvSpPr>
        <p:spPr>
          <a:xfrm>
            <a:off x="488504" y="4215754"/>
            <a:ext cx="2664296" cy="94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Portfolio of underlying assets</a:t>
            </a:r>
            <a:endParaRPr lang="en-GB" dirty="0"/>
          </a:p>
        </p:txBody>
      </p:sp>
      <p:cxnSp>
        <p:nvCxnSpPr>
          <p:cNvPr id="21" name="Straight Arrow Connector 20"/>
          <p:cNvCxnSpPr/>
          <p:nvPr/>
        </p:nvCxnSpPr>
        <p:spPr>
          <a:xfrm>
            <a:off x="3152800" y="4653136"/>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60512" y="2996952"/>
            <a:ext cx="25922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“Business” profits and losses</a:t>
            </a:r>
            <a:endParaRPr lang="en-GB" dirty="0"/>
          </a:p>
        </p:txBody>
      </p:sp>
      <p:sp>
        <p:nvSpPr>
          <p:cNvPr id="23" name="Rounded Rectangle 22"/>
          <p:cNvSpPr/>
          <p:nvPr/>
        </p:nvSpPr>
        <p:spPr>
          <a:xfrm>
            <a:off x="4016896" y="2708920"/>
            <a:ext cx="2664296" cy="136815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solidFill>
                  <a:srgbClr val="3F4548"/>
                </a:solidFill>
              </a:rPr>
              <a:t>+ Smoothing</a:t>
            </a:r>
          </a:p>
          <a:p>
            <a:pPr algn="ctr"/>
            <a:r>
              <a:rPr lang="en-GB" dirty="0" smtClean="0">
                <a:solidFill>
                  <a:srgbClr val="3F4548"/>
                </a:solidFill>
              </a:rPr>
              <a:t>+ Guarantees</a:t>
            </a:r>
          </a:p>
          <a:p>
            <a:pPr algn="ctr"/>
            <a:r>
              <a:rPr lang="en-GB" dirty="0" smtClean="0">
                <a:solidFill>
                  <a:srgbClr val="3F4548"/>
                </a:solidFill>
              </a:rPr>
              <a:t>+ MVR’s</a:t>
            </a:r>
          </a:p>
        </p:txBody>
      </p:sp>
      <p:sp>
        <p:nvSpPr>
          <p:cNvPr id="25" name="TextBox 14"/>
          <p:cNvSpPr txBox="1"/>
          <p:nvPr/>
        </p:nvSpPr>
        <p:spPr>
          <a:xfrm>
            <a:off x="7545288" y="3207642"/>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solidFill>
                  <a:srgbClr val="3F4548"/>
                </a:solidFill>
              </a:rPr>
              <a:t>With-profits</a:t>
            </a:r>
            <a:endParaRPr lang="en-GB" b="1" dirty="0">
              <a:solidFill>
                <a:srgbClr val="3F4548"/>
              </a:solidFill>
            </a:endParaRPr>
          </a:p>
        </p:txBody>
      </p:sp>
      <p:sp>
        <p:nvSpPr>
          <p:cNvPr id="26" name="TextBox 15"/>
          <p:cNvSpPr txBox="1"/>
          <p:nvPr/>
        </p:nvSpPr>
        <p:spPr>
          <a:xfrm>
            <a:off x="7545288" y="4437112"/>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solidFill>
                  <a:srgbClr val="3F4548"/>
                </a:solidFill>
              </a:rPr>
              <a:t>Unit Linked</a:t>
            </a:r>
            <a:endParaRPr lang="en-GB" b="1" dirty="0">
              <a:solidFill>
                <a:srgbClr val="3F4548"/>
              </a:solidFill>
            </a:endParaRPr>
          </a:p>
        </p:txBody>
      </p:sp>
      <p:cxnSp>
        <p:nvCxnSpPr>
          <p:cNvPr id="27" name="Straight Arrow Connector 26"/>
          <p:cNvCxnSpPr>
            <a:stCxn id="22" idx="3"/>
            <a:endCxn id="23" idx="1"/>
          </p:cNvCxnSpPr>
          <p:nvPr/>
        </p:nvCxnSpPr>
        <p:spPr>
          <a:xfrm>
            <a:off x="3152800" y="339299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18"/>
          <p:cNvCxnSpPr>
            <a:endCxn id="23" idx="2"/>
          </p:cNvCxnSpPr>
          <p:nvPr/>
        </p:nvCxnSpPr>
        <p:spPr>
          <a:xfrm flipV="1">
            <a:off x="3152800" y="4077072"/>
            <a:ext cx="2196244" cy="4267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25" idx="1"/>
          </p:cNvCxnSpPr>
          <p:nvPr/>
        </p:nvCxnSpPr>
        <p:spPr>
          <a:xfrm flipV="1">
            <a:off x="6681192" y="3392308"/>
            <a:ext cx="864096" cy="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60512" y="1844824"/>
            <a:ext cx="25922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Estate Distributions</a:t>
            </a:r>
            <a:endParaRPr lang="en-GB" dirty="0"/>
          </a:p>
        </p:txBody>
      </p:sp>
      <p:cxnSp>
        <p:nvCxnSpPr>
          <p:cNvPr id="43" name="Shape 18"/>
          <p:cNvCxnSpPr>
            <a:endCxn id="23" idx="0"/>
          </p:cNvCxnSpPr>
          <p:nvPr/>
        </p:nvCxnSpPr>
        <p:spPr>
          <a:xfrm>
            <a:off x="3152800" y="2199530"/>
            <a:ext cx="2196244" cy="5093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animBg="1"/>
      <p:bldP spid="25"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r>
              <a:rPr lang="en-GB" dirty="0" smtClean="0"/>
              <a:t>Reviewed 36 with-profits communications</a:t>
            </a:r>
          </a:p>
          <a:p>
            <a:r>
              <a:rPr lang="en-GB" dirty="0" smtClean="0"/>
              <a:t>Identified comparable key aspects, including FG16/8 guidance</a:t>
            </a:r>
          </a:p>
          <a:p>
            <a:r>
              <a:rPr lang="en-GB" dirty="0" smtClean="0"/>
              <a:t>Information provided and terminology used varied widely by firm</a:t>
            </a:r>
          </a:p>
          <a:p>
            <a:r>
              <a:rPr lang="en-GB" dirty="0" smtClean="0"/>
              <a:t>Presented proposals for improvements</a:t>
            </a:r>
          </a:p>
          <a:p>
            <a:r>
              <a:rPr lang="en-GB" dirty="0" smtClean="0"/>
              <a:t>See phase 1 presentation for more information: </a:t>
            </a:r>
          </a:p>
          <a:p>
            <a:pPr>
              <a:buNone/>
            </a:pPr>
            <a:r>
              <a:rPr lang="en-GB" b="1" dirty="0" smtClean="0">
                <a:hlinkClick r:id="rId3"/>
              </a:rPr>
              <a:t>https://www.actuaries.org.uk/practice-areas/life/research-working-parties/value-profits-consumers</a:t>
            </a:r>
            <a:endParaRPr lang="en-GB" b="1" dirty="0" smtClean="0"/>
          </a:p>
          <a:p>
            <a:r>
              <a:rPr lang="en-GB" dirty="0" smtClean="0"/>
              <a:t>Full details will be documented in our final report</a:t>
            </a:r>
          </a:p>
          <a:p>
            <a:pPr>
              <a:buNone/>
            </a:pPr>
            <a:endParaRPr lang="en-GB" sz="2000" b="1" dirty="0" smtClean="0"/>
          </a:p>
          <a:p>
            <a:endParaRPr lang="en-GB" sz="2000" b="1" dirty="0" smtClean="0">
              <a:solidFill>
                <a:srgbClr val="009CC8"/>
              </a:solidFill>
            </a:endParaRPr>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dirty="0"/>
          </a:p>
        </p:txBody>
      </p:sp>
    </p:spTree>
    <p:extLst>
      <p:ext uri="{BB962C8B-B14F-4D97-AF65-F5344CB8AC3E}">
        <p14:creationId xmlns:p14="http://schemas.microsoft.com/office/powerpoint/2010/main" val="429287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Phase 1 Summary</a:t>
            </a:r>
            <a:endParaRPr lang="en-GB" dirty="0"/>
          </a:p>
        </p:txBody>
      </p:sp>
      <p:sp>
        <p:nvSpPr>
          <p:cNvPr id="6" name="Content Placeholder 5"/>
          <p:cNvSpPr>
            <a:spLocks noGrp="1"/>
          </p:cNvSpPr>
          <p:nvPr>
            <p:ph idx="1"/>
          </p:nvPr>
        </p:nvSpPr>
        <p:spPr>
          <a:xfrm>
            <a:off x="416496" y="1484784"/>
            <a:ext cx="8982471" cy="4640262"/>
          </a:xfrm>
        </p:spPr>
        <p:txBody>
          <a:bodyPr/>
          <a:lstStyle/>
          <a:p>
            <a:pPr lvl="0"/>
            <a:r>
              <a:rPr lang="en-GB" dirty="0" smtClean="0"/>
              <a:t>With-profits performance has been comparable to similar UL funds</a:t>
            </a:r>
          </a:p>
          <a:p>
            <a:pPr lvl="0"/>
            <a:r>
              <a:rPr lang="en-GB" dirty="0" smtClean="0"/>
              <a:t>It can be variable, but with an element guaranteed</a:t>
            </a:r>
          </a:p>
          <a:p>
            <a:r>
              <a:rPr lang="en-GB" dirty="0" smtClean="0"/>
              <a:t>Updates important as WP funds change over investment lifetime</a:t>
            </a:r>
            <a:endParaRPr lang="en-GB" dirty="0"/>
          </a:p>
          <a:p>
            <a:pPr lvl="0"/>
            <a:r>
              <a:rPr lang="en-GB" dirty="0" smtClean="0"/>
              <a:t>Information provided on benefit statements varies:</a:t>
            </a:r>
          </a:p>
          <a:p>
            <a:pPr lvl="1"/>
            <a:r>
              <a:rPr lang="en-GB" sz="2400" dirty="0" smtClean="0">
                <a:ea typeface="+mn-ea"/>
              </a:rPr>
              <a:t>Content</a:t>
            </a:r>
          </a:p>
          <a:p>
            <a:pPr lvl="1"/>
            <a:r>
              <a:rPr lang="en-GB" sz="2400" dirty="0" smtClean="0">
                <a:ea typeface="+mn-ea"/>
              </a:rPr>
              <a:t>Terminology</a:t>
            </a:r>
          </a:p>
          <a:p>
            <a:pPr lvl="0"/>
            <a:r>
              <a:rPr lang="en-GB" dirty="0" smtClean="0"/>
              <a:t>There is little existing consumer-specific with-profits research</a:t>
            </a:r>
          </a:p>
        </p:txBody>
      </p:sp>
      <p:sp>
        <p:nvSpPr>
          <p:cNvPr id="4" name="Date Placeholder 3"/>
          <p:cNvSpPr>
            <a:spLocks noGrp="1"/>
          </p:cNvSpPr>
          <p:nvPr>
            <p:ph type="dt" sz="half" idx="10"/>
          </p:nvPr>
        </p:nvSpPr>
        <p:spPr/>
        <p:txBody>
          <a:bodyPr/>
          <a:lstStyle/>
          <a:p>
            <a:r>
              <a:rPr lang="en-GB" dirty="0"/>
              <a:t>23 November 2017</a:t>
            </a:r>
          </a:p>
        </p:txBody>
      </p:sp>
    </p:spTree>
    <p:extLst>
      <p:ext uri="{BB962C8B-B14F-4D97-AF65-F5344CB8AC3E}">
        <p14:creationId xmlns:p14="http://schemas.microsoft.com/office/powerpoint/2010/main" val="3176965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Survey</a:t>
            </a:r>
            <a:endParaRPr lang="en-GB" dirty="0"/>
          </a:p>
        </p:txBody>
      </p:sp>
      <p:sp>
        <p:nvSpPr>
          <p:cNvPr id="4" name="Date Placeholder 3"/>
          <p:cNvSpPr>
            <a:spLocks noGrp="1"/>
          </p:cNvSpPr>
          <p:nvPr>
            <p:ph type="dt" sz="half" idx="2"/>
          </p:nvPr>
        </p:nvSpPr>
        <p:spPr/>
        <p:txBody>
          <a:bodyPr/>
          <a:lstStyle/>
          <a:p>
            <a:r>
              <a:rPr lang="en-GB" dirty="0"/>
              <a:t>23 November 2017</a:t>
            </a:r>
          </a:p>
        </p:txBody>
      </p:sp>
      <p:sp>
        <p:nvSpPr>
          <p:cNvPr id="2" name="Rectangle 1"/>
          <p:cNvSpPr/>
          <p:nvPr/>
        </p:nvSpPr>
        <p:spPr>
          <a:xfrm>
            <a:off x="3743987" y="332656"/>
            <a:ext cx="4953000" cy="1200329"/>
          </a:xfrm>
          <a:prstGeom prst="rect">
            <a:avLst/>
          </a:prstGeom>
        </p:spPr>
        <p:txBody>
          <a:bodyPr>
            <a:spAutoFit/>
          </a:bodyPr>
          <a:lstStyle/>
          <a:p>
            <a:pPr>
              <a:spcAft>
                <a:spcPts val="0"/>
              </a:spcAft>
            </a:pPr>
            <a:r>
              <a:rPr lang="en-GB" sz="1200" i="1" dirty="0">
                <a:latin typeface="Calibri" panose="020F0502020204030204" pitchFamily="34" charset="0"/>
                <a:ea typeface="Calibri" panose="020F0502020204030204" pitchFamily="34" charset="0"/>
                <a:cs typeface="Times New Roman" panose="02020603050405020304" pitchFamily="18" charset="0"/>
              </a:rPr>
              <a:t>All figures, unless otherwise stated, are from YouGov Plc.  Total sample size was 4,585 adults, of which 473 held a </a:t>
            </a:r>
            <a:r>
              <a:rPr lang="en-GB" sz="1200" i="1" dirty="0" smtClean="0">
                <a:latin typeface="Calibri" panose="020F0502020204030204" pitchFamily="34" charset="0"/>
                <a:ea typeface="Calibri" panose="020F0502020204030204" pitchFamily="34" charset="0"/>
                <a:cs typeface="Times New Roman" panose="02020603050405020304" pitchFamily="18" charset="0"/>
              </a:rPr>
              <a:t>with-profits </a:t>
            </a:r>
            <a:r>
              <a:rPr lang="en-GB" sz="1200" i="1" dirty="0">
                <a:latin typeface="Calibri" panose="020F0502020204030204" pitchFamily="34" charset="0"/>
                <a:ea typeface="Calibri" panose="020F0502020204030204" pitchFamily="34" charset="0"/>
                <a:cs typeface="Times New Roman" panose="02020603050405020304" pitchFamily="18" charset="0"/>
              </a:rPr>
              <a:t>financial product. Fieldwork was undertaken between 2nd - 6th November 2017.  The survey was carried out online. The figures have been weighted and are representative of all GB adults (aged 18+).</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53489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260648"/>
            <a:ext cx="8982471" cy="1143000"/>
          </a:xfrm>
        </p:spPr>
        <p:txBody>
          <a:bodyPr/>
          <a:lstStyle/>
          <a:p>
            <a:r>
              <a:rPr lang="en-GB" dirty="0" smtClean="0"/>
              <a:t>Survey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
        <p:nvSpPr>
          <p:cNvPr id="16" name="Content Placeholder 2"/>
          <p:cNvSpPr>
            <a:spLocks noGrp="1"/>
          </p:cNvSpPr>
          <p:nvPr>
            <p:ph idx="1"/>
          </p:nvPr>
        </p:nvSpPr>
        <p:spPr>
          <a:xfrm>
            <a:off x="416496" y="1196752"/>
            <a:ext cx="9361040" cy="5040560"/>
          </a:xfrm>
        </p:spPr>
        <p:txBody>
          <a:bodyPr/>
          <a:lstStyle/>
          <a:p>
            <a:pPr marL="0" indent="0">
              <a:buNone/>
            </a:pPr>
            <a:r>
              <a:rPr lang="en-GB" b="1" u="sng" dirty="0" smtClean="0"/>
              <a:t>Purpose</a:t>
            </a:r>
            <a:endParaRPr lang="en-GB" b="1" dirty="0" smtClean="0"/>
          </a:p>
          <a:p>
            <a:pPr marL="0" indent="0" algn="ctr">
              <a:buNone/>
            </a:pPr>
            <a:r>
              <a:rPr lang="en-GB" b="1" dirty="0" smtClean="0">
                <a:solidFill>
                  <a:srgbClr val="D9AB16"/>
                </a:solidFill>
              </a:rPr>
              <a:t>Better </a:t>
            </a:r>
            <a:r>
              <a:rPr lang="en-GB" b="1" dirty="0">
                <a:solidFill>
                  <a:srgbClr val="D9AB16"/>
                </a:solidFill>
              </a:rPr>
              <a:t>engagement</a:t>
            </a:r>
            <a:r>
              <a:rPr lang="en-GB" dirty="0">
                <a:solidFill>
                  <a:srgbClr val="D9AB16"/>
                </a:solidFill>
              </a:rPr>
              <a:t> </a:t>
            </a:r>
            <a:r>
              <a:rPr lang="en-GB" dirty="0"/>
              <a:t>with </a:t>
            </a:r>
            <a:r>
              <a:rPr lang="en-GB" dirty="0" smtClean="0"/>
              <a:t>consumers and </a:t>
            </a:r>
            <a:r>
              <a:rPr lang="en-GB" b="1" dirty="0">
                <a:solidFill>
                  <a:srgbClr val="D9AB16"/>
                </a:solidFill>
              </a:rPr>
              <a:t>improved communications</a:t>
            </a:r>
            <a:r>
              <a:rPr lang="en-GB" dirty="0" smtClean="0"/>
              <a:t>.</a:t>
            </a:r>
          </a:p>
          <a:p>
            <a:pPr marL="0" indent="0">
              <a:buNone/>
            </a:pPr>
            <a:endParaRPr lang="en-GB" b="1" u="sng" dirty="0" smtClean="0"/>
          </a:p>
          <a:p>
            <a:pPr marL="0" indent="0">
              <a:buNone/>
            </a:pPr>
            <a:r>
              <a:rPr lang="en-GB" b="1" u="sng" dirty="0" smtClean="0"/>
              <a:t>Objectives</a:t>
            </a:r>
          </a:p>
          <a:p>
            <a:r>
              <a:rPr lang="en-GB" sz="2200" dirty="0" smtClean="0"/>
              <a:t>Do consumers </a:t>
            </a:r>
            <a:r>
              <a:rPr lang="en-GB" sz="2200" dirty="0"/>
              <a:t>understand the value of their </a:t>
            </a:r>
            <a:r>
              <a:rPr lang="en-GB" sz="2200" dirty="0" smtClean="0"/>
              <a:t>with-profits policies? </a:t>
            </a:r>
          </a:p>
          <a:p>
            <a:r>
              <a:rPr lang="en-GB" sz="2200" dirty="0" smtClean="0"/>
              <a:t>What </a:t>
            </a:r>
            <a:r>
              <a:rPr lang="en-GB" sz="2200" dirty="0"/>
              <a:t>information about their </a:t>
            </a:r>
            <a:r>
              <a:rPr lang="en-GB" sz="2200" dirty="0" smtClean="0"/>
              <a:t>products </a:t>
            </a:r>
            <a:r>
              <a:rPr lang="en-GB" sz="2200" dirty="0"/>
              <a:t>do </a:t>
            </a:r>
            <a:r>
              <a:rPr lang="en-GB" sz="2200" dirty="0" smtClean="0"/>
              <a:t>consumers </a:t>
            </a:r>
            <a:r>
              <a:rPr lang="en-GB" sz="2200" dirty="0"/>
              <a:t>value? </a:t>
            </a:r>
            <a:endParaRPr lang="en-GB" sz="2200" dirty="0" smtClean="0"/>
          </a:p>
          <a:p>
            <a:pPr lvl="0"/>
            <a:r>
              <a:rPr lang="en-GB" sz="2200" dirty="0" smtClean="0"/>
              <a:t>Do with profits consumers understand the changing nature of their policy? </a:t>
            </a:r>
          </a:p>
          <a:p>
            <a:endParaRPr lang="en-GB" sz="2000" dirty="0" smtClean="0"/>
          </a:p>
          <a:p>
            <a:pPr marL="0" indent="0">
              <a:buNone/>
            </a:pPr>
            <a:endParaRPr lang="en-GB" sz="1800" b="1" u="sng" dirty="0"/>
          </a:p>
        </p:txBody>
      </p:sp>
    </p:spTree>
    <p:extLst>
      <p:ext uri="{BB962C8B-B14F-4D97-AF65-F5344CB8AC3E}">
        <p14:creationId xmlns:p14="http://schemas.microsoft.com/office/powerpoint/2010/main" val="3716566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260648"/>
            <a:ext cx="8982471" cy="1143000"/>
          </a:xfrm>
        </p:spPr>
        <p:txBody>
          <a:bodyPr/>
          <a:lstStyle/>
          <a:p>
            <a:r>
              <a:rPr lang="en-GB" dirty="0" smtClean="0"/>
              <a:t>Survey methodology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16" name="Content Placeholder 2"/>
          <p:cNvSpPr>
            <a:spLocks noGrp="1"/>
          </p:cNvSpPr>
          <p:nvPr>
            <p:ph idx="1"/>
          </p:nvPr>
        </p:nvSpPr>
        <p:spPr>
          <a:xfrm>
            <a:off x="416496" y="1484784"/>
            <a:ext cx="8982471" cy="5040560"/>
          </a:xfrm>
        </p:spPr>
        <p:txBody>
          <a:bodyPr/>
          <a:lstStyle/>
          <a:p>
            <a:pPr>
              <a:lnSpc>
                <a:spcPct val="150000"/>
              </a:lnSpc>
            </a:pPr>
            <a:r>
              <a:rPr lang="en-GB" dirty="0" smtClean="0"/>
              <a:t>Method </a:t>
            </a:r>
            <a:r>
              <a:rPr lang="en-GB" dirty="0"/>
              <a:t>– </a:t>
            </a:r>
            <a:r>
              <a:rPr lang="en-GB" b="1" dirty="0" smtClean="0">
                <a:solidFill>
                  <a:srgbClr val="D9AB16"/>
                </a:solidFill>
              </a:rPr>
              <a:t>online survey </a:t>
            </a:r>
            <a:r>
              <a:rPr lang="en-GB" dirty="0" smtClean="0"/>
              <a:t>carried out by </a:t>
            </a:r>
            <a:r>
              <a:rPr lang="en-GB" b="1" dirty="0" err="1" smtClean="0">
                <a:solidFill>
                  <a:srgbClr val="D9AB16"/>
                </a:solidFill>
              </a:rPr>
              <a:t>YouGov</a:t>
            </a:r>
            <a:endParaRPr lang="en-GB" b="1" dirty="0" smtClean="0">
              <a:solidFill>
                <a:srgbClr val="D9AB16"/>
              </a:solidFill>
            </a:endParaRPr>
          </a:p>
          <a:p>
            <a:pPr>
              <a:lnSpc>
                <a:spcPct val="150000"/>
              </a:lnSpc>
            </a:pPr>
            <a:r>
              <a:rPr lang="en-GB" dirty="0" smtClean="0"/>
              <a:t>Numbers of interviewees:</a:t>
            </a:r>
          </a:p>
          <a:p>
            <a:pPr lvl="1">
              <a:lnSpc>
                <a:spcPct val="150000"/>
              </a:lnSpc>
            </a:pPr>
            <a:r>
              <a:rPr lang="en-GB" sz="2200" dirty="0" smtClean="0"/>
              <a:t>At least one financial product: 		2,851 </a:t>
            </a:r>
            <a:endParaRPr lang="en-GB" sz="2200" dirty="0"/>
          </a:p>
          <a:p>
            <a:pPr lvl="1">
              <a:lnSpc>
                <a:spcPct val="150000"/>
              </a:lnSpc>
            </a:pPr>
            <a:r>
              <a:rPr lang="en-GB" sz="2200" dirty="0" smtClean="0"/>
              <a:t>With-profits product: 			</a:t>
            </a:r>
            <a:r>
              <a:rPr lang="en-GB" sz="2200" b="1" dirty="0" smtClean="0">
                <a:solidFill>
                  <a:srgbClr val="D9AB16"/>
                </a:solidFill>
              </a:rPr>
              <a:t>473</a:t>
            </a:r>
            <a:r>
              <a:rPr lang="en-GB" sz="2200" dirty="0" smtClean="0"/>
              <a:t> (17%)</a:t>
            </a:r>
          </a:p>
          <a:p>
            <a:pPr>
              <a:lnSpc>
                <a:spcPct val="150000"/>
              </a:lnSpc>
            </a:pPr>
            <a:r>
              <a:rPr lang="en-GB" dirty="0"/>
              <a:t>Fieldwork was undertaken between </a:t>
            </a:r>
            <a:r>
              <a:rPr lang="en-GB" dirty="0" smtClean="0"/>
              <a:t>2</a:t>
            </a:r>
            <a:r>
              <a:rPr lang="en-GB" baseline="30000" dirty="0" smtClean="0"/>
              <a:t>nd</a:t>
            </a:r>
            <a:r>
              <a:rPr lang="en-GB" dirty="0" smtClean="0"/>
              <a:t> – 6</a:t>
            </a:r>
            <a:r>
              <a:rPr lang="en-GB" baseline="30000" dirty="0" smtClean="0"/>
              <a:t>th</a:t>
            </a:r>
            <a:r>
              <a:rPr lang="en-GB" dirty="0" smtClean="0"/>
              <a:t> November 2017</a:t>
            </a:r>
            <a:r>
              <a:rPr lang="en-GB" i="1" dirty="0"/>
              <a:t> </a:t>
            </a:r>
            <a:endParaRPr lang="en-GB" dirty="0" smtClean="0"/>
          </a:p>
          <a:p>
            <a:pPr>
              <a:lnSpc>
                <a:spcPct val="150000"/>
              </a:lnSpc>
            </a:pPr>
            <a:r>
              <a:rPr lang="en-GB" dirty="0" smtClean="0"/>
              <a:t>Analysis split by categories</a:t>
            </a:r>
          </a:p>
          <a:p>
            <a:pPr marL="0" indent="0">
              <a:buNone/>
            </a:pPr>
            <a:endParaRPr lang="en-GB" sz="2000" dirty="0" smtClean="0"/>
          </a:p>
        </p:txBody>
      </p:sp>
    </p:spTree>
    <p:extLst>
      <p:ext uri="{BB962C8B-B14F-4D97-AF65-F5344CB8AC3E}">
        <p14:creationId xmlns:p14="http://schemas.microsoft.com/office/powerpoint/2010/main" val="141199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population</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463322964"/>
              </p:ext>
            </p:extLst>
          </p:nvPr>
        </p:nvGraphicFramePr>
        <p:xfrm>
          <a:off x="992556" y="1412770"/>
          <a:ext cx="7031263" cy="4825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25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population</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3708578695"/>
              </p:ext>
            </p:extLst>
          </p:nvPr>
        </p:nvGraphicFramePr>
        <p:xfrm>
          <a:off x="992560" y="1412776"/>
          <a:ext cx="7325719" cy="439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74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consumers understand the financial Information provided?</a:t>
            </a:r>
            <a:endParaRPr lang="en-GB" dirty="0"/>
          </a:p>
        </p:txBody>
      </p:sp>
      <p:sp>
        <p:nvSpPr>
          <p:cNvPr id="3" name="Content Placeholder 2"/>
          <p:cNvSpPr>
            <a:spLocks noGrp="1"/>
          </p:cNvSpPr>
          <p:nvPr>
            <p:ph idx="1"/>
          </p:nvPr>
        </p:nvSpPr>
        <p:spPr>
          <a:xfrm>
            <a:off x="416496" y="1525042"/>
            <a:ext cx="8982471" cy="4784278"/>
          </a:xfrm>
        </p:spPr>
        <p:txBody>
          <a:bodyPr/>
          <a:lstStyle/>
          <a:p>
            <a:pPr marL="0" indent="0">
              <a:buNone/>
            </a:pPr>
            <a:r>
              <a:rPr lang="en-GB" b="1" dirty="0" smtClean="0"/>
              <a:t>Survey of 2,851 policyholders [All financial products]</a:t>
            </a:r>
          </a:p>
          <a:p>
            <a:pPr marL="0" indent="0">
              <a:buNone/>
            </a:pPr>
            <a:endParaRPr lang="en-GB" sz="1400" dirty="0" smtClean="0"/>
          </a:p>
          <a:p>
            <a:pPr marL="0" indent="0">
              <a:buNone/>
            </a:pPr>
            <a:r>
              <a:rPr lang="en-GB" dirty="0" smtClean="0"/>
              <a:t>Q: How easy or difficult to understand do you find the information sent by your provider?</a:t>
            </a:r>
          </a:p>
          <a:p>
            <a:r>
              <a:rPr lang="en-GB" dirty="0" smtClean="0"/>
              <a:t>Very easy</a:t>
            </a:r>
          </a:p>
          <a:p>
            <a:r>
              <a:rPr lang="en-GB" dirty="0" smtClean="0"/>
              <a:t>Fairly easy</a:t>
            </a:r>
          </a:p>
          <a:p>
            <a:r>
              <a:rPr lang="en-GB" dirty="0" smtClean="0"/>
              <a:t>Fairly difficult</a:t>
            </a:r>
          </a:p>
          <a:p>
            <a:r>
              <a:rPr lang="en-GB" dirty="0" smtClean="0"/>
              <a:t>Very difficult</a:t>
            </a:r>
          </a:p>
          <a:p>
            <a:r>
              <a:rPr lang="en-GB" dirty="0" smtClean="0"/>
              <a:t>Don’t know</a:t>
            </a:r>
            <a:endParaRPr lang="en-GB"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spTree>
    <p:extLst>
      <p:ext uri="{BB962C8B-B14F-4D97-AF65-F5344CB8AC3E}">
        <p14:creationId xmlns:p14="http://schemas.microsoft.com/office/powerpoint/2010/main" val="2624211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456" y="1484784"/>
            <a:ext cx="8710873" cy="4524315"/>
          </a:xfrm>
          <a:prstGeom prst="rect">
            <a:avLst/>
          </a:prstGeom>
          <a:solidFill>
            <a:schemeClr val="bg1"/>
          </a:solidFill>
        </p:spPr>
        <p:txBody>
          <a:bodyPr wrap="square" rtlCol="0">
            <a:spAutoFit/>
          </a:bodyPr>
          <a:lstStyle/>
          <a:p>
            <a:pPr algn="ctr"/>
            <a:r>
              <a:rPr lang="en-GB" sz="3200" b="1" dirty="0">
                <a:solidFill>
                  <a:srgbClr val="113458"/>
                </a:solidFill>
              </a:rPr>
              <a:t>What percentage of </a:t>
            </a:r>
            <a:r>
              <a:rPr lang="en-GB" sz="3200" b="1" dirty="0" smtClean="0">
                <a:solidFill>
                  <a:srgbClr val="113458"/>
                </a:solidFill>
              </a:rPr>
              <a:t>the with-profit policyholders we surveyed said </a:t>
            </a:r>
            <a:r>
              <a:rPr lang="en-GB" sz="3200" b="1" dirty="0">
                <a:solidFill>
                  <a:srgbClr val="113458"/>
                </a:solidFill>
              </a:rPr>
              <a:t>they would </a:t>
            </a:r>
            <a:r>
              <a:rPr lang="en-GB" sz="3200" b="1" dirty="0">
                <a:solidFill>
                  <a:srgbClr val="D9AB16"/>
                </a:solidFill>
              </a:rPr>
              <a:t>hold</a:t>
            </a:r>
            <a:r>
              <a:rPr lang="en-GB" sz="3200" b="1" dirty="0">
                <a:solidFill>
                  <a:srgbClr val="113458"/>
                </a:solidFill>
              </a:rPr>
              <a:t> their policy </a:t>
            </a:r>
            <a:r>
              <a:rPr lang="en-GB" sz="3200" b="1" dirty="0">
                <a:solidFill>
                  <a:srgbClr val="D9AB16"/>
                </a:solidFill>
              </a:rPr>
              <a:t>to maturity</a:t>
            </a:r>
            <a:r>
              <a:rPr lang="en-GB" sz="3200" b="1" dirty="0">
                <a:solidFill>
                  <a:srgbClr val="113458"/>
                </a:solidFill>
              </a:rPr>
              <a:t>?</a:t>
            </a:r>
          </a:p>
          <a:p>
            <a:endParaRPr lang="en-GB" sz="3200" b="1" dirty="0">
              <a:solidFill>
                <a:srgbClr val="113458"/>
              </a:solidFill>
            </a:endParaRPr>
          </a:p>
          <a:p>
            <a:pPr marL="342900" indent="-342900" algn="ctr">
              <a:buFont typeface="+mj-lt"/>
              <a:buAutoNum type="alphaUcPeriod"/>
            </a:pPr>
            <a:r>
              <a:rPr lang="en-GB" sz="3200" b="1" dirty="0" smtClean="0">
                <a:solidFill>
                  <a:srgbClr val="113458"/>
                </a:solidFill>
              </a:rPr>
              <a:t> 50</a:t>
            </a:r>
            <a:r>
              <a:rPr lang="en-GB" sz="3200" b="1" dirty="0">
                <a:solidFill>
                  <a:srgbClr val="113458"/>
                </a:solidFill>
              </a:rPr>
              <a:t>%</a:t>
            </a:r>
          </a:p>
          <a:p>
            <a:pPr marL="342900" indent="-342900" algn="ctr">
              <a:buFont typeface="+mj-lt"/>
              <a:buAutoNum type="alphaUcPeriod"/>
            </a:pPr>
            <a:r>
              <a:rPr lang="en-GB" sz="3200" b="1" dirty="0" smtClean="0">
                <a:solidFill>
                  <a:srgbClr val="113458"/>
                </a:solidFill>
              </a:rPr>
              <a:t> 65</a:t>
            </a:r>
            <a:r>
              <a:rPr lang="en-GB" sz="3200" b="1" dirty="0">
                <a:solidFill>
                  <a:srgbClr val="113458"/>
                </a:solidFill>
              </a:rPr>
              <a:t>%</a:t>
            </a:r>
          </a:p>
          <a:p>
            <a:pPr marL="342900" indent="-342900" algn="ctr">
              <a:buFont typeface="+mj-lt"/>
              <a:buAutoNum type="alphaUcPeriod"/>
            </a:pPr>
            <a:r>
              <a:rPr lang="en-GB" sz="3200" b="1" dirty="0" smtClean="0">
                <a:solidFill>
                  <a:srgbClr val="113458"/>
                </a:solidFill>
              </a:rPr>
              <a:t> 80%</a:t>
            </a:r>
          </a:p>
          <a:p>
            <a:pPr marL="342900" indent="-342900" algn="ctr">
              <a:buFont typeface="+mj-lt"/>
              <a:buAutoNum type="alphaUcPeriod"/>
            </a:pPr>
            <a:endParaRPr lang="en-GB" sz="3200" b="1" dirty="0">
              <a:solidFill>
                <a:srgbClr val="113458"/>
              </a:solidFill>
            </a:endParaRPr>
          </a:p>
          <a:p>
            <a:pPr marL="342900" indent="-342900" algn="ctr">
              <a:buFont typeface="+mj-lt"/>
              <a:buAutoNum type="alphaUcPeriod"/>
            </a:pPr>
            <a:endParaRPr lang="en-GB" sz="3200" b="1" dirty="0">
              <a:solidFill>
                <a:srgbClr val="113458"/>
              </a:solidFill>
            </a:endParaRPr>
          </a:p>
        </p:txBody>
      </p:sp>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Hold to Maturity?</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1650496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Hold to Maturity?</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2263861702"/>
              </p:ext>
            </p:extLst>
          </p:nvPr>
        </p:nvGraphicFramePr>
        <p:xfrm>
          <a:off x="1064568" y="1196752"/>
          <a:ext cx="7815377" cy="46892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105128" y="1209526"/>
            <a:ext cx="3368824" cy="923330"/>
          </a:xfrm>
          <a:prstGeom prst="rect">
            <a:avLst/>
          </a:prstGeom>
        </p:spPr>
        <p:txBody>
          <a:bodyPr wrap="square">
            <a:spAutoFit/>
          </a:bodyPr>
          <a:lstStyle/>
          <a:p>
            <a:r>
              <a:rPr lang="en-GB" i="1" dirty="0" smtClean="0"/>
              <a:t>“Don't take too much notice to be honest, I just pay into it waiting for it to mature”</a:t>
            </a:r>
            <a:endParaRPr lang="en-GB" i="1" dirty="0"/>
          </a:p>
        </p:txBody>
      </p:sp>
    </p:spTree>
    <p:extLst>
      <p:ext uri="{BB962C8B-B14F-4D97-AF65-F5344CB8AC3E}">
        <p14:creationId xmlns:p14="http://schemas.microsoft.com/office/powerpoint/2010/main" val="22478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Cash in value</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3" name="TextBox 2"/>
          <p:cNvSpPr txBox="1"/>
          <p:nvPr/>
        </p:nvSpPr>
        <p:spPr>
          <a:xfrm>
            <a:off x="488504" y="1414238"/>
            <a:ext cx="9001000" cy="707886"/>
          </a:xfrm>
          <a:prstGeom prst="rect">
            <a:avLst/>
          </a:prstGeom>
          <a:noFill/>
        </p:spPr>
        <p:txBody>
          <a:bodyPr wrap="square" rtlCol="0">
            <a:spAutoFit/>
          </a:bodyPr>
          <a:lstStyle/>
          <a:p>
            <a:r>
              <a:rPr lang="en-GB" sz="2000" b="1" dirty="0"/>
              <a:t>Would you say you would know all of your </a:t>
            </a:r>
            <a:r>
              <a:rPr lang="en-GB" sz="2000" b="1" dirty="0">
                <a:solidFill>
                  <a:srgbClr val="D9AB16"/>
                </a:solidFill>
              </a:rPr>
              <a:t>options and guarantees </a:t>
            </a:r>
            <a:r>
              <a:rPr lang="en-GB" sz="2000" b="1" dirty="0"/>
              <a:t>and understand how the </a:t>
            </a:r>
            <a:r>
              <a:rPr lang="en-GB" sz="2000" b="1" dirty="0">
                <a:solidFill>
                  <a:srgbClr val="D9AB16"/>
                </a:solidFill>
              </a:rPr>
              <a:t>cash in value </a:t>
            </a:r>
            <a:r>
              <a:rPr lang="en-GB" sz="2000" b="1" dirty="0"/>
              <a:t>of your policy can change?</a:t>
            </a:r>
          </a:p>
        </p:txBody>
      </p:sp>
      <p:graphicFrame>
        <p:nvGraphicFramePr>
          <p:cNvPr id="7" name="Chart 6"/>
          <p:cNvGraphicFramePr>
            <a:graphicFrameLocks noChangeAspect="1"/>
          </p:cNvGraphicFramePr>
          <p:nvPr>
            <p:extLst>
              <p:ext uri="{D42A27DB-BD31-4B8C-83A1-F6EECF244321}">
                <p14:modId xmlns:p14="http://schemas.microsoft.com/office/powerpoint/2010/main" val="3239871469"/>
              </p:ext>
            </p:extLst>
          </p:nvPr>
        </p:nvGraphicFramePr>
        <p:xfrm>
          <a:off x="272480" y="2348880"/>
          <a:ext cx="934973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613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Open or Closed</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graphicFrame>
        <p:nvGraphicFramePr>
          <p:cNvPr id="7" name="Chart 6"/>
          <p:cNvGraphicFramePr>
            <a:graphicFrameLocks noChangeAspect="1"/>
          </p:cNvGraphicFramePr>
          <p:nvPr>
            <p:extLst>
              <p:ext uri="{D42A27DB-BD31-4B8C-83A1-F6EECF244321}">
                <p14:modId xmlns:p14="http://schemas.microsoft.com/office/powerpoint/2010/main" val="3305645787"/>
              </p:ext>
            </p:extLst>
          </p:nvPr>
        </p:nvGraphicFramePr>
        <p:xfrm>
          <a:off x="1208584" y="1412776"/>
          <a:ext cx="73152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230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Engagement</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graphicFrame>
        <p:nvGraphicFramePr>
          <p:cNvPr id="7" name="Chart 6"/>
          <p:cNvGraphicFramePr>
            <a:graphicFrameLocks noChangeAspect="1"/>
          </p:cNvGraphicFramePr>
          <p:nvPr>
            <p:extLst>
              <p:ext uri="{D42A27DB-BD31-4B8C-83A1-F6EECF244321}">
                <p14:modId xmlns:p14="http://schemas.microsoft.com/office/powerpoint/2010/main" val="967491012"/>
              </p:ext>
            </p:extLst>
          </p:nvPr>
        </p:nvGraphicFramePr>
        <p:xfrm>
          <a:off x="1424605" y="1628798"/>
          <a:ext cx="7732160" cy="463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161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Engagement</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
        <p:nvSpPr>
          <p:cNvPr id="3" name="TextBox 2"/>
          <p:cNvSpPr txBox="1"/>
          <p:nvPr/>
        </p:nvSpPr>
        <p:spPr>
          <a:xfrm>
            <a:off x="488504" y="1412776"/>
            <a:ext cx="9289032" cy="400110"/>
          </a:xfrm>
          <a:prstGeom prst="rect">
            <a:avLst/>
          </a:prstGeom>
          <a:noFill/>
        </p:spPr>
        <p:txBody>
          <a:bodyPr wrap="square" rtlCol="0">
            <a:spAutoFit/>
          </a:bodyPr>
          <a:lstStyle/>
          <a:p>
            <a:r>
              <a:rPr lang="en-GB" sz="2000" b="1" dirty="0" smtClean="0"/>
              <a:t>Which were the </a:t>
            </a:r>
            <a:r>
              <a:rPr lang="en-GB" sz="2000" b="1" dirty="0" smtClean="0">
                <a:solidFill>
                  <a:srgbClr val="D9AB16"/>
                </a:solidFill>
              </a:rPr>
              <a:t>reasons</a:t>
            </a:r>
            <a:r>
              <a:rPr lang="en-GB" sz="2000" b="1" dirty="0" smtClean="0"/>
              <a:t> </a:t>
            </a:r>
            <a:r>
              <a:rPr lang="en-GB" sz="2000" b="1" dirty="0"/>
              <a:t>why you </a:t>
            </a:r>
            <a:r>
              <a:rPr lang="en-GB" sz="2000" b="1" dirty="0">
                <a:solidFill>
                  <a:srgbClr val="D9AB16"/>
                </a:solidFill>
              </a:rPr>
              <a:t>purchased</a:t>
            </a:r>
            <a:r>
              <a:rPr lang="en-GB" sz="2000" b="1" dirty="0"/>
              <a:t> </a:t>
            </a:r>
            <a:r>
              <a:rPr lang="en-GB" sz="2000" b="1" dirty="0" smtClean="0"/>
              <a:t>your with-profits product(s</a:t>
            </a:r>
            <a:r>
              <a:rPr lang="en-GB" sz="2000" b="1" dirty="0"/>
              <a:t>)? </a:t>
            </a:r>
          </a:p>
        </p:txBody>
      </p:sp>
      <p:graphicFrame>
        <p:nvGraphicFramePr>
          <p:cNvPr id="8" name="Chart 7"/>
          <p:cNvGraphicFramePr>
            <a:graphicFrameLocks noChangeAspect="1"/>
          </p:cNvGraphicFramePr>
          <p:nvPr>
            <p:extLst>
              <p:ext uri="{D42A27DB-BD31-4B8C-83A1-F6EECF244321}">
                <p14:modId xmlns:p14="http://schemas.microsoft.com/office/powerpoint/2010/main" val="3712108256"/>
              </p:ext>
            </p:extLst>
          </p:nvPr>
        </p:nvGraphicFramePr>
        <p:xfrm>
          <a:off x="560512" y="1988840"/>
          <a:ext cx="8914658" cy="3628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64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How often do consumers want information?</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dirty="0"/>
          </a:p>
        </p:txBody>
      </p:sp>
      <p:sp>
        <p:nvSpPr>
          <p:cNvPr id="11" name="Rectangle 10"/>
          <p:cNvSpPr/>
          <p:nvPr/>
        </p:nvSpPr>
        <p:spPr>
          <a:xfrm>
            <a:off x="428229" y="1578078"/>
            <a:ext cx="8856984" cy="800219"/>
          </a:xfrm>
          <a:prstGeom prst="rect">
            <a:avLst/>
          </a:prstGeom>
        </p:spPr>
        <p:txBody>
          <a:bodyPr wrap="square">
            <a:spAutoFit/>
          </a:bodyPr>
          <a:lstStyle/>
          <a:p>
            <a:r>
              <a:rPr lang="en-GB" sz="2800" kern="0" dirty="0" smtClean="0">
                <a:solidFill>
                  <a:srgbClr val="3F4548"/>
                </a:solidFill>
                <a:latin typeface="Arial"/>
                <a:cs typeface="Arial"/>
              </a:rPr>
              <a:t>Providers should </a:t>
            </a:r>
            <a:r>
              <a:rPr lang="en-GB" sz="2800" kern="0" dirty="0">
                <a:solidFill>
                  <a:srgbClr val="3F4548"/>
                </a:solidFill>
                <a:latin typeface="Arial"/>
                <a:cs typeface="Arial"/>
              </a:rPr>
              <a:t>communicate </a:t>
            </a:r>
            <a:r>
              <a:rPr lang="en-GB" sz="2800" kern="0" dirty="0" smtClean="0">
                <a:solidFill>
                  <a:srgbClr val="3F4548"/>
                </a:solidFill>
                <a:latin typeface="Arial"/>
                <a:cs typeface="Arial"/>
              </a:rPr>
              <a:t>“</a:t>
            </a:r>
            <a:r>
              <a:rPr lang="en-GB" sz="2800" b="1" kern="0" dirty="0" smtClean="0">
                <a:solidFill>
                  <a:srgbClr val="113458"/>
                </a:solidFill>
                <a:latin typeface="Arial"/>
                <a:cs typeface="Arial"/>
              </a:rPr>
              <a:t>early </a:t>
            </a:r>
            <a:r>
              <a:rPr lang="en-GB" sz="2800" b="1" kern="0" dirty="0">
                <a:solidFill>
                  <a:srgbClr val="113458"/>
                </a:solidFill>
                <a:latin typeface="Arial"/>
                <a:cs typeface="Arial"/>
              </a:rPr>
              <a:t>and </a:t>
            </a:r>
            <a:r>
              <a:rPr lang="en-GB" sz="2800" b="1" kern="0" dirty="0" smtClean="0">
                <a:solidFill>
                  <a:srgbClr val="113458"/>
                </a:solidFill>
                <a:latin typeface="Arial"/>
                <a:cs typeface="Arial"/>
              </a:rPr>
              <a:t>often” </a:t>
            </a:r>
          </a:p>
          <a:p>
            <a:pPr algn="r"/>
            <a:r>
              <a:rPr lang="en-GB" dirty="0" smtClean="0"/>
              <a:t>	MAS review of retirement language</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3111897055"/>
              </p:ext>
            </p:extLst>
          </p:nvPr>
        </p:nvGraphicFramePr>
        <p:xfrm>
          <a:off x="200472" y="2132856"/>
          <a:ext cx="9705528" cy="50831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16696" y="5877272"/>
            <a:ext cx="6249144" cy="369332"/>
          </a:xfrm>
          <a:prstGeom prst="rect">
            <a:avLst/>
          </a:prstGeom>
        </p:spPr>
        <p:txBody>
          <a:bodyPr wrap="square">
            <a:spAutoFit/>
          </a:bodyPr>
          <a:lstStyle/>
          <a:p>
            <a:r>
              <a:rPr lang="en-GB" i="1" dirty="0" smtClean="0"/>
              <a:t>“The problem with all the information is when to read it all”</a:t>
            </a:r>
            <a:endParaRPr lang="en-GB" i="1" dirty="0"/>
          </a:p>
        </p:txBody>
      </p:sp>
    </p:spTree>
    <p:extLst>
      <p:ext uri="{BB962C8B-B14F-4D97-AF65-F5344CB8AC3E}">
        <p14:creationId xmlns:p14="http://schemas.microsoft.com/office/powerpoint/2010/main" val="41156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Survey Results</a:t>
            </a:r>
            <a:br>
              <a:rPr lang="en-GB" dirty="0"/>
            </a:br>
            <a:r>
              <a:rPr lang="en-GB" sz="2400" dirty="0" smtClean="0">
                <a:solidFill>
                  <a:schemeClr val="accent1">
                    <a:lumMod val="50000"/>
                  </a:schemeClr>
                </a:solidFill>
              </a:rPr>
              <a:t>Correspondence</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graphicFrame>
        <p:nvGraphicFramePr>
          <p:cNvPr id="8" name="Chart 7"/>
          <p:cNvGraphicFramePr>
            <a:graphicFrameLocks noChangeAspect="1"/>
          </p:cNvGraphicFramePr>
          <p:nvPr>
            <p:extLst>
              <p:ext uri="{D42A27DB-BD31-4B8C-83A1-F6EECF244321}">
                <p14:modId xmlns:p14="http://schemas.microsoft.com/office/powerpoint/2010/main" val="4237225309"/>
              </p:ext>
            </p:extLst>
          </p:nvPr>
        </p:nvGraphicFramePr>
        <p:xfrm>
          <a:off x="1136576" y="1628800"/>
          <a:ext cx="7715250" cy="462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14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Communications</a:t>
            </a:r>
            <a:endParaRPr lang="en-GB" dirty="0"/>
          </a:p>
        </p:txBody>
      </p:sp>
      <p:sp>
        <p:nvSpPr>
          <p:cNvPr id="6" name="Subtitle 5"/>
          <p:cNvSpPr>
            <a:spLocks noGrp="1"/>
          </p:cNvSpPr>
          <p:nvPr>
            <p:ph type="subTitle" idx="1"/>
          </p:nvPr>
        </p:nvSpPr>
        <p:spPr>
          <a:xfrm>
            <a:off x="428229" y="2781300"/>
            <a:ext cx="7261075" cy="1007740"/>
          </a:xfrm>
        </p:spPr>
        <p:txBody>
          <a:bodyPr/>
          <a:lstStyle/>
          <a:p>
            <a:r>
              <a:rPr lang="en-GB" dirty="0" smtClean="0"/>
              <a:t>Identifying the problem</a:t>
            </a:r>
            <a:endParaRPr lang="en-GB" dirty="0"/>
          </a:p>
        </p:txBody>
      </p:sp>
      <p:sp>
        <p:nvSpPr>
          <p:cNvPr id="4" name="Date Placeholder 3"/>
          <p:cNvSpPr>
            <a:spLocks noGrp="1"/>
          </p:cNvSpPr>
          <p:nvPr>
            <p:ph type="dt" sz="half" idx="2"/>
          </p:nvPr>
        </p:nvSpPr>
        <p:spPr/>
        <p:txBody>
          <a:bodyPr/>
          <a:lstStyle/>
          <a:p>
            <a:r>
              <a:rPr lang="en-GB" dirty="0"/>
              <a:t>23 November 2017</a:t>
            </a:r>
          </a:p>
          <a:p>
            <a:endParaRPr lang="en-GB" dirty="0"/>
          </a:p>
        </p:txBody>
      </p:sp>
    </p:spTree>
    <p:extLst>
      <p:ext uri="{BB962C8B-B14F-4D97-AF65-F5344CB8AC3E}">
        <p14:creationId xmlns:p14="http://schemas.microsoft.com/office/powerpoint/2010/main" val="3541230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lgn="ctr">
              <a:buNone/>
            </a:pPr>
            <a:endParaRPr lang="en-GB" dirty="0" smtClean="0">
              <a:solidFill>
                <a:srgbClr val="009CC8"/>
              </a:solidFill>
            </a:endParaRPr>
          </a:p>
          <a:p>
            <a:pPr marL="0" indent="0">
              <a:buNone/>
            </a:pPr>
            <a:r>
              <a:rPr lang="en-GB" dirty="0" smtClean="0"/>
              <a:t>With-profits annual benefit statements…</a:t>
            </a:r>
            <a:endParaRPr lang="en-GB" dirty="0"/>
          </a:p>
          <a:p>
            <a:r>
              <a:rPr lang="en-GB" dirty="0" smtClean="0"/>
              <a:t>Provide </a:t>
            </a:r>
            <a:r>
              <a:rPr lang="en-GB" b="1" dirty="0" smtClean="0">
                <a:solidFill>
                  <a:srgbClr val="113458"/>
                </a:solidFill>
              </a:rPr>
              <a:t>lots of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t> information</a:t>
            </a:r>
          </a:p>
          <a:p>
            <a:r>
              <a:rPr lang="en-GB" b="1" dirty="0" smtClean="0">
                <a:solidFill>
                  <a:srgbClr val="113458"/>
                </a:solidFill>
              </a:rPr>
              <a:t>Bespoke</a:t>
            </a:r>
            <a:r>
              <a:rPr lang="en-GB" dirty="0" smtClean="0"/>
              <a:t> </a:t>
            </a:r>
            <a:r>
              <a:rPr lang="en-GB" dirty="0"/>
              <a:t>and </a:t>
            </a:r>
            <a:r>
              <a:rPr lang="en-GB" dirty="0" smtClean="0"/>
              <a:t>can be </a:t>
            </a:r>
            <a:r>
              <a:rPr lang="en-GB" dirty="0"/>
              <a:t>very </a:t>
            </a:r>
            <a:r>
              <a:rPr lang="en-GB" b="1" u="sng" dirty="0" smtClean="0">
                <a:solidFill>
                  <a:srgbClr val="D9AB16"/>
                </a:solidFill>
              </a:rPr>
              <a:t>detailed</a:t>
            </a:r>
          </a:p>
          <a:p>
            <a:r>
              <a:rPr lang="en-GB" dirty="0" smtClean="0"/>
              <a:t>Lack consistency</a:t>
            </a:r>
            <a:endParaRPr lang="en-GB" sz="2000" b="1" dirty="0"/>
          </a:p>
          <a:p>
            <a:endParaRPr lang="en-GB" sz="2000" dirty="0" smtClean="0"/>
          </a:p>
          <a:p>
            <a:endParaRPr lang="en-GB" sz="2000"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Tree>
    <p:extLst>
      <p:ext uri="{BB962C8B-B14F-4D97-AF65-F5344CB8AC3E}">
        <p14:creationId xmlns:p14="http://schemas.microsoft.com/office/powerpoint/2010/main" val="312525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560" y="1412776"/>
            <a:ext cx="7272808" cy="648072"/>
          </a:xfrm>
        </p:spPr>
        <p:txBody>
          <a:bodyPr/>
          <a:lstStyle/>
          <a:p>
            <a:pPr marL="0" indent="0">
              <a:buNone/>
            </a:pPr>
            <a:r>
              <a:rPr lang="en-GB" b="1" u="sng" dirty="0" smtClean="0">
                <a:solidFill>
                  <a:srgbClr val="113458"/>
                </a:solidFill>
              </a:rPr>
              <a:t>68%</a:t>
            </a:r>
            <a:r>
              <a:rPr lang="en-GB" b="1" dirty="0" smtClean="0">
                <a:solidFill>
                  <a:srgbClr val="113458"/>
                </a:solidFill>
              </a:rPr>
              <a:t> Responded “</a:t>
            </a:r>
            <a:r>
              <a:rPr lang="en-GB" b="1" u="sng" dirty="0" smtClean="0">
                <a:solidFill>
                  <a:srgbClr val="113458"/>
                </a:solidFill>
              </a:rPr>
              <a:t>Very Easy</a:t>
            </a:r>
            <a:r>
              <a:rPr lang="en-GB" b="1" dirty="0" smtClean="0">
                <a:solidFill>
                  <a:srgbClr val="113458"/>
                </a:solidFill>
              </a:rPr>
              <a:t>” or “</a:t>
            </a:r>
            <a:r>
              <a:rPr lang="en-GB" b="1" u="sng" dirty="0" smtClean="0">
                <a:solidFill>
                  <a:srgbClr val="113458"/>
                </a:solidFill>
              </a:rPr>
              <a:t>Fairly Easy</a:t>
            </a:r>
            <a:r>
              <a:rPr lang="en-GB" b="1" dirty="0" smtClean="0">
                <a:solidFill>
                  <a:srgbClr val="113458"/>
                </a:solidFill>
              </a:rPr>
              <a:t>”</a:t>
            </a:r>
            <a:endParaRPr lang="en-GB" b="1" dirty="0" smtClean="0">
              <a:solidFill>
                <a:srgbClr val="D9AB16"/>
              </a:solidFill>
            </a:endParaRPr>
          </a:p>
          <a:p>
            <a:pPr marL="0" indent="0">
              <a:buNone/>
            </a:pPr>
            <a:endParaRPr lang="en-GB" dirty="0" smtClean="0"/>
          </a:p>
          <a:p>
            <a:endParaRPr lang="en-GB" dirty="0"/>
          </a:p>
          <a:p>
            <a:pPr marL="457200" indent="-457200">
              <a:buAutoNum type="alphaUcPeriod"/>
            </a:pP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dirty="0"/>
          </a:p>
        </p:txBody>
      </p:sp>
      <p:sp>
        <p:nvSpPr>
          <p:cNvPr id="11" name="Title 10"/>
          <p:cNvSpPr>
            <a:spLocks noGrp="1"/>
          </p:cNvSpPr>
          <p:nvPr>
            <p:ph type="title"/>
          </p:nvPr>
        </p:nvSpPr>
        <p:spPr/>
        <p:txBody>
          <a:bodyPr/>
          <a:lstStyle/>
          <a:p>
            <a:r>
              <a:rPr lang="en-GB" dirty="0" smtClean="0"/>
              <a:t>How easy or difficult to understand do you find the information sent by your provider?</a:t>
            </a:r>
            <a:br>
              <a:rPr lang="en-GB" dirty="0" smtClean="0"/>
            </a:br>
            <a:endParaRPr lang="en-GB" dirty="0"/>
          </a:p>
        </p:txBody>
      </p:sp>
      <p:graphicFrame>
        <p:nvGraphicFramePr>
          <p:cNvPr id="13" name="Chart 12"/>
          <p:cNvGraphicFramePr>
            <a:graphicFrameLocks/>
          </p:cNvGraphicFramePr>
          <p:nvPr>
            <p:extLst>
              <p:ext uri="{D42A27DB-BD31-4B8C-83A1-F6EECF244321}">
                <p14:modId xmlns:p14="http://schemas.microsoft.com/office/powerpoint/2010/main" val="4209512473"/>
              </p:ext>
            </p:extLst>
          </p:nvPr>
        </p:nvGraphicFramePr>
        <p:xfrm>
          <a:off x="-447600" y="2060848"/>
          <a:ext cx="8424936" cy="3975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81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b="1" u="sng" dirty="0" smtClean="0">
                <a:solidFill>
                  <a:srgbClr val="D9AB16"/>
                </a:solidFill>
              </a:rPr>
              <a:t>lots of</a:t>
            </a:r>
            <a:r>
              <a:rPr lang="en-GB" dirty="0" smtClean="0">
                <a:solidFill>
                  <a:srgbClr val="D9AB16"/>
                </a:solidFill>
              </a:rPr>
              <a:t> </a:t>
            </a:r>
            <a:r>
              <a:rPr lang="en-GB" dirty="0" smtClean="0">
                <a:solidFill>
                  <a:srgbClr val="113458"/>
                </a:solidFill>
              </a:rPr>
              <a:t>‘useful’ information</a:t>
            </a:r>
          </a:p>
          <a:p>
            <a:pPr marL="0" indent="0">
              <a:buNone/>
            </a:pPr>
            <a:endParaRPr lang="en-GB" sz="2000" dirty="0" smtClean="0"/>
          </a:p>
          <a:p>
            <a:pPr marL="0" indent="0">
              <a:buNone/>
            </a:pPr>
            <a:r>
              <a:rPr lang="en-GB" dirty="0" smtClean="0"/>
              <a:t>Q: How much information do you receive for your policy? </a:t>
            </a:r>
          </a:p>
          <a:p>
            <a:pPr>
              <a:buFont typeface="Arial" panose="020B0604020202020204" pitchFamily="34" charset="0"/>
              <a:buChar char="•"/>
            </a:pPr>
            <a:r>
              <a:rPr lang="en-GB" dirty="0" smtClean="0"/>
              <a:t>I feel I receive too much information</a:t>
            </a:r>
          </a:p>
          <a:p>
            <a:pPr>
              <a:buFont typeface="Arial" panose="020B0604020202020204" pitchFamily="34" charset="0"/>
              <a:buChar char="•"/>
            </a:pPr>
            <a:r>
              <a:rPr lang="en-GB" dirty="0" smtClean="0"/>
              <a:t>The amount I receive is about right</a:t>
            </a:r>
          </a:p>
          <a:p>
            <a:pPr>
              <a:buFont typeface="Arial" panose="020B0604020202020204" pitchFamily="34" charset="0"/>
              <a:buChar char="•"/>
            </a:pPr>
            <a:r>
              <a:rPr lang="en-GB" dirty="0" smtClean="0"/>
              <a:t>I feel I received too little information</a:t>
            </a:r>
          </a:p>
          <a:p>
            <a:endParaRPr lang="en-GB"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Tree>
    <p:extLst>
      <p:ext uri="{BB962C8B-B14F-4D97-AF65-F5344CB8AC3E}">
        <p14:creationId xmlns:p14="http://schemas.microsoft.com/office/powerpoint/2010/main" val="2293467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b="1" u="sng" dirty="0" smtClean="0">
                <a:solidFill>
                  <a:srgbClr val="D9AB16"/>
                </a:solidFill>
              </a:rPr>
              <a:t>lots of</a:t>
            </a:r>
            <a:r>
              <a:rPr lang="en-GB" dirty="0" smtClean="0">
                <a:solidFill>
                  <a:srgbClr val="D9AB16"/>
                </a:solidFill>
              </a:rPr>
              <a:t> </a:t>
            </a:r>
            <a:r>
              <a:rPr lang="en-GB" dirty="0" smtClean="0">
                <a:solidFill>
                  <a:srgbClr val="113458"/>
                </a:solidFill>
              </a:rPr>
              <a:t>‘useful’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graphicFrame>
        <p:nvGraphicFramePr>
          <p:cNvPr id="7" name="Chart 6"/>
          <p:cNvGraphicFramePr>
            <a:graphicFrameLocks/>
          </p:cNvGraphicFramePr>
          <p:nvPr>
            <p:extLst>
              <p:ext uri="{D42A27DB-BD31-4B8C-83A1-F6EECF244321}">
                <p14:modId xmlns:p14="http://schemas.microsoft.com/office/powerpoint/2010/main" val="3531448858"/>
              </p:ext>
            </p:extLst>
          </p:nvPr>
        </p:nvGraphicFramePr>
        <p:xfrm>
          <a:off x="428229" y="2193901"/>
          <a:ext cx="3588667" cy="3833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718681224"/>
              </p:ext>
            </p:extLst>
          </p:nvPr>
        </p:nvGraphicFramePr>
        <p:xfrm>
          <a:off x="3584848" y="2193900"/>
          <a:ext cx="5688632" cy="400315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327537" y="5796679"/>
            <a:ext cx="5160387" cy="461665"/>
          </a:xfrm>
          <a:prstGeom prst="rect">
            <a:avLst/>
          </a:prstGeom>
        </p:spPr>
        <p:txBody>
          <a:bodyPr wrap="none">
            <a:spAutoFit/>
          </a:bodyPr>
          <a:lstStyle/>
          <a:p>
            <a:pPr marL="0" indent="0">
              <a:buNone/>
            </a:pPr>
            <a:r>
              <a:rPr lang="en-GB" sz="2400" dirty="0" smtClean="0">
                <a:solidFill>
                  <a:srgbClr val="113458"/>
                </a:solidFill>
              </a:rPr>
              <a:t>Policyholders think it is </a:t>
            </a:r>
            <a:r>
              <a:rPr lang="en-GB" sz="2400" b="1" dirty="0" smtClean="0">
                <a:solidFill>
                  <a:srgbClr val="D9AB16"/>
                </a:solidFill>
              </a:rPr>
              <a:t>‘</a:t>
            </a:r>
            <a:r>
              <a:rPr lang="en-GB" sz="2400" b="1" u="sng" dirty="0" smtClean="0">
                <a:solidFill>
                  <a:srgbClr val="D9AB16"/>
                </a:solidFill>
              </a:rPr>
              <a:t>about right</a:t>
            </a:r>
            <a:r>
              <a:rPr lang="en-GB" sz="2400" b="1" dirty="0" smtClean="0">
                <a:solidFill>
                  <a:srgbClr val="D9AB16"/>
                </a:solidFill>
              </a:rPr>
              <a:t>’</a:t>
            </a:r>
            <a:endParaRPr lang="en-GB" sz="2400" dirty="0"/>
          </a:p>
        </p:txBody>
      </p:sp>
    </p:spTree>
    <p:extLst>
      <p:ext uri="{BB962C8B-B14F-4D97-AF65-F5344CB8AC3E}">
        <p14:creationId xmlns:p14="http://schemas.microsoft.com/office/powerpoint/2010/main" val="1001831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dirty="0" smtClean="0">
                <a:solidFill>
                  <a:srgbClr val="113458"/>
                </a:solidFill>
              </a:rPr>
              <a:t>lots of</a:t>
            </a:r>
            <a:r>
              <a:rPr lang="en-GB" dirty="0" smtClean="0">
                <a:solidFill>
                  <a:srgbClr val="D9AB16"/>
                </a:solidFill>
              </a:rPr>
              <a:t>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solidFill>
                  <a:srgbClr val="113458"/>
                </a:solidFill>
              </a:rPr>
              <a:t>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0" name="Rectangle 9"/>
          <p:cNvSpPr/>
          <p:nvPr/>
        </p:nvSpPr>
        <p:spPr>
          <a:xfrm>
            <a:off x="262976" y="5834088"/>
            <a:ext cx="9643024" cy="461665"/>
          </a:xfrm>
          <a:prstGeom prst="rect">
            <a:avLst/>
          </a:prstGeom>
        </p:spPr>
        <p:txBody>
          <a:bodyPr wrap="none">
            <a:spAutoFit/>
          </a:bodyPr>
          <a:lstStyle/>
          <a:p>
            <a:pPr marL="0" indent="0">
              <a:buNone/>
            </a:pPr>
            <a:r>
              <a:rPr lang="en-GB" sz="2400" dirty="0" smtClean="0">
                <a:solidFill>
                  <a:srgbClr val="113458"/>
                </a:solidFill>
              </a:rPr>
              <a:t>With-profits policyholders want the </a:t>
            </a:r>
            <a:r>
              <a:rPr lang="en-GB" sz="2400" b="1" dirty="0" smtClean="0">
                <a:solidFill>
                  <a:srgbClr val="D9AB16"/>
                </a:solidFill>
              </a:rPr>
              <a:t>‘</a:t>
            </a:r>
            <a:r>
              <a:rPr lang="en-GB" sz="2400" b="1" u="sng" dirty="0" smtClean="0">
                <a:solidFill>
                  <a:srgbClr val="D9AB16"/>
                </a:solidFill>
              </a:rPr>
              <a:t>difficult</a:t>
            </a:r>
            <a:r>
              <a:rPr lang="en-GB" sz="2400" b="1" dirty="0" smtClean="0">
                <a:solidFill>
                  <a:srgbClr val="D9AB16"/>
                </a:solidFill>
              </a:rPr>
              <a:t> to provide’ </a:t>
            </a:r>
            <a:r>
              <a:rPr lang="en-GB" sz="2400" dirty="0" smtClean="0">
                <a:solidFill>
                  <a:srgbClr val="113458"/>
                </a:solidFill>
              </a:rPr>
              <a:t>information</a:t>
            </a:r>
            <a:endParaRPr lang="en-GB" sz="2400" dirty="0"/>
          </a:p>
        </p:txBody>
      </p:sp>
      <p:graphicFrame>
        <p:nvGraphicFramePr>
          <p:cNvPr id="11" name="Chart 10"/>
          <p:cNvGraphicFramePr>
            <a:graphicFrameLocks/>
          </p:cNvGraphicFramePr>
          <p:nvPr>
            <p:extLst>
              <p:ext uri="{D42A27DB-BD31-4B8C-83A1-F6EECF244321}">
                <p14:modId xmlns:p14="http://schemas.microsoft.com/office/powerpoint/2010/main" val="361982001"/>
              </p:ext>
            </p:extLst>
          </p:nvPr>
        </p:nvGraphicFramePr>
        <p:xfrm>
          <a:off x="545379" y="2031867"/>
          <a:ext cx="8724701" cy="4165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106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dirty="0" smtClean="0">
                <a:solidFill>
                  <a:srgbClr val="113458"/>
                </a:solidFill>
              </a:rPr>
              <a:t>lots of</a:t>
            </a:r>
            <a:r>
              <a:rPr lang="en-GB" dirty="0" smtClean="0">
                <a:solidFill>
                  <a:srgbClr val="D9AB16"/>
                </a:solidFill>
              </a:rPr>
              <a:t>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solidFill>
                  <a:srgbClr val="113458"/>
                </a:solidFill>
              </a:rPr>
              <a:t>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0" name="Rectangle 9"/>
          <p:cNvSpPr/>
          <p:nvPr/>
        </p:nvSpPr>
        <p:spPr>
          <a:xfrm>
            <a:off x="262976" y="5834088"/>
            <a:ext cx="9643024" cy="461665"/>
          </a:xfrm>
          <a:prstGeom prst="rect">
            <a:avLst/>
          </a:prstGeom>
        </p:spPr>
        <p:txBody>
          <a:bodyPr wrap="none">
            <a:spAutoFit/>
          </a:bodyPr>
          <a:lstStyle/>
          <a:p>
            <a:pPr marL="0" indent="0">
              <a:buNone/>
            </a:pPr>
            <a:r>
              <a:rPr lang="en-GB" sz="2400" dirty="0" smtClean="0">
                <a:solidFill>
                  <a:srgbClr val="113458"/>
                </a:solidFill>
              </a:rPr>
              <a:t>With-profits policyholders want the </a:t>
            </a:r>
            <a:r>
              <a:rPr lang="en-GB" sz="2400" b="1" dirty="0" smtClean="0">
                <a:solidFill>
                  <a:srgbClr val="D9AB16"/>
                </a:solidFill>
              </a:rPr>
              <a:t>‘</a:t>
            </a:r>
            <a:r>
              <a:rPr lang="en-GB" sz="2400" b="1" u="sng" dirty="0" smtClean="0">
                <a:solidFill>
                  <a:srgbClr val="D9AB16"/>
                </a:solidFill>
              </a:rPr>
              <a:t>difficult</a:t>
            </a:r>
            <a:r>
              <a:rPr lang="en-GB" sz="2400" b="1" dirty="0" smtClean="0">
                <a:solidFill>
                  <a:srgbClr val="D9AB16"/>
                </a:solidFill>
              </a:rPr>
              <a:t> to provide’ </a:t>
            </a:r>
            <a:r>
              <a:rPr lang="en-GB" sz="2400" dirty="0" smtClean="0">
                <a:solidFill>
                  <a:srgbClr val="113458"/>
                </a:solidFill>
              </a:rPr>
              <a:t>information</a:t>
            </a:r>
            <a:endParaRPr lang="en-GB" sz="2400" dirty="0"/>
          </a:p>
        </p:txBody>
      </p:sp>
      <p:graphicFrame>
        <p:nvGraphicFramePr>
          <p:cNvPr id="11" name="Chart 10"/>
          <p:cNvGraphicFramePr>
            <a:graphicFrameLocks/>
          </p:cNvGraphicFramePr>
          <p:nvPr>
            <p:extLst>
              <p:ext uri="{D42A27DB-BD31-4B8C-83A1-F6EECF244321}">
                <p14:modId xmlns:p14="http://schemas.microsoft.com/office/powerpoint/2010/main" val="1345784273"/>
              </p:ext>
            </p:extLst>
          </p:nvPr>
        </p:nvGraphicFramePr>
        <p:xfrm>
          <a:off x="545379" y="2031867"/>
          <a:ext cx="8724701" cy="416518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Lst>
          </a:blip>
          <a:stretch>
            <a:fillRect/>
          </a:stretch>
        </p:blipFill>
        <p:spPr>
          <a:xfrm>
            <a:off x="-12700" y="1345399"/>
            <a:ext cx="9894673" cy="4953688"/>
          </a:xfrm>
          <a:prstGeom prst="rect">
            <a:avLst/>
          </a:prstGeom>
        </p:spPr>
      </p:pic>
      <p:sp>
        <p:nvSpPr>
          <p:cNvPr id="12" name="Content Placeholder 2"/>
          <p:cNvSpPr txBox="1">
            <a:spLocks/>
          </p:cNvSpPr>
          <p:nvPr/>
        </p:nvSpPr>
        <p:spPr bwMode="auto">
          <a:xfrm>
            <a:off x="416496" y="1412776"/>
            <a:ext cx="8982471" cy="478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3600" kern="0" dirty="0" smtClean="0">
                <a:solidFill>
                  <a:srgbClr val="D9AB16"/>
                </a:solidFill>
              </a:rPr>
              <a:t>						</a:t>
            </a:r>
          </a:p>
          <a:p>
            <a:pPr marL="0" indent="0">
              <a:buFontTx/>
              <a:buNone/>
            </a:pPr>
            <a:r>
              <a:rPr lang="en-GB" sz="3600" kern="0" dirty="0">
                <a:solidFill>
                  <a:srgbClr val="113458"/>
                </a:solidFill>
              </a:rPr>
              <a:t>	</a:t>
            </a:r>
            <a:endParaRPr lang="en-GB" sz="3600" b="1" u="sng" kern="0" dirty="0" smtClean="0">
              <a:solidFill>
                <a:srgbClr val="D9AB16"/>
              </a:solidFill>
            </a:endParaRPr>
          </a:p>
          <a:p>
            <a:pPr marL="0" indent="0">
              <a:buFontTx/>
              <a:buNone/>
            </a:pPr>
            <a:r>
              <a:rPr lang="en-GB" sz="3600" kern="0" dirty="0"/>
              <a:t>	</a:t>
            </a:r>
            <a:r>
              <a:rPr lang="en-GB" sz="3600" kern="0" dirty="0" smtClean="0"/>
              <a:t>						</a:t>
            </a:r>
          </a:p>
          <a:p>
            <a:pPr marL="0" indent="0">
              <a:buFontTx/>
              <a:buNone/>
            </a:pPr>
            <a:r>
              <a:rPr lang="en-GB" sz="3600" kern="0" dirty="0"/>
              <a:t>	</a:t>
            </a:r>
            <a:r>
              <a:rPr lang="en-GB" sz="3600" kern="0" dirty="0" smtClean="0"/>
              <a:t>					</a:t>
            </a:r>
            <a:endParaRPr lang="en-GB" sz="1600" kern="0" dirty="0"/>
          </a:p>
        </p:txBody>
      </p:sp>
      <p:sp>
        <p:nvSpPr>
          <p:cNvPr id="8" name="Rectangle 7"/>
          <p:cNvSpPr/>
          <p:nvPr/>
        </p:nvSpPr>
        <p:spPr>
          <a:xfrm>
            <a:off x="5817096" y="5363444"/>
            <a:ext cx="2871466" cy="923330"/>
          </a:xfrm>
          <a:prstGeom prst="rect">
            <a:avLst/>
          </a:prstGeom>
        </p:spPr>
        <p:txBody>
          <a:bodyPr wrap="square">
            <a:spAutoFit/>
          </a:bodyPr>
          <a:lstStyle/>
          <a:p>
            <a:pPr algn="ctr"/>
            <a:r>
              <a:rPr lang="en-GB" i="1" dirty="0" smtClean="0">
                <a:solidFill>
                  <a:srgbClr val="113458"/>
                </a:solidFill>
              </a:rPr>
              <a:t>“table </a:t>
            </a:r>
            <a:r>
              <a:rPr lang="en-GB" i="1" dirty="0">
                <a:solidFill>
                  <a:srgbClr val="113458"/>
                </a:solidFill>
              </a:rPr>
              <a:t>after table of figures that don't seem to mean </a:t>
            </a:r>
            <a:r>
              <a:rPr lang="en-GB" i="1" dirty="0" smtClean="0">
                <a:solidFill>
                  <a:srgbClr val="113458"/>
                </a:solidFill>
              </a:rPr>
              <a:t>much”</a:t>
            </a:r>
            <a:endParaRPr lang="en-GB" i="1" dirty="0">
              <a:solidFill>
                <a:srgbClr val="113458"/>
              </a:solidFill>
            </a:endParaRPr>
          </a:p>
        </p:txBody>
      </p:sp>
      <p:sp>
        <p:nvSpPr>
          <p:cNvPr id="9" name="Rectangle 8"/>
          <p:cNvSpPr/>
          <p:nvPr/>
        </p:nvSpPr>
        <p:spPr>
          <a:xfrm>
            <a:off x="5385047" y="1920629"/>
            <a:ext cx="3096345" cy="830997"/>
          </a:xfrm>
          <a:prstGeom prst="rect">
            <a:avLst/>
          </a:prstGeom>
        </p:spPr>
        <p:txBody>
          <a:bodyPr wrap="square">
            <a:spAutoFit/>
          </a:bodyPr>
          <a:lstStyle/>
          <a:p>
            <a:pPr algn="ctr"/>
            <a:r>
              <a:rPr lang="en-GB" sz="2400" kern="0" dirty="0" smtClean="0">
                <a:solidFill>
                  <a:srgbClr val="D9AB16"/>
                </a:solidFill>
              </a:rPr>
              <a:t>“should </a:t>
            </a:r>
            <a:r>
              <a:rPr lang="en-GB" sz="2400" kern="0" dirty="0">
                <a:solidFill>
                  <a:srgbClr val="D9AB16"/>
                </a:solidFill>
              </a:rPr>
              <a:t>not assume the reader is an </a:t>
            </a:r>
            <a:r>
              <a:rPr lang="en-GB" sz="2400" kern="0" dirty="0" smtClean="0">
                <a:solidFill>
                  <a:srgbClr val="D9AB16"/>
                </a:solidFill>
              </a:rPr>
              <a:t>idiot”</a:t>
            </a:r>
            <a:r>
              <a:rPr lang="en-GB" sz="2400" dirty="0" smtClean="0"/>
              <a:t> </a:t>
            </a:r>
            <a:endParaRPr lang="en-GB" sz="2400" dirty="0"/>
          </a:p>
        </p:txBody>
      </p:sp>
      <p:sp>
        <p:nvSpPr>
          <p:cNvPr id="13" name="Rectangle 12"/>
          <p:cNvSpPr/>
          <p:nvPr/>
        </p:nvSpPr>
        <p:spPr>
          <a:xfrm>
            <a:off x="326605" y="1568732"/>
            <a:ext cx="4929555" cy="646331"/>
          </a:xfrm>
          <a:prstGeom prst="rect">
            <a:avLst/>
          </a:prstGeom>
        </p:spPr>
        <p:txBody>
          <a:bodyPr wrap="none">
            <a:spAutoFit/>
          </a:bodyPr>
          <a:lstStyle/>
          <a:p>
            <a:pPr marL="0" indent="0">
              <a:buFontTx/>
              <a:buNone/>
            </a:pPr>
            <a:r>
              <a:rPr lang="en-GB" sz="3600" b="1" kern="0" dirty="0">
                <a:solidFill>
                  <a:srgbClr val="113458"/>
                </a:solidFill>
              </a:rPr>
              <a:t>“smoke and </a:t>
            </a:r>
            <a:r>
              <a:rPr lang="en-GB" sz="3600" b="1" kern="0" dirty="0" smtClean="0">
                <a:solidFill>
                  <a:srgbClr val="113458"/>
                </a:solidFill>
              </a:rPr>
              <a:t>mirrors”</a:t>
            </a:r>
            <a:endParaRPr lang="en-GB" sz="3600" b="1" kern="0" dirty="0">
              <a:solidFill>
                <a:srgbClr val="113458"/>
              </a:solidFill>
            </a:endParaRPr>
          </a:p>
        </p:txBody>
      </p:sp>
      <p:sp>
        <p:nvSpPr>
          <p:cNvPr id="14" name="Rectangle 13"/>
          <p:cNvSpPr/>
          <p:nvPr/>
        </p:nvSpPr>
        <p:spPr>
          <a:xfrm>
            <a:off x="455492" y="5187757"/>
            <a:ext cx="4647426" cy="646331"/>
          </a:xfrm>
          <a:prstGeom prst="rect">
            <a:avLst/>
          </a:prstGeom>
        </p:spPr>
        <p:txBody>
          <a:bodyPr wrap="none">
            <a:spAutoFit/>
          </a:bodyPr>
          <a:lstStyle/>
          <a:p>
            <a:pPr marL="0" indent="0">
              <a:buFontTx/>
              <a:buNone/>
            </a:pPr>
            <a:r>
              <a:rPr lang="en-GB" sz="3600" b="1" kern="0" dirty="0" smtClean="0">
                <a:solidFill>
                  <a:srgbClr val="113458"/>
                </a:solidFill>
              </a:rPr>
              <a:t>“layout very boring”</a:t>
            </a:r>
            <a:endParaRPr lang="en-GB" sz="3600" b="1" kern="0" dirty="0">
              <a:solidFill>
                <a:srgbClr val="113458"/>
              </a:solidFill>
            </a:endParaRPr>
          </a:p>
        </p:txBody>
      </p:sp>
      <p:sp>
        <p:nvSpPr>
          <p:cNvPr id="15" name="Rectangle 14"/>
          <p:cNvSpPr/>
          <p:nvPr/>
        </p:nvSpPr>
        <p:spPr>
          <a:xfrm>
            <a:off x="1095527" y="3640590"/>
            <a:ext cx="2755883" cy="584775"/>
          </a:xfrm>
          <a:prstGeom prst="rect">
            <a:avLst/>
          </a:prstGeom>
          <a:solidFill>
            <a:srgbClr val="FFFFFF">
              <a:alpha val="80000"/>
            </a:srgbClr>
          </a:solidFill>
        </p:spPr>
        <p:txBody>
          <a:bodyPr wrap="none">
            <a:spAutoFit/>
          </a:bodyPr>
          <a:lstStyle/>
          <a:p>
            <a:r>
              <a:rPr lang="en-GB" sz="3200" b="1" u="sng" kern="0" dirty="0">
                <a:solidFill>
                  <a:srgbClr val="D9AB16"/>
                </a:solidFill>
              </a:rPr>
              <a:t>too </a:t>
            </a:r>
            <a:r>
              <a:rPr lang="en-GB" sz="3200" b="1" u="sng" kern="0" dirty="0" smtClean="0">
                <a:solidFill>
                  <a:srgbClr val="D9AB16"/>
                </a:solidFill>
              </a:rPr>
              <a:t>repetitive</a:t>
            </a:r>
            <a:endParaRPr lang="en-GB" sz="3200" dirty="0"/>
          </a:p>
        </p:txBody>
      </p:sp>
      <p:sp>
        <p:nvSpPr>
          <p:cNvPr id="16" name="Rectangle 15"/>
          <p:cNvSpPr/>
          <p:nvPr/>
        </p:nvSpPr>
        <p:spPr>
          <a:xfrm>
            <a:off x="6764103" y="3185480"/>
            <a:ext cx="2876367" cy="830997"/>
          </a:xfrm>
          <a:prstGeom prst="rect">
            <a:avLst/>
          </a:prstGeom>
        </p:spPr>
        <p:txBody>
          <a:bodyPr wrap="square">
            <a:spAutoFit/>
          </a:bodyPr>
          <a:lstStyle/>
          <a:p>
            <a:pPr marL="0" indent="0" algn="ctr">
              <a:buFontTx/>
              <a:buNone/>
            </a:pPr>
            <a:r>
              <a:rPr lang="en-GB" sz="2400" kern="0" dirty="0" smtClean="0">
                <a:solidFill>
                  <a:srgbClr val="113458"/>
                </a:solidFill>
              </a:rPr>
              <a:t>“Keep </a:t>
            </a:r>
            <a:r>
              <a:rPr lang="en-GB" sz="2400" kern="0" dirty="0">
                <a:solidFill>
                  <a:srgbClr val="113458"/>
                </a:solidFill>
              </a:rPr>
              <a:t>it short, snappy and </a:t>
            </a:r>
            <a:r>
              <a:rPr lang="en-GB" sz="2400" kern="0" dirty="0" smtClean="0">
                <a:solidFill>
                  <a:srgbClr val="113458"/>
                </a:solidFill>
              </a:rPr>
              <a:t>true”</a:t>
            </a:r>
            <a:endParaRPr lang="en-GB" sz="2400" kern="0" dirty="0">
              <a:solidFill>
                <a:srgbClr val="113458"/>
              </a:solidFill>
            </a:endParaRPr>
          </a:p>
        </p:txBody>
      </p:sp>
      <p:sp>
        <p:nvSpPr>
          <p:cNvPr id="17" name="Rectangle 16"/>
          <p:cNvSpPr/>
          <p:nvPr/>
        </p:nvSpPr>
        <p:spPr>
          <a:xfrm>
            <a:off x="920552" y="2685707"/>
            <a:ext cx="3337004" cy="461665"/>
          </a:xfrm>
          <a:prstGeom prst="rect">
            <a:avLst/>
          </a:prstGeom>
        </p:spPr>
        <p:txBody>
          <a:bodyPr wrap="none">
            <a:spAutoFit/>
          </a:bodyPr>
          <a:lstStyle/>
          <a:p>
            <a:r>
              <a:rPr lang="en-GB" sz="2400" dirty="0" smtClean="0">
                <a:solidFill>
                  <a:srgbClr val="113458"/>
                </a:solidFill>
                <a:latin typeface="Calibri" panose="020F0502020204030204" pitchFamily="34" charset="0"/>
                <a:ea typeface="Calibri" panose="020F0502020204030204" pitchFamily="34" charset="0"/>
                <a:cs typeface="Times New Roman" panose="02020603050405020304" pitchFamily="18" charset="0"/>
              </a:rPr>
              <a:t>I </a:t>
            </a:r>
            <a:r>
              <a:rPr lang="en-GB" sz="2400" dirty="0">
                <a:solidFill>
                  <a:srgbClr val="113458"/>
                </a:solidFill>
                <a:latin typeface="Calibri" panose="020F0502020204030204" pitchFamily="34" charset="0"/>
                <a:ea typeface="Calibri" panose="020F0502020204030204" pitchFamily="34" charset="0"/>
                <a:cs typeface="Times New Roman" panose="02020603050405020304" pitchFamily="18" charset="0"/>
              </a:rPr>
              <a:t>feel my money is </a:t>
            </a:r>
            <a:r>
              <a:rPr lang="en-GB" sz="2400" dirty="0" smtClean="0">
                <a:solidFill>
                  <a:srgbClr val="113458"/>
                </a:solidFill>
                <a:latin typeface="Calibri" panose="020F0502020204030204" pitchFamily="34" charset="0"/>
                <a:ea typeface="Calibri" panose="020F0502020204030204" pitchFamily="34" charset="0"/>
                <a:cs typeface="Times New Roman" panose="02020603050405020304" pitchFamily="18" charset="0"/>
              </a:rPr>
              <a:t>“safe”</a:t>
            </a:r>
            <a:endParaRPr lang="en-GB" dirty="0">
              <a:solidFill>
                <a:srgbClr val="113458"/>
              </a:solidFill>
            </a:endParaRPr>
          </a:p>
        </p:txBody>
      </p:sp>
    </p:spTree>
    <p:extLst>
      <p:ext uri="{BB962C8B-B14F-4D97-AF65-F5344CB8AC3E}">
        <p14:creationId xmlns:p14="http://schemas.microsoft.com/office/powerpoint/2010/main" val="3549027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830997"/>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a:t>
            </a:r>
            <a:endParaRPr lang="en-GB" sz="2400" kern="0" dirty="0">
              <a:solidFill>
                <a:srgbClr val="3F4548"/>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1133834457"/>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366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1200329"/>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 many believe they understand</a:t>
            </a:r>
          </a:p>
          <a:p>
            <a:endParaRPr lang="en-GB" sz="2400" kern="0" dirty="0">
              <a:solidFill>
                <a:srgbClr val="3F4548"/>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544130411"/>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276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36</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1200329"/>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 many believe they understand</a:t>
            </a:r>
          </a:p>
          <a:p>
            <a:endParaRPr lang="en-GB" sz="2400" kern="0" dirty="0">
              <a:solidFill>
                <a:srgbClr val="3F4548"/>
              </a:solidFill>
              <a:latin typeface="Arial"/>
              <a:cs typeface="Arial"/>
            </a:endParaRPr>
          </a:p>
        </p:txBody>
      </p:sp>
      <p:sp>
        <p:nvSpPr>
          <p:cNvPr id="3" name="Oval 2"/>
          <p:cNvSpPr/>
          <p:nvPr/>
        </p:nvSpPr>
        <p:spPr>
          <a:xfrm>
            <a:off x="7926288" y="3755132"/>
            <a:ext cx="1368152" cy="2709168"/>
          </a:xfrm>
          <a:prstGeom prst="ellipse">
            <a:avLst/>
          </a:prstGeom>
          <a:noFill/>
          <a:ln>
            <a:solidFill>
              <a:srgbClr val="C8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c 11"/>
          <p:cNvSpPr/>
          <p:nvPr/>
        </p:nvSpPr>
        <p:spPr>
          <a:xfrm>
            <a:off x="5598252" y="3477318"/>
            <a:ext cx="3024340" cy="576071"/>
          </a:xfrm>
          <a:prstGeom prst="arc">
            <a:avLst>
              <a:gd name="adj1" fmla="val 14618516"/>
              <a:gd name="adj2" fmla="val 0"/>
            </a:avLst>
          </a:prstGeom>
          <a:ln>
            <a:solidFill>
              <a:srgbClr val="C00000"/>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29895853"/>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025650" y="3147816"/>
            <a:ext cx="4746675" cy="144655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3200" kern="0" dirty="0" smtClean="0">
                <a:solidFill>
                  <a:srgbClr val="3F4548"/>
                </a:solidFill>
                <a:latin typeface="Arial"/>
                <a:cs typeface="Arial"/>
              </a:rPr>
              <a:t>Not </a:t>
            </a:r>
            <a:r>
              <a:rPr lang="en-GB" sz="3200" b="1" kern="0" dirty="0" smtClean="0">
                <a:solidFill>
                  <a:srgbClr val="C00000"/>
                </a:solidFill>
                <a:latin typeface="Arial"/>
                <a:cs typeface="Arial"/>
              </a:rPr>
              <a:t>all</a:t>
            </a:r>
            <a:r>
              <a:rPr lang="en-GB" sz="3200" kern="0" dirty="0" smtClean="0">
                <a:solidFill>
                  <a:srgbClr val="3F4548"/>
                </a:solidFill>
                <a:latin typeface="Arial"/>
                <a:cs typeface="Arial"/>
              </a:rPr>
              <a:t> terminology is easily understood </a:t>
            </a:r>
          </a:p>
          <a:p>
            <a:endParaRPr lang="en-GB" sz="2400" kern="0" dirty="0">
              <a:solidFill>
                <a:srgbClr val="3F4548"/>
              </a:solidFill>
              <a:latin typeface="Arial"/>
              <a:cs typeface="Arial"/>
            </a:endParaRPr>
          </a:p>
        </p:txBody>
      </p:sp>
      <p:sp>
        <p:nvSpPr>
          <p:cNvPr id="14" name="Rectangle 13"/>
          <p:cNvSpPr/>
          <p:nvPr/>
        </p:nvSpPr>
        <p:spPr>
          <a:xfrm>
            <a:off x="1064568" y="4365104"/>
            <a:ext cx="2232248" cy="646331"/>
          </a:xfrm>
          <a:prstGeom prst="rect">
            <a:avLst/>
          </a:prstGeom>
        </p:spPr>
        <p:txBody>
          <a:bodyPr wrap="square">
            <a:spAutoFit/>
          </a:bodyPr>
          <a:lstStyle/>
          <a:p>
            <a:r>
              <a:rPr lang="en-GB" dirty="0" smtClean="0"/>
              <a:t>“jargon is not aimed at the lay person”</a:t>
            </a:r>
            <a:endParaRPr lang="en-GB" dirty="0"/>
          </a:p>
        </p:txBody>
      </p:sp>
    </p:spTree>
    <p:extLst>
      <p:ext uri="{BB962C8B-B14F-4D97-AF65-F5344CB8AC3E}">
        <p14:creationId xmlns:p14="http://schemas.microsoft.com/office/powerpoint/2010/main" val="683944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Conclusion and next steps</a:t>
            </a:r>
            <a:endParaRPr lang="en-GB" dirty="0"/>
          </a:p>
        </p:txBody>
      </p:sp>
      <p:sp>
        <p:nvSpPr>
          <p:cNvPr id="6" name="Subtitle 5"/>
          <p:cNvSpPr>
            <a:spLocks noGrp="1"/>
          </p:cNvSpPr>
          <p:nvPr>
            <p:ph type="subTitle" idx="1"/>
          </p:nvPr>
        </p:nvSpPr>
        <p:spPr/>
        <p:txBody>
          <a:bodyPr/>
          <a:lstStyle/>
          <a:p>
            <a:r>
              <a:rPr lang="en-GB" dirty="0" smtClean="0"/>
              <a:t> </a:t>
            </a:r>
            <a:endParaRPr lang="en-GB" dirty="0"/>
          </a:p>
        </p:txBody>
      </p:sp>
      <p:sp>
        <p:nvSpPr>
          <p:cNvPr id="4" name="Date Placeholder 3"/>
          <p:cNvSpPr>
            <a:spLocks noGrp="1"/>
          </p:cNvSpPr>
          <p:nvPr>
            <p:ph type="dt" sz="half" idx="2"/>
          </p:nvPr>
        </p:nvSpPr>
        <p:spPr/>
        <p:txBody>
          <a:bodyPr/>
          <a:lstStyle/>
          <a:p>
            <a:r>
              <a:rPr lang="en-GB" dirty="0"/>
              <a:t>23 November 2017</a:t>
            </a:r>
          </a:p>
        </p:txBody>
      </p:sp>
    </p:spTree>
    <p:extLst>
      <p:ext uri="{BB962C8B-B14F-4D97-AF65-F5344CB8AC3E}">
        <p14:creationId xmlns:p14="http://schemas.microsoft.com/office/powerpoint/2010/main" val="3338343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Summary and Conclusions – 1 of 2</a:t>
            </a:r>
            <a:endParaRPr lang="en-GB" dirty="0"/>
          </a:p>
        </p:txBody>
      </p:sp>
      <p:sp>
        <p:nvSpPr>
          <p:cNvPr id="6" name="Content Placeholder 5"/>
          <p:cNvSpPr>
            <a:spLocks noGrp="1"/>
          </p:cNvSpPr>
          <p:nvPr>
            <p:ph idx="1"/>
          </p:nvPr>
        </p:nvSpPr>
        <p:spPr>
          <a:xfrm>
            <a:off x="416496" y="1124744"/>
            <a:ext cx="8982471" cy="4784278"/>
          </a:xfrm>
        </p:spPr>
        <p:txBody>
          <a:bodyPr/>
          <a:lstStyle/>
          <a:p>
            <a:r>
              <a:rPr lang="en-GB" sz="2800" dirty="0" smtClean="0"/>
              <a:t>Returns are competitive, but we could do more to “advertise”.</a:t>
            </a:r>
          </a:p>
          <a:p>
            <a:r>
              <a:rPr lang="en-GB" sz="2800" dirty="0" smtClean="0"/>
              <a:t>With profits can change over the lifecycle - ongoing engagement is important.</a:t>
            </a:r>
          </a:p>
          <a:p>
            <a:r>
              <a:rPr lang="en-GB" sz="2800" dirty="0" smtClean="0"/>
              <a:t>Consumers want regular and detailed information – even if they don’t immediately use it!</a:t>
            </a:r>
          </a:p>
          <a:p>
            <a:pPr lvl="0"/>
            <a:r>
              <a:rPr lang="en-GB" sz="2800" dirty="0" smtClean="0"/>
              <a:t>Consumers feel they have a reasonable understanding of the information being provided...</a:t>
            </a:r>
          </a:p>
          <a:p>
            <a:pPr lvl="0"/>
            <a:r>
              <a:rPr lang="en-GB" sz="2800" dirty="0" smtClean="0"/>
              <a:t>... And better relative to holders of financial products generally.</a:t>
            </a:r>
          </a:p>
        </p:txBody>
      </p:sp>
    </p:spTree>
    <p:extLst>
      <p:ext uri="{BB962C8B-B14F-4D97-AF65-F5344CB8AC3E}">
        <p14:creationId xmlns:p14="http://schemas.microsoft.com/office/powerpoint/2010/main" val="3496023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Summary and Conclusions – 2 of 2</a:t>
            </a:r>
            <a:endParaRPr lang="en-GB" dirty="0"/>
          </a:p>
        </p:txBody>
      </p:sp>
      <p:sp>
        <p:nvSpPr>
          <p:cNvPr id="6" name="Content Placeholder 5"/>
          <p:cNvSpPr>
            <a:spLocks noGrp="1"/>
          </p:cNvSpPr>
          <p:nvPr>
            <p:ph idx="1"/>
          </p:nvPr>
        </p:nvSpPr>
        <p:spPr>
          <a:xfrm>
            <a:off x="416496" y="1309018"/>
            <a:ext cx="8982471" cy="4784278"/>
          </a:xfrm>
        </p:spPr>
        <p:txBody>
          <a:bodyPr/>
          <a:lstStyle/>
          <a:p>
            <a:pPr lvl="0"/>
            <a:r>
              <a:rPr lang="en-GB" sz="2800" dirty="0" smtClean="0"/>
              <a:t>However, certain key issues are not well understood...</a:t>
            </a:r>
          </a:p>
          <a:p>
            <a:r>
              <a:rPr lang="en-GB" sz="2800" dirty="0" smtClean="0"/>
              <a:t>...And there is a substantial proportion who will not actively manage their policy.</a:t>
            </a:r>
          </a:p>
          <a:p>
            <a:r>
              <a:rPr lang="en-GB" sz="2800" dirty="0" smtClean="0"/>
              <a:t>Clearer communication is key, but only one part of the solution.</a:t>
            </a:r>
          </a:p>
          <a:p>
            <a:pPr lvl="0"/>
            <a:r>
              <a:rPr lang="en-GB" sz="2800" dirty="0" smtClean="0"/>
              <a:t>There is evidence of a transition towards a preference for digital communications but this is not immediate.</a:t>
            </a:r>
          </a:p>
        </p:txBody>
      </p:sp>
    </p:spTree>
    <p:extLst>
      <p:ext uri="{BB962C8B-B14F-4D97-AF65-F5344CB8AC3E}">
        <p14:creationId xmlns:p14="http://schemas.microsoft.com/office/powerpoint/2010/main" val="3496023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How does this compare for with-profits policyholders?</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7" name="Subtitle 8"/>
          <p:cNvSpPr txBox="1">
            <a:spLocks/>
          </p:cNvSpPr>
          <p:nvPr/>
        </p:nvSpPr>
        <p:spPr bwMode="auto">
          <a:xfrm>
            <a:off x="704528" y="2051868"/>
            <a:ext cx="4536504" cy="260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defTabSz="914400" latinLnBrk="0">
              <a:lnSpc>
                <a:spcPct val="100000"/>
              </a:lnSpc>
              <a:spcBef>
                <a:spcPct val="50000"/>
              </a:spcBef>
              <a:buClr>
                <a:schemeClr val="accent1"/>
              </a:buClr>
              <a:buSzTx/>
              <a:tabLst/>
              <a:defRPr/>
            </a:pPr>
            <a:r>
              <a:rPr lang="en-GB" sz="2800" b="1" u="sng" dirty="0" smtClean="0">
                <a:solidFill>
                  <a:srgbClr val="D9AB16"/>
                </a:solidFill>
                <a:latin typeface="+mj-lt"/>
                <a:ea typeface="+mj-ea"/>
                <a:cs typeface="+mj-cs"/>
              </a:rPr>
              <a:t>Higher or Lower ?</a:t>
            </a:r>
          </a:p>
          <a:p>
            <a:pPr marR="0" defTabSz="914400" latinLnBrk="0">
              <a:lnSpc>
                <a:spcPct val="100000"/>
              </a:lnSpc>
              <a:spcBef>
                <a:spcPct val="50000"/>
              </a:spcBef>
              <a:buClr>
                <a:schemeClr val="accent1"/>
              </a:buClr>
              <a:buSzTx/>
              <a:tabLst/>
              <a:defRPr/>
            </a:pPr>
            <a:r>
              <a:rPr lang="en-GB" sz="2400" b="1" dirty="0" smtClean="0">
                <a:solidFill>
                  <a:srgbClr val="113458"/>
                </a:solidFill>
              </a:rPr>
              <a:t>Is the proportion of with- profits customers who find the information “</a:t>
            </a:r>
            <a:r>
              <a:rPr lang="en-GB" sz="2400" b="1" u="sng" dirty="0" smtClean="0">
                <a:solidFill>
                  <a:srgbClr val="113458"/>
                </a:solidFill>
              </a:rPr>
              <a:t>Very Easy</a:t>
            </a:r>
            <a:r>
              <a:rPr lang="en-GB" sz="2400" b="1" dirty="0" smtClean="0">
                <a:solidFill>
                  <a:srgbClr val="113458"/>
                </a:solidFill>
              </a:rPr>
              <a:t>” or “</a:t>
            </a:r>
            <a:r>
              <a:rPr lang="en-GB" sz="2400" b="1" u="sng" dirty="0" smtClean="0">
                <a:solidFill>
                  <a:srgbClr val="113458"/>
                </a:solidFill>
              </a:rPr>
              <a:t>Fairly Easy</a:t>
            </a:r>
            <a:r>
              <a:rPr lang="en-GB" sz="2400" b="1" dirty="0" smtClean="0">
                <a:solidFill>
                  <a:srgbClr val="113458"/>
                </a:solidFill>
              </a:rPr>
              <a:t>” Higher or Lower than for all financial customers?</a:t>
            </a:r>
            <a:endParaRPr lang="en-GB" sz="2400" b="1" dirty="0">
              <a:solidFill>
                <a:srgbClr val="113458"/>
              </a:solidFill>
            </a:endParaRPr>
          </a:p>
        </p:txBody>
      </p:sp>
      <p:pic>
        <p:nvPicPr>
          <p:cNvPr id="1026" name="Picture 2" descr="C:\Users\jonathan welsh\AppData\Local\Microsoft\Windows\Temporary Internet Files\Content.IE5\EILL020W\Circle_question_mark[1].png"/>
          <p:cNvPicPr>
            <a:picLocks noChangeAspect="1" noChangeArrowheads="1"/>
          </p:cNvPicPr>
          <p:nvPr/>
        </p:nvPicPr>
        <p:blipFill>
          <a:blip r:embed="rId3" cstate="print"/>
          <a:srcRect/>
          <a:stretch>
            <a:fillRect/>
          </a:stretch>
        </p:blipFill>
        <p:spPr bwMode="auto">
          <a:xfrm>
            <a:off x="6105128" y="2492896"/>
            <a:ext cx="1866900" cy="1895475"/>
          </a:xfrm>
          <a:prstGeom prst="rect">
            <a:avLst/>
          </a:prstGeom>
          <a:noFill/>
        </p:spPr>
      </p:pic>
    </p:spTree>
    <p:extLst>
      <p:ext uri="{BB962C8B-B14F-4D97-AF65-F5344CB8AC3E}">
        <p14:creationId xmlns:p14="http://schemas.microsoft.com/office/powerpoint/2010/main" val="669927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Next steps</a:t>
            </a:r>
            <a:endParaRPr lang="en-GB" dirty="0"/>
          </a:p>
        </p:txBody>
      </p:sp>
      <p:sp>
        <p:nvSpPr>
          <p:cNvPr id="6" name="Content Placeholder 5"/>
          <p:cNvSpPr>
            <a:spLocks noGrp="1"/>
          </p:cNvSpPr>
          <p:nvPr>
            <p:ph idx="1"/>
          </p:nvPr>
        </p:nvSpPr>
        <p:spPr>
          <a:xfrm>
            <a:off x="416496" y="1340768"/>
            <a:ext cx="8982471" cy="4640262"/>
          </a:xfrm>
        </p:spPr>
        <p:txBody>
          <a:bodyPr/>
          <a:lstStyle/>
          <a:p>
            <a:r>
              <a:rPr lang="en-GB" sz="2800" dirty="0" smtClean="0"/>
              <a:t>Complete analysis of survey data. </a:t>
            </a:r>
          </a:p>
          <a:p>
            <a:r>
              <a:rPr lang="en-GB" sz="2800" dirty="0" smtClean="0"/>
              <a:t>Full survey results will be made available in full on the institute website.</a:t>
            </a:r>
          </a:p>
          <a:p>
            <a:r>
              <a:rPr lang="en-GB" sz="2800" dirty="0" smtClean="0"/>
              <a:t>Produce written report of our findings</a:t>
            </a:r>
          </a:p>
          <a:p>
            <a:r>
              <a:rPr lang="en-GB" sz="2800" dirty="0" smtClean="0"/>
              <a:t>Supplement this survey with more information from firms</a:t>
            </a:r>
          </a:p>
          <a:p>
            <a:r>
              <a:rPr lang="en-GB" sz="2800" dirty="0" smtClean="0"/>
              <a:t>Edinburgh sessional meeting</a:t>
            </a:r>
            <a:endParaRPr lang="en-GB" sz="2800" dirty="0"/>
          </a:p>
          <a:p>
            <a:pPr marL="0" indent="0">
              <a:buNone/>
            </a:pPr>
            <a:r>
              <a:rPr lang="en-GB" b="1" dirty="0" smtClean="0"/>
              <a:t>Please contact us if you have any further feedback or comments.</a:t>
            </a:r>
          </a:p>
        </p:txBody>
      </p:sp>
    </p:spTree>
    <p:extLst>
      <p:ext uri="{BB962C8B-B14F-4D97-AF65-F5344CB8AC3E}">
        <p14:creationId xmlns:p14="http://schemas.microsoft.com/office/powerpoint/2010/main" val="1045007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41</a:t>
            </a:fld>
            <a:endParaRPr lang="en-GB" dirty="0"/>
          </a:p>
        </p:txBody>
      </p:sp>
      <p:sp>
        <p:nvSpPr>
          <p:cNvPr id="8" name="Content Placeholder 7"/>
          <p:cNvSpPr>
            <a:spLocks noGrp="1"/>
          </p:cNvSpPr>
          <p:nvPr>
            <p:ph idx="1"/>
          </p:nvPr>
        </p:nvSpPr>
        <p:spPr>
          <a:xfrm>
            <a:off x="536500" y="4005064"/>
            <a:ext cx="9099788" cy="2356403"/>
          </a:xfrm>
        </p:spPr>
        <p:txBody>
          <a:bodyPr/>
          <a:lstStyle/>
          <a:p>
            <a:pPr marL="0" indent="0">
              <a:buNone/>
            </a:pPr>
            <a:r>
              <a:rPr lang="en-GB" sz="2200" dirty="0"/>
              <a:t>Expressions of individual views by members of </a:t>
            </a:r>
            <a:r>
              <a:rPr lang="en-GB" sz="2200" dirty="0" smtClean="0"/>
              <a:t>the Institute and Faculty of Actuaries and </a:t>
            </a:r>
            <a:r>
              <a:rPr lang="en-GB" sz="2200" dirty="0"/>
              <a:t>its staff are encouraged.</a:t>
            </a:r>
          </a:p>
          <a:p>
            <a:pPr marL="0" indent="0">
              <a:buNone/>
            </a:pPr>
            <a:r>
              <a:rPr lang="en-GB" sz="2200" dirty="0"/>
              <a:t>The views expressed in this presentation are those of the </a:t>
            </a:r>
            <a:r>
              <a:rPr lang="en-GB" sz="2200" dirty="0" smtClean="0"/>
              <a:t>presenter.</a:t>
            </a: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4194978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Contributors</a:t>
            </a:r>
            <a:endParaRPr lang="en-GB" dirty="0"/>
          </a:p>
        </p:txBody>
      </p:sp>
      <p:sp>
        <p:nvSpPr>
          <p:cNvPr id="9" name="Subtitle 8"/>
          <p:cNvSpPr>
            <a:spLocks noGrp="1"/>
          </p:cNvSpPr>
          <p:nvPr>
            <p:ph type="body" idx="1"/>
          </p:nvPr>
        </p:nvSpPr>
        <p:spPr>
          <a:xfrm>
            <a:off x="510918" y="1387402"/>
            <a:ext cx="8915401" cy="307974"/>
          </a:xfrm>
        </p:spPr>
        <p:txBody>
          <a:bodyPr/>
          <a:lstStyle/>
          <a:p>
            <a:pPr marL="0" lvl="0" indent="0">
              <a:buNone/>
            </a:pPr>
            <a:r>
              <a:rPr lang="en-GB" sz="2000" b="0" dirty="0" smtClean="0"/>
              <a:t>Our special thanks go out to the following contributors to the working party:</a:t>
            </a:r>
          </a:p>
        </p:txBody>
      </p:sp>
      <p:sp>
        <p:nvSpPr>
          <p:cNvPr id="2" name="Content Placeholder 1"/>
          <p:cNvSpPr>
            <a:spLocks noGrp="1"/>
          </p:cNvSpPr>
          <p:nvPr>
            <p:ph sz="half" idx="2"/>
          </p:nvPr>
        </p:nvSpPr>
        <p:spPr>
          <a:xfrm>
            <a:off x="510918" y="1695376"/>
            <a:ext cx="4376870" cy="4419526"/>
          </a:xfrm>
        </p:spPr>
        <p:txBody>
          <a:bodyPr/>
          <a:lstStyle/>
          <a:p>
            <a:pPr lvl="0"/>
            <a:r>
              <a:rPr lang="en-GB" sz="2000" dirty="0" smtClean="0"/>
              <a:t>Mazars</a:t>
            </a:r>
          </a:p>
          <a:p>
            <a:pPr lvl="0"/>
            <a:r>
              <a:rPr lang="en-GB" sz="2000" dirty="0" smtClean="0"/>
              <a:t>Wesleyan</a:t>
            </a:r>
            <a:endParaRPr lang="en-GB" sz="2000" dirty="0"/>
          </a:p>
          <a:p>
            <a:pPr lvl="0"/>
            <a:r>
              <a:rPr lang="en-GB" sz="2000" dirty="0" smtClean="0"/>
              <a:t>ReAssure</a:t>
            </a:r>
            <a:endParaRPr lang="en-GB" sz="2000" dirty="0"/>
          </a:p>
          <a:p>
            <a:pPr lvl="0"/>
            <a:r>
              <a:rPr lang="en-GB" sz="2000" dirty="0" smtClean="0"/>
              <a:t>Standard Life</a:t>
            </a:r>
            <a:endParaRPr lang="en-GB" sz="2000" dirty="0"/>
          </a:p>
          <a:p>
            <a:r>
              <a:rPr lang="en-GB" sz="2000" dirty="0" smtClean="0"/>
              <a:t>NFU Mutual</a:t>
            </a:r>
            <a:endParaRPr lang="en-GB" sz="2000" dirty="0"/>
          </a:p>
          <a:p>
            <a:r>
              <a:rPr lang="en-GB" sz="2000" dirty="0" smtClean="0"/>
              <a:t>Sun </a:t>
            </a:r>
            <a:r>
              <a:rPr lang="en-GB" sz="2000" dirty="0"/>
              <a:t>Life Financial of </a:t>
            </a:r>
            <a:r>
              <a:rPr lang="en-GB" sz="2000" dirty="0" smtClean="0"/>
              <a:t>Canada</a:t>
            </a:r>
          </a:p>
          <a:p>
            <a:r>
              <a:rPr lang="en-GB" sz="2000" dirty="0"/>
              <a:t>Aviva</a:t>
            </a:r>
          </a:p>
          <a:p>
            <a:r>
              <a:rPr lang="en-GB" sz="2000" dirty="0"/>
              <a:t>LV</a:t>
            </a:r>
            <a:r>
              <a:rPr lang="en-GB" sz="2000" dirty="0" smtClean="0"/>
              <a:t>=</a:t>
            </a:r>
          </a:p>
          <a:p>
            <a:r>
              <a:rPr lang="en-GB" sz="2000" dirty="0"/>
              <a:t>Equitable </a:t>
            </a:r>
            <a:r>
              <a:rPr lang="en-GB" sz="2000" dirty="0" smtClean="0"/>
              <a:t>Life</a:t>
            </a:r>
          </a:p>
          <a:p>
            <a:r>
              <a:rPr lang="en-GB" sz="2000" dirty="0" smtClean="0"/>
              <a:t>PwC</a:t>
            </a:r>
            <a:endParaRPr lang="en-GB" sz="2000" dirty="0"/>
          </a:p>
          <a:p>
            <a:endParaRPr lang="en-GB" sz="2000" dirty="0"/>
          </a:p>
        </p:txBody>
      </p:sp>
      <p:sp>
        <p:nvSpPr>
          <p:cNvPr id="5" name="Content Placeholder 4"/>
          <p:cNvSpPr>
            <a:spLocks noGrp="1"/>
          </p:cNvSpPr>
          <p:nvPr>
            <p:ph sz="quarter" idx="4"/>
          </p:nvPr>
        </p:nvSpPr>
        <p:spPr>
          <a:xfrm>
            <a:off x="4979137" y="1695376"/>
            <a:ext cx="4378590" cy="4419526"/>
          </a:xfrm>
        </p:spPr>
        <p:txBody>
          <a:bodyPr/>
          <a:lstStyle/>
          <a:p>
            <a:r>
              <a:rPr lang="en-GB" sz="2000" dirty="0" smtClean="0"/>
              <a:t>KPMG</a:t>
            </a:r>
          </a:p>
          <a:p>
            <a:r>
              <a:rPr lang="en-GB" sz="2000" dirty="0" smtClean="0"/>
              <a:t>Healthy Investment</a:t>
            </a:r>
          </a:p>
          <a:p>
            <a:r>
              <a:rPr lang="en-GB" sz="2000" dirty="0" smtClean="0"/>
              <a:t>Kingston Unity</a:t>
            </a:r>
          </a:p>
          <a:p>
            <a:r>
              <a:rPr lang="en-GB" sz="2000" dirty="0" smtClean="0"/>
              <a:t>Royal London</a:t>
            </a:r>
          </a:p>
          <a:p>
            <a:r>
              <a:rPr lang="en-GB" sz="2000" dirty="0" smtClean="0"/>
              <a:t>AEGON</a:t>
            </a:r>
          </a:p>
          <a:p>
            <a:r>
              <a:rPr lang="en-GB" sz="2000" dirty="0" smtClean="0"/>
              <a:t>Phoenix Life</a:t>
            </a:r>
          </a:p>
          <a:p>
            <a:r>
              <a:rPr lang="en-GB" sz="2000" dirty="0" smtClean="0"/>
              <a:t>Legal &amp; General</a:t>
            </a:r>
          </a:p>
          <a:p>
            <a:r>
              <a:rPr lang="en-GB" sz="2000" dirty="0" smtClean="0"/>
              <a:t>Scottish Widows</a:t>
            </a:r>
          </a:p>
          <a:p>
            <a:r>
              <a:rPr lang="en-GB" sz="2000" dirty="0" smtClean="0"/>
              <a:t>ABI</a:t>
            </a:r>
          </a:p>
          <a:p>
            <a:r>
              <a:rPr lang="en-GB" sz="2000" dirty="0" smtClean="0"/>
              <a:t>MAS</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Tree>
    <p:extLst>
      <p:ext uri="{BB962C8B-B14F-4D97-AF65-F5344CB8AC3E}">
        <p14:creationId xmlns:p14="http://schemas.microsoft.com/office/powerpoint/2010/main" val="1780212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229" y="-27384"/>
            <a:ext cx="8982471" cy="1143000"/>
          </a:xfrm>
        </p:spPr>
        <p:txBody>
          <a:bodyPr/>
          <a:lstStyle/>
          <a:p>
            <a:r>
              <a:rPr lang="en-GB" dirty="0" smtClean="0"/>
              <a:t>Working party members:</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9" name="Subtitle 8"/>
          <p:cNvSpPr>
            <a:spLocks noGrp="1"/>
          </p:cNvSpPr>
          <p:nvPr>
            <p:ph type="subTitle" idx="4294967295"/>
          </p:nvPr>
        </p:nvSpPr>
        <p:spPr>
          <a:xfrm>
            <a:off x="701675" y="836712"/>
            <a:ext cx="7707709" cy="5400600"/>
          </a:xfrm>
        </p:spPr>
        <p:txBody>
          <a:bodyPr/>
          <a:lstStyle/>
          <a:p>
            <a:pPr lvl="0"/>
            <a:r>
              <a:rPr lang="en-GB" b="1" dirty="0"/>
              <a:t>Chair: </a:t>
            </a:r>
            <a:r>
              <a:rPr lang="en-GB" dirty="0"/>
              <a:t>Tim </a:t>
            </a:r>
            <a:r>
              <a:rPr lang="en-GB" dirty="0" smtClean="0"/>
              <a:t>Bateman (Mazars)</a:t>
            </a:r>
            <a:endParaRPr lang="en-GB" dirty="0"/>
          </a:p>
          <a:p>
            <a:pPr lvl="0"/>
            <a:r>
              <a:rPr lang="en-GB" b="1" dirty="0"/>
              <a:t>Deputy Chair:</a:t>
            </a:r>
            <a:r>
              <a:rPr lang="en-GB" dirty="0"/>
              <a:t> Jonathan </a:t>
            </a:r>
            <a:r>
              <a:rPr lang="en-GB" dirty="0" smtClean="0"/>
              <a:t>Welsh (Wesleyan)</a:t>
            </a:r>
            <a:endParaRPr lang="en-GB" dirty="0"/>
          </a:p>
          <a:p>
            <a:pPr lvl="0"/>
            <a:r>
              <a:rPr lang="en-GB" b="1" dirty="0"/>
              <a:t>Secretary: </a:t>
            </a:r>
            <a:r>
              <a:rPr lang="en-GB" dirty="0"/>
              <a:t>Ben </a:t>
            </a:r>
            <a:r>
              <a:rPr lang="en-GB" dirty="0" smtClean="0"/>
              <a:t>Stroud (ReAssure) </a:t>
            </a:r>
            <a:endParaRPr lang="en-GB" dirty="0"/>
          </a:p>
          <a:p>
            <a:pPr lvl="0"/>
            <a:r>
              <a:rPr lang="en-GB" dirty="0" smtClean="0"/>
              <a:t>Andrew Fraser (Standard Life)</a:t>
            </a:r>
            <a:endParaRPr lang="en-GB" dirty="0"/>
          </a:p>
          <a:p>
            <a:r>
              <a:rPr lang="en-GB" i="1" dirty="0" smtClean="0"/>
              <a:t>Rebecca MacDonald</a:t>
            </a:r>
            <a:r>
              <a:rPr lang="en-GB" i="1" baseline="30000" dirty="0" smtClean="0"/>
              <a:t>1</a:t>
            </a:r>
            <a:r>
              <a:rPr lang="en-GB" i="1" dirty="0" smtClean="0"/>
              <a:t> (PwC)</a:t>
            </a:r>
          </a:p>
          <a:p>
            <a:r>
              <a:rPr lang="en-GB" dirty="0" smtClean="0"/>
              <a:t>Kris Overlund (PwC)</a:t>
            </a:r>
            <a:endParaRPr lang="en-GB" u="sng" dirty="0"/>
          </a:p>
          <a:p>
            <a:r>
              <a:rPr lang="en-GB" dirty="0" smtClean="0"/>
              <a:t>Rosalind Rossouw (Sun Life Financial of Canada)</a:t>
            </a:r>
            <a:endParaRPr lang="en-GB" dirty="0"/>
          </a:p>
          <a:p>
            <a:pPr lvl="0"/>
            <a:r>
              <a:rPr lang="en-GB" dirty="0" smtClean="0"/>
              <a:t>Ross Thompson (Standard Life)</a:t>
            </a:r>
          </a:p>
          <a:p>
            <a:pPr lvl="0"/>
            <a:r>
              <a:rPr lang="en-GB" dirty="0" smtClean="0"/>
              <a:t>Catherine Thorn (Prudential)</a:t>
            </a:r>
          </a:p>
          <a:p>
            <a:pPr lvl="0"/>
            <a:r>
              <a:rPr lang="en-GB" dirty="0" smtClean="0"/>
              <a:t>Catherine Zhang (Abbey Life)</a:t>
            </a:r>
            <a:endParaRPr lang="en-GB" dirty="0"/>
          </a:p>
          <a:p>
            <a:pPr lvl="0"/>
            <a:endParaRPr lang="en-GB" dirty="0"/>
          </a:p>
        </p:txBody>
      </p:sp>
      <p:sp>
        <p:nvSpPr>
          <p:cNvPr id="5" name="TextBox 4"/>
          <p:cNvSpPr txBox="1"/>
          <p:nvPr/>
        </p:nvSpPr>
        <p:spPr>
          <a:xfrm>
            <a:off x="3368824" y="6381328"/>
            <a:ext cx="5544616" cy="307777"/>
          </a:xfrm>
          <a:prstGeom prst="rect">
            <a:avLst/>
          </a:prstGeom>
          <a:noFill/>
        </p:spPr>
        <p:txBody>
          <a:bodyPr wrap="square" rtlCol="0">
            <a:spAutoFit/>
          </a:bodyPr>
          <a:lstStyle/>
          <a:p>
            <a:r>
              <a:rPr lang="en-GB" sz="1400" i="1" dirty="0" smtClean="0"/>
              <a:t>1. Currently on maternity leave – thanks for the support Rebecca!</a:t>
            </a:r>
            <a:endParaRPr lang="en-GB" sz="1400" i="1" dirty="0"/>
          </a:p>
        </p:txBody>
      </p:sp>
    </p:spTree>
    <p:extLst>
      <p:ext uri="{BB962C8B-B14F-4D97-AF65-F5344CB8AC3E}">
        <p14:creationId xmlns:p14="http://schemas.microsoft.com/office/powerpoint/2010/main" val="3461099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23 November 2017</a:t>
            </a:r>
          </a:p>
          <a:p>
            <a:endParaRPr lang="en-GB" dirty="0"/>
          </a:p>
        </p:txBody>
      </p:sp>
      <p:sp>
        <p:nvSpPr>
          <p:cNvPr id="9" name="Subtitle 8"/>
          <p:cNvSpPr>
            <a:spLocks noGrp="1"/>
          </p:cNvSpPr>
          <p:nvPr>
            <p:ph type="subTitle" idx="4294967295"/>
          </p:nvPr>
        </p:nvSpPr>
        <p:spPr>
          <a:xfrm>
            <a:off x="428229" y="548680"/>
            <a:ext cx="8773243" cy="4824536"/>
          </a:xfrm>
        </p:spPr>
        <p:txBody>
          <a:bodyPr/>
          <a:lstStyle/>
          <a:p>
            <a:pPr marL="0" lvl="0" indent="0">
              <a:buNone/>
            </a:pPr>
            <a:r>
              <a:rPr lang="en-GB" dirty="0" smtClean="0"/>
              <a:t>Should you require any further information, please do not hesitate to contact:</a:t>
            </a:r>
          </a:p>
          <a:p>
            <a:pPr lvl="0">
              <a:buNone/>
            </a:pPr>
            <a:endParaRPr lang="en-GB" sz="1800" dirty="0"/>
          </a:p>
          <a:p>
            <a:pPr lvl="0"/>
            <a:r>
              <a:rPr lang="en-GB" sz="1800" b="1" dirty="0"/>
              <a:t>Deputy Chair:</a:t>
            </a:r>
            <a:r>
              <a:rPr lang="en-GB" sz="1800" dirty="0"/>
              <a:t> Jonathan </a:t>
            </a:r>
            <a:r>
              <a:rPr lang="en-GB" sz="1800" dirty="0" smtClean="0"/>
              <a:t>Welsh (Wesleyan</a:t>
            </a:r>
            <a:r>
              <a:rPr lang="en-GB" sz="1800" dirty="0"/>
              <a:t>) </a:t>
            </a:r>
            <a:r>
              <a:rPr lang="en-GB" sz="1800" dirty="0">
                <a:solidFill>
                  <a:srgbClr val="009CC8"/>
                </a:solidFill>
                <a:hlinkClick r:id="rId3"/>
              </a:rPr>
              <a:t>Jonathan.Welsh@wesleyan.co.uk</a:t>
            </a:r>
            <a:r>
              <a:rPr lang="en-GB" sz="1800" dirty="0" smtClean="0"/>
              <a:t> </a:t>
            </a:r>
            <a:endParaRPr lang="en-GB" sz="1800" dirty="0"/>
          </a:p>
          <a:p>
            <a:pPr lvl="0"/>
            <a:r>
              <a:rPr lang="en-GB" sz="1800" b="1" dirty="0"/>
              <a:t>Secretary: </a:t>
            </a:r>
            <a:r>
              <a:rPr lang="en-GB" sz="1800" dirty="0"/>
              <a:t>Ben </a:t>
            </a:r>
            <a:r>
              <a:rPr lang="en-GB" sz="1800" dirty="0" smtClean="0"/>
              <a:t>Stroud (ReAssure) </a:t>
            </a:r>
            <a:r>
              <a:rPr lang="en-GB" sz="1800" dirty="0" smtClean="0">
                <a:hlinkClick r:id="rId4"/>
              </a:rPr>
              <a:t>Ben.Stroud@reassure.co.uk</a:t>
            </a:r>
            <a:r>
              <a:rPr lang="en-GB" sz="1800" dirty="0" smtClean="0"/>
              <a:t> </a:t>
            </a:r>
          </a:p>
          <a:p>
            <a:pPr lvl="0"/>
            <a:r>
              <a:rPr lang="en-GB" sz="1800" dirty="0" smtClean="0"/>
              <a:t>Andrew Fraser (Standard Life) </a:t>
            </a:r>
            <a:r>
              <a:rPr lang="en-GB" sz="1800" dirty="0" smtClean="0">
                <a:hlinkClick r:id="rId5"/>
              </a:rPr>
              <a:t>Andrew_M_Fraser@standardlife.com</a:t>
            </a:r>
            <a:endParaRPr lang="en-GB" sz="1800" dirty="0" smtClean="0"/>
          </a:p>
          <a:p>
            <a:pPr lvl="0"/>
            <a:endParaRPr lang="en-GB" sz="1800" dirty="0" smtClean="0"/>
          </a:p>
          <a:p>
            <a:pPr marL="0" lvl="0" indent="0">
              <a:buNone/>
            </a:pPr>
            <a:r>
              <a:rPr lang="en-GB" sz="1800" dirty="0" smtClean="0"/>
              <a:t>Further working party details, including our CILA 2017 presentation can be found here:</a:t>
            </a:r>
          </a:p>
          <a:p>
            <a:pPr marL="0" lvl="0" indent="0">
              <a:buNone/>
            </a:pPr>
            <a:r>
              <a:rPr lang="en-GB" sz="1800" b="1" dirty="0" smtClean="0">
                <a:hlinkClick r:id="rId6"/>
              </a:rPr>
              <a:t>https://www.actuaries.org.uk/practice-areas/life/research-working-parties/value-profits-consumers</a:t>
            </a:r>
            <a:endParaRPr lang="en-GB" sz="1800" b="1" dirty="0" smtClean="0"/>
          </a:p>
          <a:p>
            <a:pPr marL="0" lvl="0" indent="0">
              <a:buNone/>
            </a:pPr>
            <a:endParaRPr lang="en-GB" sz="1800" b="1" dirty="0"/>
          </a:p>
        </p:txBody>
      </p:sp>
    </p:spTree>
    <p:extLst>
      <p:ext uri="{BB962C8B-B14F-4D97-AF65-F5344CB8AC3E}">
        <p14:creationId xmlns:p14="http://schemas.microsoft.com/office/powerpoint/2010/main" val="4283461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Appendix</a:t>
            </a:r>
            <a:endParaRPr lang="en-GB" dirty="0"/>
          </a:p>
        </p:txBody>
      </p:sp>
      <p:sp>
        <p:nvSpPr>
          <p:cNvPr id="4" name="Date Placeholder 3"/>
          <p:cNvSpPr>
            <a:spLocks noGrp="1"/>
          </p:cNvSpPr>
          <p:nvPr>
            <p:ph type="dt" sz="half" idx="2"/>
          </p:nvPr>
        </p:nvSpPr>
        <p:spPr/>
        <p:txBody>
          <a:bodyPr/>
          <a:lstStyle/>
          <a:p>
            <a:r>
              <a:rPr lang="en-GB" dirty="0"/>
              <a:t>23 November 2017</a:t>
            </a:r>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457236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 Representative sample</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46</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dirty="0"/>
              <a:t>The survey has been done by YouGov and a key reason they were chosen is their experience of finding a representative </a:t>
            </a:r>
            <a:r>
              <a:rPr lang="en-GB" dirty="0" smtClean="0"/>
              <a:t>sample</a:t>
            </a:r>
            <a:endParaRPr lang="en-GB" dirty="0"/>
          </a:p>
          <a:p>
            <a:pPr marL="457200" lvl="0" indent="-457200">
              <a:buFont typeface="+mj-lt"/>
              <a:buAutoNum type="arabicPeriod"/>
            </a:pPr>
            <a:r>
              <a:rPr lang="en-GB" dirty="0"/>
              <a:t>They have a UK panel of 800,000 and using a </a:t>
            </a:r>
            <a:r>
              <a:rPr lang="en-GB" dirty="0" smtClean="0"/>
              <a:t>2,000 </a:t>
            </a:r>
            <a:r>
              <a:rPr lang="en-GB" dirty="0"/>
              <a:t>nationally representative sample gives a margin of error of +/-2</a:t>
            </a:r>
            <a:r>
              <a:rPr lang="en-GB" dirty="0" smtClean="0"/>
              <a:t>%</a:t>
            </a:r>
            <a:endParaRPr lang="en-GB" dirty="0"/>
          </a:p>
          <a:p>
            <a:pPr marL="457200" lvl="0" indent="-457200">
              <a:buFont typeface="+mj-lt"/>
              <a:buAutoNum type="arabicPeriod"/>
            </a:pPr>
            <a:r>
              <a:rPr lang="en-GB" dirty="0"/>
              <a:t>The final data is statistically weighted to the national profile, using key sources such as the census and ONS population data </a:t>
            </a:r>
          </a:p>
          <a:p>
            <a:pPr marL="457200" lvl="0" indent="-457200">
              <a:buFont typeface="+mj-lt"/>
              <a:buAutoNum type="arabicPeriod"/>
            </a:pPr>
            <a:r>
              <a:rPr lang="en-GB" dirty="0"/>
              <a:t>We were told anything above 50 people with with-profits would be sufficient - we got 473 (16%) out of </a:t>
            </a:r>
            <a:r>
              <a:rPr lang="en-GB" dirty="0" smtClean="0"/>
              <a:t>2,851</a:t>
            </a:r>
            <a:r>
              <a:rPr lang="en-GB" dirty="0"/>
              <a:t>.</a:t>
            </a:r>
          </a:p>
        </p:txBody>
      </p:sp>
    </p:spTree>
    <p:extLst>
      <p:ext uri="{BB962C8B-B14F-4D97-AF65-F5344CB8AC3E}">
        <p14:creationId xmlns:p14="http://schemas.microsoft.com/office/powerpoint/2010/main" val="352019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smtClean="0">
                <a:solidFill>
                  <a:schemeClr val="accent1">
                    <a:lumMod val="50000"/>
                  </a:schemeClr>
                </a:solidFill>
              </a:rPr>
              <a:t>At </a:t>
            </a:r>
            <a:r>
              <a:rPr lang="en-GB" sz="2400" dirty="0">
                <a:solidFill>
                  <a:schemeClr val="accent1">
                    <a:lumMod val="50000"/>
                  </a:schemeClr>
                </a:solidFill>
              </a:rPr>
              <a:t>least one financial product </a:t>
            </a:r>
            <a:r>
              <a:rPr lang="en-GB" sz="2400" dirty="0" smtClean="0">
                <a:solidFill>
                  <a:schemeClr val="accent1">
                    <a:lumMod val="50000"/>
                  </a:schemeClr>
                </a:solidFill>
              </a:rPr>
              <a:t>(sample size: 2,851)</a:t>
            </a:r>
            <a:endParaRPr lang="en-GB" sz="2400" dirty="0">
              <a:solidFill>
                <a:schemeClr val="accent1">
                  <a:lumMod val="50000"/>
                </a:schemeClr>
              </a:solidFill>
            </a:endParaRPr>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47</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sz="2000" dirty="0" smtClean="0"/>
              <a:t>Which</a:t>
            </a:r>
            <a:r>
              <a:rPr lang="en-GB" sz="2000" dirty="0"/>
              <a:t>, if any, of the following financial products do you personally currently own? </a:t>
            </a:r>
            <a:endParaRPr lang="en-GB" sz="2000" dirty="0" smtClean="0"/>
          </a:p>
          <a:p>
            <a:pPr marL="457200" lvl="0" indent="-457200">
              <a:buFont typeface="+mj-lt"/>
              <a:buAutoNum type="arabicPeriod"/>
            </a:pPr>
            <a:r>
              <a:rPr lang="en-GB" sz="2000" dirty="0" smtClean="0"/>
              <a:t>Which</a:t>
            </a:r>
            <a:r>
              <a:rPr lang="en-GB" sz="2000" dirty="0"/>
              <a:t>, if any, of the following are reasons why you purchased any financial product</a:t>
            </a:r>
            <a:r>
              <a:rPr lang="en-GB" sz="2000" dirty="0" smtClean="0"/>
              <a:t>?</a:t>
            </a:r>
          </a:p>
          <a:p>
            <a:pPr marL="457200" lvl="0" indent="-457200">
              <a:buFont typeface="+mj-lt"/>
              <a:buAutoNum type="arabicPeriod"/>
            </a:pPr>
            <a:r>
              <a:rPr lang="en-GB" sz="2000" dirty="0"/>
              <a:t>Which ONE of the following BEST describes the reason why you initially took out this product</a:t>
            </a:r>
            <a:r>
              <a:rPr lang="en-GB" sz="2000" dirty="0" smtClean="0"/>
              <a:t>?</a:t>
            </a:r>
          </a:p>
          <a:p>
            <a:pPr marL="457200" lvl="0" indent="-457200">
              <a:buFont typeface="+mj-lt"/>
              <a:buAutoNum type="arabicPeriod"/>
            </a:pPr>
            <a:r>
              <a:rPr lang="en-GB" sz="2000" dirty="0"/>
              <a:t>In general, how often, if at all, do you review any of your financial products</a:t>
            </a:r>
            <a:r>
              <a:rPr lang="en-GB" sz="2000" dirty="0" smtClean="0"/>
              <a:t>?</a:t>
            </a:r>
          </a:p>
          <a:p>
            <a:pPr marL="457200" lvl="0" indent="-457200">
              <a:buFont typeface="+mj-lt"/>
              <a:buAutoNum type="arabicPeriod"/>
            </a:pPr>
            <a:r>
              <a:rPr lang="en-GB" sz="2000" dirty="0"/>
              <a:t>And how often, if at all, would you like to receive information from your provide about your financial products?</a:t>
            </a:r>
          </a:p>
          <a:p>
            <a:pPr marL="457200" lvl="0" indent="-457200">
              <a:buFont typeface="+mj-lt"/>
              <a:buAutoNum type="arabicPeriod"/>
            </a:pPr>
            <a:r>
              <a:rPr lang="en-GB" sz="2000" dirty="0"/>
              <a:t>Which, if any, of the following statements describes the information you currently receive about your financial products?</a:t>
            </a:r>
          </a:p>
          <a:p>
            <a:pPr marL="457200" lvl="0" indent="-457200">
              <a:buFont typeface="+mj-lt"/>
              <a:buAutoNum type="arabicPeriod"/>
            </a:pPr>
            <a:endParaRPr lang="en-GB" sz="2000" dirty="0"/>
          </a:p>
        </p:txBody>
      </p:sp>
    </p:spTree>
    <p:extLst>
      <p:ext uri="{BB962C8B-B14F-4D97-AF65-F5344CB8AC3E}">
        <p14:creationId xmlns:p14="http://schemas.microsoft.com/office/powerpoint/2010/main" val="621633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a:t>Survey questions</a:t>
            </a:r>
            <a:br>
              <a:rPr lang="en-GB" dirty="0"/>
            </a:br>
            <a:r>
              <a:rPr lang="en-GB" sz="2400" dirty="0">
                <a:solidFill>
                  <a:schemeClr val="accent1">
                    <a:lumMod val="50000"/>
                  </a:schemeClr>
                </a:solidFill>
              </a:rPr>
              <a:t>At least one financial </a:t>
            </a:r>
            <a:r>
              <a:rPr lang="en-GB" sz="2400" dirty="0" smtClean="0">
                <a:solidFill>
                  <a:schemeClr val="accent1">
                    <a:lumMod val="50000"/>
                  </a:schemeClr>
                </a:solidFill>
              </a:rPr>
              <a:t>product </a:t>
            </a:r>
            <a:r>
              <a:rPr lang="en-GB" sz="2400" dirty="0">
                <a:solidFill>
                  <a:schemeClr val="accent1">
                    <a:lumMod val="50000"/>
                  </a:schemeClr>
                </a:solidFill>
              </a:rPr>
              <a:t>(sample size: 2,851</a:t>
            </a:r>
            <a:r>
              <a:rPr lang="en-GB" sz="2400" dirty="0" smtClean="0">
                <a:solidFill>
                  <a:schemeClr val="accent1">
                    <a:lumMod val="50000"/>
                  </a:schemeClr>
                </a:solidFill>
              </a:rPr>
              <a:t>)</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48</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7"/>
            </a:pPr>
            <a:r>
              <a:rPr lang="en-GB" sz="2000" dirty="0" smtClean="0"/>
              <a:t>How </a:t>
            </a:r>
            <a:r>
              <a:rPr lang="en-GB" sz="2000" dirty="0"/>
              <a:t>easy or difficult to understand do you find the information you currently receive</a:t>
            </a:r>
            <a:r>
              <a:rPr lang="en-GB" sz="2000" dirty="0" smtClean="0"/>
              <a:t>?</a:t>
            </a:r>
          </a:p>
          <a:p>
            <a:pPr marL="457200" lvl="0" indent="-457200">
              <a:buFont typeface="+mj-lt"/>
              <a:buAutoNum type="arabicPeriod" startAt="7"/>
            </a:pPr>
            <a:r>
              <a:rPr lang="en-GB" sz="2000" dirty="0"/>
              <a:t>In which ONE of the following ways would you most like to receive/ view your annual financial product statements</a:t>
            </a:r>
            <a:r>
              <a:rPr lang="en-GB" sz="2000" dirty="0" smtClean="0"/>
              <a:t>?</a:t>
            </a:r>
          </a:p>
          <a:p>
            <a:pPr marL="457200" lvl="0" indent="-457200">
              <a:buFont typeface="+mj-lt"/>
              <a:buAutoNum type="arabicPeriod" startAt="7"/>
            </a:pPr>
            <a:r>
              <a:rPr lang="en-GB" sz="2000" dirty="0"/>
              <a:t>Which ONE of the following statements best applies to your financial products in general</a:t>
            </a:r>
            <a:r>
              <a:rPr lang="en-GB" sz="2000" dirty="0" smtClean="0"/>
              <a:t>?</a:t>
            </a:r>
          </a:p>
          <a:p>
            <a:pPr marL="457200" lvl="0" indent="-457200">
              <a:buFont typeface="+mj-lt"/>
              <a:buAutoNum type="arabicPeriod" startAt="7"/>
            </a:pPr>
            <a:r>
              <a:rPr lang="en-GB" sz="2000" dirty="0"/>
              <a:t>Which, if any, of the following do you currently receive as part of your annual statements</a:t>
            </a:r>
            <a:r>
              <a:rPr lang="en-GB" sz="2000" dirty="0" smtClean="0"/>
              <a:t>?</a:t>
            </a:r>
          </a:p>
          <a:p>
            <a:pPr marL="457200" lvl="0" indent="-457200">
              <a:buFont typeface="+mj-lt"/>
              <a:buAutoNum type="arabicPeriod" startAt="7"/>
            </a:pPr>
            <a:r>
              <a:rPr lang="en-GB" sz="2000" dirty="0"/>
              <a:t>Is there anything you </a:t>
            </a:r>
            <a:r>
              <a:rPr lang="en-GB" sz="2000" dirty="0" smtClean="0"/>
              <a:t>like </a:t>
            </a:r>
            <a:r>
              <a:rPr lang="en-GB" sz="2000" dirty="0"/>
              <a:t>about your financial product statements</a:t>
            </a:r>
            <a:r>
              <a:rPr lang="en-GB" sz="2000" dirty="0" smtClean="0"/>
              <a:t>?</a:t>
            </a:r>
          </a:p>
          <a:p>
            <a:pPr marL="457200" lvl="0" indent="-457200">
              <a:buFont typeface="+mj-lt"/>
              <a:buAutoNum type="arabicPeriod" startAt="7"/>
            </a:pPr>
            <a:r>
              <a:rPr lang="en-GB" sz="2000" dirty="0"/>
              <a:t>Is there anything you dislike/ would change about your financial product statements?</a:t>
            </a:r>
          </a:p>
          <a:p>
            <a:pPr marL="457200" lvl="0" indent="-457200">
              <a:buFont typeface="+mj-lt"/>
              <a:buAutoNum type="arabicPeriod" startAt="7"/>
            </a:pPr>
            <a:r>
              <a:rPr lang="en-GB" sz="2000" dirty="0"/>
              <a:t>Which, if any, of the following types of information would you like to receive in order to understand the options available to you</a:t>
            </a:r>
            <a:r>
              <a:rPr lang="en-GB" sz="2000" dirty="0" smtClean="0"/>
              <a:t>?</a:t>
            </a:r>
            <a:endParaRPr lang="en-GB" sz="2000" dirty="0"/>
          </a:p>
        </p:txBody>
      </p:sp>
    </p:spTree>
    <p:extLst>
      <p:ext uri="{BB962C8B-B14F-4D97-AF65-F5344CB8AC3E}">
        <p14:creationId xmlns:p14="http://schemas.microsoft.com/office/powerpoint/2010/main" val="2875651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a:t>Survey questions</a:t>
            </a:r>
            <a:br>
              <a:rPr lang="en-GB" dirty="0"/>
            </a:br>
            <a:r>
              <a:rPr lang="en-GB" sz="2400" dirty="0">
                <a:solidFill>
                  <a:schemeClr val="accent1">
                    <a:lumMod val="50000"/>
                  </a:schemeClr>
                </a:solidFill>
              </a:rPr>
              <a:t>At least one financial </a:t>
            </a:r>
            <a:r>
              <a:rPr lang="en-GB" sz="2400" dirty="0" smtClean="0">
                <a:solidFill>
                  <a:schemeClr val="accent1">
                    <a:lumMod val="50000"/>
                  </a:schemeClr>
                </a:solidFill>
              </a:rPr>
              <a:t>product </a:t>
            </a:r>
            <a:r>
              <a:rPr lang="en-GB" sz="2400" dirty="0">
                <a:solidFill>
                  <a:schemeClr val="accent1">
                    <a:lumMod val="50000"/>
                  </a:schemeClr>
                </a:solidFill>
              </a:rPr>
              <a:t>(sample size: 2,851</a:t>
            </a:r>
            <a:r>
              <a:rPr lang="en-GB" sz="2400" dirty="0" smtClean="0">
                <a:solidFill>
                  <a:schemeClr val="accent1">
                    <a:lumMod val="50000"/>
                  </a:schemeClr>
                </a:solidFill>
              </a:rPr>
              <a:t>)</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49</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14"/>
            </a:pPr>
            <a:r>
              <a:rPr lang="en-GB" sz="2000" dirty="0" smtClean="0"/>
              <a:t>How </a:t>
            </a:r>
            <a:r>
              <a:rPr lang="en-GB" sz="2000" dirty="0"/>
              <a:t>likely, if at all, do you think you would be to cancel your life insurance policy early</a:t>
            </a:r>
            <a:r>
              <a:rPr lang="en-GB" sz="2000" dirty="0" smtClean="0"/>
              <a:t>?</a:t>
            </a:r>
          </a:p>
          <a:p>
            <a:pPr marL="457200" lvl="0" indent="-457200">
              <a:buFont typeface="+mj-lt"/>
              <a:buAutoNum type="arabicPeriod" startAt="14"/>
            </a:pPr>
            <a:r>
              <a:rPr lang="en-GB" sz="2000" dirty="0"/>
              <a:t>Which,  if any, of the following phrases would you say you understand the meaning of? </a:t>
            </a:r>
          </a:p>
          <a:p>
            <a:pPr marL="457200" lvl="0" indent="-457200">
              <a:buFont typeface="+mj-lt"/>
              <a:buAutoNum type="arabicPeriod" startAt="14"/>
            </a:pPr>
            <a:r>
              <a:rPr lang="en-GB" sz="2000" dirty="0" smtClean="0"/>
              <a:t>Would </a:t>
            </a:r>
            <a:r>
              <a:rPr lang="en-GB" sz="2000" dirty="0"/>
              <a:t>you say you fully understand the charges that might incur if you cash in early on this financial </a:t>
            </a:r>
            <a:r>
              <a:rPr lang="en-GB" sz="2000" dirty="0" smtClean="0"/>
              <a:t>product?</a:t>
            </a:r>
          </a:p>
          <a:p>
            <a:pPr marL="457200" lvl="0" indent="-457200">
              <a:buFont typeface="+mj-lt"/>
              <a:buAutoNum type="arabicPeriod" startAt="14"/>
            </a:pPr>
            <a:r>
              <a:rPr lang="en-GB" sz="2000" dirty="0" smtClean="0"/>
              <a:t>How </a:t>
            </a:r>
            <a:r>
              <a:rPr lang="en-GB" sz="2000" dirty="0"/>
              <a:t>likely, if at all, are you to hold this product through to its maturity date (i.e. the end date of the policy )?</a:t>
            </a:r>
          </a:p>
          <a:p>
            <a:pPr marL="457200" lvl="0" indent="-457200">
              <a:buFont typeface="+mj-lt"/>
              <a:buAutoNum type="arabicPeriod" startAt="14"/>
            </a:pPr>
            <a:endParaRPr lang="en-GB" sz="2000" dirty="0" smtClean="0"/>
          </a:p>
        </p:txBody>
      </p:sp>
    </p:spTree>
    <p:extLst>
      <p:ext uri="{BB962C8B-B14F-4D97-AF65-F5344CB8AC3E}">
        <p14:creationId xmlns:p14="http://schemas.microsoft.com/office/powerpoint/2010/main" val="2510556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560" y="1268760"/>
            <a:ext cx="7776864" cy="648072"/>
          </a:xfrm>
        </p:spPr>
        <p:txBody>
          <a:bodyPr/>
          <a:lstStyle/>
          <a:p>
            <a:pPr marL="0" indent="0">
              <a:buNone/>
            </a:pPr>
            <a:r>
              <a:rPr lang="en-GB" b="1" u="sng" dirty="0" smtClean="0">
                <a:solidFill>
                  <a:srgbClr val="113458"/>
                </a:solidFill>
              </a:rPr>
              <a:t>73%</a:t>
            </a:r>
            <a:r>
              <a:rPr lang="en-GB" b="1" dirty="0" smtClean="0">
                <a:solidFill>
                  <a:srgbClr val="113458"/>
                </a:solidFill>
              </a:rPr>
              <a:t> of With Profits Customers Responded “</a:t>
            </a:r>
            <a:r>
              <a:rPr lang="en-GB" b="1" u="sng" dirty="0" smtClean="0">
                <a:solidFill>
                  <a:srgbClr val="113458"/>
                </a:solidFill>
              </a:rPr>
              <a:t>Very Easy</a:t>
            </a:r>
            <a:r>
              <a:rPr lang="en-GB" b="1" dirty="0" smtClean="0">
                <a:solidFill>
                  <a:srgbClr val="113458"/>
                </a:solidFill>
              </a:rPr>
              <a:t>” or “</a:t>
            </a:r>
            <a:r>
              <a:rPr lang="en-GB" b="1" u="sng" dirty="0" smtClean="0">
                <a:solidFill>
                  <a:srgbClr val="113458"/>
                </a:solidFill>
              </a:rPr>
              <a:t>Fairly Easy</a:t>
            </a:r>
            <a:r>
              <a:rPr lang="en-GB" b="1" dirty="0" smtClean="0">
                <a:solidFill>
                  <a:srgbClr val="113458"/>
                </a:solidFill>
              </a:rPr>
              <a:t>”</a:t>
            </a:r>
            <a:endParaRPr lang="en-GB" b="1" dirty="0" smtClean="0">
              <a:solidFill>
                <a:srgbClr val="D9AB16"/>
              </a:solidFill>
            </a:endParaRPr>
          </a:p>
          <a:p>
            <a:pPr marL="0" indent="0">
              <a:buNone/>
            </a:pPr>
            <a:endParaRPr lang="en-GB" sz="2000" dirty="0" smtClean="0"/>
          </a:p>
          <a:p>
            <a:endParaRPr lang="en-GB" sz="2000"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dirty="0"/>
          </a:p>
        </p:txBody>
      </p:sp>
      <p:sp>
        <p:nvSpPr>
          <p:cNvPr id="11" name="Title 10"/>
          <p:cNvSpPr>
            <a:spLocks noGrp="1"/>
          </p:cNvSpPr>
          <p:nvPr>
            <p:ph type="title"/>
          </p:nvPr>
        </p:nvSpPr>
        <p:spPr/>
        <p:txBody>
          <a:bodyPr/>
          <a:lstStyle/>
          <a:p>
            <a:r>
              <a:rPr lang="en-GB" dirty="0" smtClean="0"/>
              <a:t>Higher ...!</a:t>
            </a:r>
            <a:br>
              <a:rPr lang="en-GB" dirty="0" smtClean="0"/>
            </a:b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23169744"/>
              </p:ext>
            </p:extLst>
          </p:nvPr>
        </p:nvGraphicFramePr>
        <p:xfrm>
          <a:off x="1496616" y="2204864"/>
          <a:ext cx="6390183" cy="3975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810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50</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sz="2000" dirty="0"/>
              <a:t>How easy or difficult do you currently find the information you receive about your </a:t>
            </a:r>
            <a:r>
              <a:rPr lang="en-GB" sz="2000" dirty="0" smtClean="0"/>
              <a:t>with-profits </a:t>
            </a:r>
            <a:r>
              <a:rPr lang="en-GB" sz="2000" dirty="0"/>
              <a:t>policy to understand?</a:t>
            </a:r>
          </a:p>
          <a:p>
            <a:pPr marL="457200" indent="-457200">
              <a:buFont typeface="+mj-lt"/>
              <a:buAutoNum type="arabicPeriod"/>
            </a:pPr>
            <a:r>
              <a:rPr lang="en-GB" sz="2000" dirty="0" smtClean="0"/>
              <a:t>Which</a:t>
            </a:r>
            <a:r>
              <a:rPr lang="en-GB" sz="2000" dirty="0"/>
              <a:t>, if any, of the following describe any of the financial products that you own?</a:t>
            </a:r>
          </a:p>
          <a:p>
            <a:pPr marL="457200" lvl="0" indent="-457200">
              <a:buFont typeface="+mj-lt"/>
              <a:buAutoNum type="arabicPeriod"/>
            </a:pPr>
            <a:r>
              <a:rPr lang="en-GB" sz="2000" dirty="0" smtClean="0"/>
              <a:t>Which</a:t>
            </a:r>
            <a:r>
              <a:rPr lang="en-GB" sz="2000" dirty="0"/>
              <a:t>, if any, of the following types of information would you like to receive</a:t>
            </a:r>
            <a:r>
              <a:rPr lang="en-GB" sz="2000" dirty="0" smtClean="0"/>
              <a:t>?</a:t>
            </a:r>
          </a:p>
          <a:p>
            <a:pPr marL="457200" lvl="0" indent="-457200">
              <a:buFont typeface="+mj-lt"/>
              <a:buAutoNum type="arabicPeriod"/>
            </a:pPr>
            <a:r>
              <a:rPr lang="en-GB" sz="2000" dirty="0"/>
              <a:t>Which, if any, of the following are reasons why you purchased a with-profits financial product? </a:t>
            </a:r>
            <a:endParaRPr lang="en-GB" sz="2000" dirty="0" smtClean="0"/>
          </a:p>
          <a:p>
            <a:pPr marL="457200" lvl="0" indent="-457200">
              <a:buFont typeface="+mj-lt"/>
              <a:buAutoNum type="arabicPeriod"/>
            </a:pPr>
            <a:r>
              <a:rPr lang="en-GB" sz="2000" dirty="0"/>
              <a:t>Which, if any, of the following do you think are benefits of holding a with-profits product</a:t>
            </a:r>
            <a:r>
              <a:rPr lang="en-GB" sz="2000" dirty="0" smtClean="0"/>
              <a:t>?</a:t>
            </a:r>
          </a:p>
          <a:p>
            <a:pPr marL="457200" lvl="0" indent="-457200">
              <a:buFont typeface="+mj-lt"/>
              <a:buAutoNum type="arabicPeriod"/>
            </a:pPr>
            <a:r>
              <a:rPr lang="en-GB" sz="2000" dirty="0"/>
              <a:t>Does  the with-profits financial product pay both regular and final bonuses on the policy</a:t>
            </a:r>
            <a:r>
              <a:rPr lang="en-GB" sz="2000" dirty="0" smtClean="0"/>
              <a:t>?</a:t>
            </a:r>
          </a:p>
          <a:p>
            <a:pPr marL="457200" lvl="0" indent="-457200">
              <a:buFont typeface="+mj-lt"/>
              <a:buAutoNum type="arabicPeriod"/>
            </a:pPr>
            <a:r>
              <a:rPr lang="en-GB" sz="2000" dirty="0"/>
              <a:t>Do you understand the difference between regular and final bonuses</a:t>
            </a:r>
            <a:r>
              <a:rPr lang="en-GB" sz="2000" dirty="0" smtClean="0"/>
              <a:t>?</a:t>
            </a:r>
          </a:p>
        </p:txBody>
      </p:sp>
    </p:spTree>
    <p:extLst>
      <p:ext uri="{BB962C8B-B14F-4D97-AF65-F5344CB8AC3E}">
        <p14:creationId xmlns:p14="http://schemas.microsoft.com/office/powerpoint/2010/main" val="1343637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51</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8"/>
            </a:pPr>
            <a:r>
              <a:rPr lang="en-GB" sz="2000" dirty="0"/>
              <a:t>If you had to choose, which ONE of the following best describes what you would prefer?</a:t>
            </a:r>
          </a:p>
          <a:p>
            <a:pPr marL="457200" lvl="0" indent="-457200">
              <a:buFont typeface="+mj-lt"/>
              <a:buAutoNum type="arabicPeriod" startAt="8"/>
            </a:pPr>
            <a:r>
              <a:rPr lang="en-GB" sz="2000" dirty="0"/>
              <a:t>Which ONE, if any, of the following statements best applies to you?</a:t>
            </a:r>
          </a:p>
          <a:p>
            <a:pPr marL="457200" lvl="0" indent="-457200">
              <a:buFont typeface="+mj-lt"/>
              <a:buAutoNum type="arabicPeriod" startAt="8"/>
            </a:pPr>
            <a:r>
              <a:rPr lang="en-GB" sz="2000" dirty="0"/>
              <a:t>Which, if any, of the following actions would you take?</a:t>
            </a:r>
          </a:p>
          <a:p>
            <a:pPr marL="457200" lvl="0" indent="-457200">
              <a:buFont typeface="+mj-lt"/>
              <a:buAutoNum type="arabicPeriod" startAt="8"/>
            </a:pPr>
            <a:r>
              <a:rPr lang="en-GB" sz="2000" dirty="0" smtClean="0"/>
              <a:t>Through </a:t>
            </a:r>
            <a:r>
              <a:rPr lang="en-GB" sz="2000" dirty="0"/>
              <a:t>which, if any, of the following ways would you be likely to seek further information? </a:t>
            </a:r>
            <a:endParaRPr lang="en-GB" sz="2000" dirty="0" smtClean="0"/>
          </a:p>
          <a:p>
            <a:pPr marL="457200" lvl="0" indent="-457200">
              <a:buFont typeface="+mj-lt"/>
              <a:buAutoNum type="arabicPeriod" startAt="8"/>
            </a:pPr>
            <a:r>
              <a:rPr lang="en-GB" sz="2000" dirty="0"/>
              <a:t>Which, if any, of the following types of information would be important for you? </a:t>
            </a:r>
            <a:endParaRPr lang="en-GB" sz="2000" dirty="0" smtClean="0"/>
          </a:p>
          <a:p>
            <a:pPr marL="457200" lvl="0" indent="-457200">
              <a:buFont typeface="+mj-lt"/>
              <a:buAutoNum type="arabicPeriod" startAt="8"/>
            </a:pPr>
            <a:r>
              <a:rPr lang="en-GB" sz="2000" dirty="0" smtClean="0"/>
              <a:t>In </a:t>
            </a:r>
            <a:r>
              <a:rPr lang="en-GB" sz="2000" dirty="0"/>
              <a:t>which, if any, of the following ways would you like to receive/ be able to view your annual financial product statements? </a:t>
            </a:r>
            <a:endParaRPr lang="en-GB" sz="2000" dirty="0" smtClean="0"/>
          </a:p>
          <a:p>
            <a:pPr marL="457200" lvl="0" indent="-457200">
              <a:buFont typeface="+mj-lt"/>
              <a:buAutoNum type="arabicPeriod" startAt="8"/>
            </a:pPr>
            <a:r>
              <a:rPr lang="en-GB" sz="2000" dirty="0" smtClean="0"/>
              <a:t>Which </a:t>
            </a:r>
            <a:r>
              <a:rPr lang="en-GB" sz="2000" dirty="0"/>
              <a:t>ONE, of the following statements best applies to you</a:t>
            </a:r>
            <a:r>
              <a:rPr lang="en-GB" sz="2000" dirty="0" smtClean="0"/>
              <a:t>?</a:t>
            </a:r>
          </a:p>
        </p:txBody>
      </p:sp>
    </p:spTree>
    <p:extLst>
      <p:ext uri="{BB962C8B-B14F-4D97-AF65-F5344CB8AC3E}">
        <p14:creationId xmlns:p14="http://schemas.microsoft.com/office/powerpoint/2010/main" val="3250416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52</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15"/>
            </a:pPr>
            <a:r>
              <a:rPr lang="en-GB" sz="2000" dirty="0" smtClean="0"/>
              <a:t>Would  </a:t>
            </a:r>
            <a:r>
              <a:rPr lang="en-GB" sz="2000" dirty="0"/>
              <a:t>you say you would know all of your options and guarantees and understand how the cash in value of your policy can change?</a:t>
            </a:r>
          </a:p>
          <a:p>
            <a:pPr marL="457200" lvl="0" indent="-457200">
              <a:buFont typeface="+mj-lt"/>
              <a:buAutoNum type="arabicPeriod" startAt="15"/>
            </a:pPr>
            <a:r>
              <a:rPr lang="en-GB" sz="2000" dirty="0"/>
              <a:t>Is your with-profits product you are invested in open or closed?</a:t>
            </a:r>
          </a:p>
          <a:p>
            <a:pPr marL="457200" lvl="0" indent="-457200">
              <a:buFont typeface="+mj-lt"/>
              <a:buAutoNum type="arabicPeriod" startAt="15"/>
            </a:pPr>
            <a:r>
              <a:rPr lang="en-GB" sz="2000" dirty="0" smtClean="0"/>
              <a:t>Has </a:t>
            </a:r>
            <a:r>
              <a:rPr lang="en-GB" sz="2000" dirty="0"/>
              <a:t>your with-profits financial product changed any of its investments over the last 5 years (e.g. reducing the proportion of the fund which is invested in equities)?</a:t>
            </a:r>
          </a:p>
        </p:txBody>
      </p:sp>
    </p:spTree>
    <p:extLst>
      <p:ext uri="{BB962C8B-B14F-4D97-AF65-F5344CB8AC3E}">
        <p14:creationId xmlns:p14="http://schemas.microsoft.com/office/powerpoint/2010/main" val="1322552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Appendix: CILA 2017 presentation</a:t>
            </a:r>
            <a:endParaRPr lang="en-GB" dirty="0"/>
          </a:p>
        </p:txBody>
      </p:sp>
      <p:sp>
        <p:nvSpPr>
          <p:cNvPr id="6" name="Subtitle 5"/>
          <p:cNvSpPr>
            <a:spLocks noGrp="1"/>
          </p:cNvSpPr>
          <p:nvPr>
            <p:ph type="subTitle" idx="1"/>
          </p:nvPr>
        </p:nvSpPr>
        <p:spPr/>
        <p:txBody>
          <a:bodyPr/>
          <a:lstStyle/>
          <a:p>
            <a:r>
              <a:rPr lang="en-GB" dirty="0" smtClean="0"/>
              <a:t>Value of with-profits for consumers Phase 1</a:t>
            </a:r>
            <a:endParaRPr lang="en-GB" dirty="0"/>
          </a:p>
        </p:txBody>
      </p:sp>
      <p:sp>
        <p:nvSpPr>
          <p:cNvPr id="4" name="Date Placeholder 3"/>
          <p:cNvSpPr>
            <a:spLocks noGrp="1"/>
          </p:cNvSpPr>
          <p:nvPr>
            <p:ph type="dt" sz="half" idx="2"/>
          </p:nvPr>
        </p:nvSpPr>
        <p:spPr/>
        <p:txBody>
          <a:bodyPr/>
          <a:lstStyle/>
          <a:p>
            <a:r>
              <a:rPr lang="en-GB" dirty="0" smtClean="0"/>
              <a:t>4 May 2017</a:t>
            </a:r>
            <a:endParaRPr lang="en-GB" dirty="0"/>
          </a:p>
        </p:txBody>
      </p:sp>
    </p:spTree>
    <p:extLst>
      <p:ext uri="{BB962C8B-B14F-4D97-AF65-F5344CB8AC3E}">
        <p14:creationId xmlns:p14="http://schemas.microsoft.com/office/powerpoint/2010/main" val="37564500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Value of with-profits for consumers</a:t>
            </a:r>
            <a:br>
              <a:rPr lang="en-GB" dirty="0" smtClean="0"/>
            </a:br>
            <a:r>
              <a:rPr lang="en-GB" dirty="0" smtClean="0"/>
              <a:t>Phase 1</a:t>
            </a:r>
            <a:endParaRPr lang="en-GB" dirty="0"/>
          </a:p>
        </p:txBody>
      </p:sp>
      <p:sp>
        <p:nvSpPr>
          <p:cNvPr id="2051" name="Rectangle 3"/>
          <p:cNvSpPr>
            <a:spLocks noGrp="1" noChangeArrowheads="1"/>
          </p:cNvSpPr>
          <p:nvPr>
            <p:ph type="subTitle" idx="1"/>
          </p:nvPr>
        </p:nvSpPr>
        <p:spPr>
          <a:xfrm>
            <a:off x="428229" y="3068315"/>
            <a:ext cx="6631517" cy="1296789"/>
          </a:xfrm>
        </p:spPr>
        <p:txBody>
          <a:bodyPr/>
          <a:lstStyle/>
          <a:p>
            <a:endParaRPr lang="en-GB" dirty="0" smtClean="0"/>
          </a:p>
          <a:p>
            <a:r>
              <a:rPr lang="en-GB" dirty="0" smtClean="0"/>
              <a:t>Tim Bateman (Chair), </a:t>
            </a:r>
          </a:p>
          <a:p>
            <a:r>
              <a:rPr lang="en-GB" dirty="0" smtClean="0"/>
              <a:t>Jonathan Welsh (Deputy Chair), and Rosalind Rossouw</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a:t>4 May 2017</a:t>
            </a:r>
          </a:p>
          <a:p>
            <a:endParaRPr lang="en-GB" dirty="0"/>
          </a:p>
        </p:txBody>
      </p:sp>
    </p:spTree>
    <p:extLst>
      <p:ext uri="{BB962C8B-B14F-4D97-AF65-F5344CB8AC3E}">
        <p14:creationId xmlns:p14="http://schemas.microsoft.com/office/powerpoint/2010/main" val="3251567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Working party members:</a:t>
            </a:r>
            <a:endParaRPr lang="en-GB"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9" name="Subtitle 8"/>
          <p:cNvSpPr>
            <a:spLocks noGrp="1"/>
          </p:cNvSpPr>
          <p:nvPr>
            <p:ph type="subTitle" idx="4294967295"/>
          </p:nvPr>
        </p:nvSpPr>
        <p:spPr>
          <a:xfrm>
            <a:off x="701675" y="1547812"/>
            <a:ext cx="7707709" cy="4473475"/>
          </a:xfrm>
        </p:spPr>
        <p:txBody>
          <a:bodyPr/>
          <a:lstStyle/>
          <a:p>
            <a:pPr lvl="0"/>
            <a:r>
              <a:rPr lang="en-GB" b="1" dirty="0"/>
              <a:t>Chair: </a:t>
            </a:r>
            <a:r>
              <a:rPr lang="en-GB" dirty="0"/>
              <a:t>Tim </a:t>
            </a:r>
            <a:r>
              <a:rPr lang="en-GB" dirty="0" smtClean="0"/>
              <a:t>Bateman (Mazars)</a:t>
            </a:r>
            <a:endParaRPr lang="en-GB" dirty="0"/>
          </a:p>
          <a:p>
            <a:pPr lvl="0"/>
            <a:r>
              <a:rPr lang="en-GB" b="1" dirty="0"/>
              <a:t>Deputy Chair:</a:t>
            </a:r>
            <a:r>
              <a:rPr lang="en-GB" dirty="0"/>
              <a:t> Jonathan </a:t>
            </a:r>
            <a:r>
              <a:rPr lang="en-GB" dirty="0" smtClean="0"/>
              <a:t>Welsh (Wesleyan)</a:t>
            </a:r>
            <a:endParaRPr lang="en-GB" dirty="0"/>
          </a:p>
          <a:p>
            <a:pPr lvl="0"/>
            <a:r>
              <a:rPr lang="en-GB" b="1" dirty="0"/>
              <a:t>Secretary: </a:t>
            </a:r>
            <a:r>
              <a:rPr lang="en-GB" dirty="0"/>
              <a:t>Ben </a:t>
            </a:r>
            <a:r>
              <a:rPr lang="en-GB" dirty="0" smtClean="0"/>
              <a:t>Stroud (ReAssure) </a:t>
            </a:r>
            <a:endParaRPr lang="en-GB" dirty="0"/>
          </a:p>
          <a:p>
            <a:pPr lvl="0"/>
            <a:r>
              <a:rPr lang="en-GB" dirty="0" smtClean="0"/>
              <a:t>Andrew Fraser (Standard Life)</a:t>
            </a:r>
            <a:endParaRPr lang="en-GB" dirty="0"/>
          </a:p>
          <a:p>
            <a:r>
              <a:rPr lang="en-GB" dirty="0"/>
              <a:t>Helen </a:t>
            </a:r>
            <a:r>
              <a:rPr lang="en-GB" dirty="0" smtClean="0"/>
              <a:t>Jones (NFU Mutual)</a:t>
            </a:r>
            <a:endParaRPr lang="en-GB" dirty="0"/>
          </a:p>
          <a:p>
            <a:r>
              <a:rPr lang="en-GB" dirty="0" smtClean="0"/>
              <a:t>Rebecca MacDonald (PwC)</a:t>
            </a:r>
            <a:endParaRPr lang="en-GB" u="sng" dirty="0"/>
          </a:p>
          <a:p>
            <a:r>
              <a:rPr lang="en-GB" dirty="0" smtClean="0"/>
              <a:t>Rosalind Rossouw (Sun Life Financial of Canada)</a:t>
            </a:r>
            <a:endParaRPr lang="en-GB" dirty="0"/>
          </a:p>
          <a:p>
            <a:pPr lvl="0"/>
            <a:r>
              <a:rPr lang="en-GB" dirty="0" smtClean="0"/>
              <a:t>Ross Thompson (Standard Life)</a:t>
            </a:r>
            <a:endParaRPr lang="en-GB" dirty="0"/>
          </a:p>
          <a:p>
            <a:pPr lvl="0"/>
            <a:endParaRPr lang="en-GB" dirty="0"/>
          </a:p>
        </p:txBody>
      </p:sp>
    </p:spTree>
    <p:extLst>
      <p:ext uri="{BB962C8B-B14F-4D97-AF65-F5344CB8AC3E}">
        <p14:creationId xmlns:p14="http://schemas.microsoft.com/office/powerpoint/2010/main" val="41674947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56</a:t>
            </a:fld>
            <a:endParaRPr lang="en-GB" dirty="0"/>
          </a:p>
        </p:txBody>
      </p:sp>
      <p:graphicFrame>
        <p:nvGraphicFramePr>
          <p:cNvPr id="8" name="Content Placeholder 6"/>
          <p:cNvGraphicFramePr>
            <a:graphicFrameLocks noGrp="1"/>
          </p:cNvGraphicFramePr>
          <p:nvPr>
            <p:extLst/>
          </p:nvPr>
        </p:nvGraphicFramePr>
        <p:xfrm>
          <a:off x="466756" y="1669058"/>
          <a:ext cx="8983663" cy="464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a:off x="521998" y="3109218"/>
            <a:ext cx="2736304" cy="0"/>
          </a:xfrm>
          <a:prstGeom prst="straightConnector1">
            <a:avLst/>
          </a:prstGeom>
          <a:ln w="412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30310" y="3109218"/>
            <a:ext cx="5544616" cy="0"/>
          </a:xfrm>
          <a:prstGeom prst="straightConnector1">
            <a:avLst/>
          </a:prstGeom>
          <a:ln w="412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2"/>
          <p:cNvSpPr txBox="1"/>
          <p:nvPr/>
        </p:nvSpPr>
        <p:spPr>
          <a:xfrm>
            <a:off x="594006" y="2595870"/>
            <a:ext cx="252028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b="1" dirty="0" smtClean="0"/>
              <a:t>Phase 1</a:t>
            </a:r>
            <a:endParaRPr lang="en-GB" b="1" dirty="0"/>
          </a:p>
        </p:txBody>
      </p:sp>
      <p:sp>
        <p:nvSpPr>
          <p:cNvPr id="13" name="TextBox 13"/>
          <p:cNvSpPr txBox="1"/>
          <p:nvPr/>
        </p:nvSpPr>
        <p:spPr>
          <a:xfrm>
            <a:off x="4842478" y="2667878"/>
            <a:ext cx="252028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b="1" dirty="0" smtClean="0"/>
              <a:t>Phase 2</a:t>
            </a:r>
            <a:endParaRPr lang="en-GB" b="1" dirty="0"/>
          </a:p>
        </p:txBody>
      </p:sp>
      <p:sp>
        <p:nvSpPr>
          <p:cNvPr id="16" name="Content Placeholder 2"/>
          <p:cNvSpPr>
            <a:spLocks noGrp="1"/>
          </p:cNvSpPr>
          <p:nvPr>
            <p:ph idx="1"/>
          </p:nvPr>
        </p:nvSpPr>
        <p:spPr>
          <a:xfrm>
            <a:off x="416496" y="5013176"/>
            <a:ext cx="8982471" cy="1368152"/>
          </a:xfrm>
        </p:spPr>
        <p:txBody>
          <a:bodyPr/>
          <a:lstStyle/>
          <a:p>
            <a:pPr marL="0" indent="0">
              <a:buNone/>
            </a:pPr>
            <a:r>
              <a:rPr lang="en-GB" sz="2000" b="1" u="sng" dirty="0" smtClean="0"/>
              <a:t>Purpose</a:t>
            </a:r>
            <a:r>
              <a:rPr lang="en-GB" sz="2000" b="1" dirty="0" smtClean="0"/>
              <a:t>: To share findings to date and to request feedback on ideas and thoughts for further research</a:t>
            </a:r>
          </a:p>
          <a:p>
            <a:pPr marL="0" lvl="0" indent="0">
              <a:buNone/>
            </a:pPr>
            <a:r>
              <a:rPr lang="en-GB" sz="2000" b="1" dirty="0" smtClean="0"/>
              <a:t>We have included contact details for anyone who would like to input</a:t>
            </a:r>
          </a:p>
        </p:txBody>
      </p:sp>
      <p:sp>
        <p:nvSpPr>
          <p:cNvPr id="17" name="Content Placeholder 2"/>
          <p:cNvSpPr txBox="1">
            <a:spLocks/>
          </p:cNvSpPr>
          <p:nvPr/>
        </p:nvSpPr>
        <p:spPr bwMode="auto">
          <a:xfrm>
            <a:off x="416496" y="1484784"/>
            <a:ext cx="9145016" cy="334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50000"/>
              </a:spcBef>
              <a:spcAft>
                <a:spcPct val="0"/>
              </a:spcAft>
              <a:buClr>
                <a:schemeClr val="accent1"/>
              </a:buClr>
              <a:buSzTx/>
              <a:tabLst/>
              <a:defRPr/>
            </a:pPr>
            <a:r>
              <a:rPr kumimoji="0" lang="en-GB" sz="2000" b="0" i="0" u="none" strike="noStrike" kern="0" cap="none" spc="0" normalizeH="0" baseline="0" noProof="0" dirty="0" smtClean="0">
                <a:ln>
                  <a:noFill/>
                </a:ln>
                <a:solidFill>
                  <a:srgbClr val="3F4548"/>
                </a:solidFill>
                <a:effectLst/>
                <a:uLnTx/>
                <a:uFillTx/>
                <a:latin typeface="+mn-lt"/>
                <a:ea typeface="+mn-ea"/>
                <a:cs typeface="+mn-cs"/>
              </a:rPr>
              <a:t>The Value of With-Profits for Consumers Working Party. </a:t>
            </a:r>
          </a:p>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4096B8"/>
                </a:solidFill>
                <a:effectLst/>
                <a:uLnTx/>
                <a:uFillTx/>
                <a:latin typeface="+mn-lt"/>
                <a:ea typeface="+mn-ea"/>
                <a:cs typeface="+mn-cs"/>
              </a:rPr>
              <a:t>Scope: </a:t>
            </a:r>
            <a:r>
              <a:rPr lang="en-GB" sz="2000" b="1" kern="0" dirty="0" smtClean="0">
                <a:solidFill>
                  <a:srgbClr val="4096B8"/>
                </a:solidFill>
                <a:latin typeface="+mn-lt"/>
                <a:cs typeface="+mn-cs"/>
              </a:rPr>
              <a:t>Do consumers understand the value of their with-profits policies?</a:t>
            </a:r>
          </a:p>
        </p:txBody>
      </p:sp>
    </p:spTree>
    <p:extLst>
      <p:ext uri="{BB962C8B-B14F-4D97-AF65-F5344CB8AC3E}">
        <p14:creationId xmlns:p14="http://schemas.microsoft.com/office/powerpoint/2010/main" val="1329586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1: Workstreams</a:t>
            </a:r>
            <a:endParaRPr lang="en-GB"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57</a:t>
            </a:fld>
            <a:endParaRPr lang="en-GB" dirty="0"/>
          </a:p>
        </p:txBody>
      </p:sp>
      <p:grpSp>
        <p:nvGrpSpPr>
          <p:cNvPr id="7" name="Group 6"/>
          <p:cNvGrpSpPr/>
          <p:nvPr/>
        </p:nvGrpSpPr>
        <p:grpSpPr>
          <a:xfrm>
            <a:off x="416496" y="2313947"/>
            <a:ext cx="423034" cy="3851357"/>
            <a:chOff x="53287" y="822342"/>
            <a:chExt cx="423034" cy="3851357"/>
          </a:xfrm>
        </p:grpSpPr>
        <p:sp>
          <p:nvSpPr>
            <p:cNvPr id="23" name="Rectangle 22"/>
            <p:cNvSpPr/>
            <p:nvPr/>
          </p:nvSpPr>
          <p:spPr>
            <a:xfrm rot="16200000">
              <a:off x="-1660875"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rot="16200000">
              <a:off x="-1660875"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smtClean="0"/>
                <a:t>Workstream 1</a:t>
              </a:r>
              <a:endParaRPr lang="en-GB" sz="3200" kern="1200" dirty="0"/>
            </a:p>
          </p:txBody>
        </p:sp>
      </p:grpSp>
      <p:grpSp>
        <p:nvGrpSpPr>
          <p:cNvPr id="8" name="Group 7"/>
          <p:cNvGrpSpPr/>
          <p:nvPr/>
        </p:nvGrpSpPr>
        <p:grpSpPr>
          <a:xfrm>
            <a:off x="839528" y="2313947"/>
            <a:ext cx="2457287" cy="3851357"/>
            <a:chOff x="476320" y="822342"/>
            <a:chExt cx="2169256" cy="3851357"/>
          </a:xfrm>
        </p:grpSpPr>
        <p:sp>
          <p:nvSpPr>
            <p:cNvPr id="21" name="Rectangle 20"/>
            <p:cNvSpPr/>
            <p:nvPr/>
          </p:nvSpPr>
          <p:spPr>
            <a:xfrm>
              <a:off x="476320"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476320" y="822342"/>
              <a:ext cx="2169256"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The current position.</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are the issues we are trying to resolve?</a:t>
              </a:r>
              <a:endParaRPr lang="en-GB" sz="2300" kern="1200" dirty="0"/>
            </a:p>
          </p:txBody>
        </p:sp>
      </p:grpSp>
      <p:grpSp>
        <p:nvGrpSpPr>
          <p:cNvPr id="9" name="Group 8"/>
          <p:cNvGrpSpPr/>
          <p:nvPr/>
        </p:nvGrpSpPr>
        <p:grpSpPr>
          <a:xfrm>
            <a:off x="3490601" y="2313947"/>
            <a:ext cx="423034" cy="3851357"/>
            <a:chOff x="3127392" y="822342"/>
            <a:chExt cx="423034" cy="3851357"/>
          </a:xfrm>
        </p:grpSpPr>
        <p:sp>
          <p:nvSpPr>
            <p:cNvPr id="19" name="Rectangle 18"/>
            <p:cNvSpPr/>
            <p:nvPr/>
          </p:nvSpPr>
          <p:spPr>
            <a:xfrm rot="16200000">
              <a:off x="1413230"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rot="16200000">
              <a:off x="1413230"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smtClean="0"/>
                <a:t>Workstream 2</a:t>
              </a:r>
              <a:endParaRPr lang="en-GB" sz="3200" kern="1200" dirty="0"/>
            </a:p>
          </p:txBody>
        </p:sp>
      </p:grpSp>
      <p:grpSp>
        <p:nvGrpSpPr>
          <p:cNvPr id="10" name="Group 9"/>
          <p:cNvGrpSpPr/>
          <p:nvPr/>
        </p:nvGrpSpPr>
        <p:grpSpPr>
          <a:xfrm>
            <a:off x="3913634" y="2313947"/>
            <a:ext cx="2335510" cy="3851357"/>
            <a:chOff x="3550425" y="822342"/>
            <a:chExt cx="2107158" cy="3851357"/>
          </a:xfrm>
        </p:grpSpPr>
        <p:sp>
          <p:nvSpPr>
            <p:cNvPr id="17" name="Rectangle 16"/>
            <p:cNvSpPr/>
            <p:nvPr/>
          </p:nvSpPr>
          <p:spPr>
            <a:xfrm>
              <a:off x="3550425"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3550425" y="822342"/>
              <a:ext cx="2107158"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Current statements. </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represents good practice?</a:t>
              </a:r>
              <a:endParaRPr lang="en-GB" sz="2300" kern="1200" dirty="0"/>
            </a:p>
          </p:txBody>
        </p:sp>
      </p:grpSp>
      <p:grpSp>
        <p:nvGrpSpPr>
          <p:cNvPr id="11" name="Group 10"/>
          <p:cNvGrpSpPr/>
          <p:nvPr/>
        </p:nvGrpSpPr>
        <p:grpSpPr>
          <a:xfrm>
            <a:off x="6564706" y="2313947"/>
            <a:ext cx="423034" cy="3851357"/>
            <a:chOff x="6201497" y="822342"/>
            <a:chExt cx="423034" cy="3851357"/>
          </a:xfrm>
        </p:grpSpPr>
        <p:sp>
          <p:nvSpPr>
            <p:cNvPr id="15" name="Rectangle 14"/>
            <p:cNvSpPr/>
            <p:nvPr/>
          </p:nvSpPr>
          <p:spPr>
            <a:xfrm rot="16200000">
              <a:off x="4487335" y="2536504"/>
              <a:ext cx="3851357" cy="4230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rot="16200000">
              <a:off x="4487335" y="2536504"/>
              <a:ext cx="3851357" cy="423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3093" bIns="0" numCol="1" spcCol="1270" anchor="t" anchorCtr="0">
              <a:noAutofit/>
            </a:bodyPr>
            <a:lstStyle/>
            <a:p>
              <a:pPr lvl="0" algn="r" defTabSz="1422400">
                <a:lnSpc>
                  <a:spcPct val="90000"/>
                </a:lnSpc>
                <a:spcBef>
                  <a:spcPct val="0"/>
                </a:spcBef>
                <a:spcAft>
                  <a:spcPct val="35000"/>
                </a:spcAft>
              </a:pPr>
              <a:r>
                <a:rPr lang="en-GB" sz="3200" kern="1200" dirty="0" smtClean="0"/>
                <a:t>Workstream 3</a:t>
              </a:r>
              <a:endParaRPr lang="en-GB" sz="3200" kern="1200" dirty="0"/>
            </a:p>
          </p:txBody>
        </p:sp>
      </p:grpSp>
      <p:grpSp>
        <p:nvGrpSpPr>
          <p:cNvPr id="12" name="Group 11"/>
          <p:cNvGrpSpPr/>
          <p:nvPr/>
        </p:nvGrpSpPr>
        <p:grpSpPr>
          <a:xfrm>
            <a:off x="6987740" y="2313947"/>
            <a:ext cx="2357748" cy="3851357"/>
            <a:chOff x="6624531" y="822342"/>
            <a:chExt cx="2107158" cy="3851357"/>
          </a:xfrm>
        </p:grpSpPr>
        <p:sp>
          <p:nvSpPr>
            <p:cNvPr id="13" name="Rectangle 12"/>
            <p:cNvSpPr/>
            <p:nvPr/>
          </p:nvSpPr>
          <p:spPr>
            <a:xfrm>
              <a:off x="6624531" y="822342"/>
              <a:ext cx="2107158" cy="38513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6624531" y="822342"/>
              <a:ext cx="2107158" cy="3851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248" tIns="373093" rIns="206248" bIns="206248" numCol="1" spcCol="1270" anchor="t" anchorCtr="0">
              <a:noAutofit/>
            </a:bodyPr>
            <a:lstStyle/>
            <a:p>
              <a:pPr marL="228600" lvl="1" indent="-228600" algn="l" defTabSz="1022350">
                <a:lnSpc>
                  <a:spcPct val="90000"/>
                </a:lnSpc>
                <a:spcBef>
                  <a:spcPct val="0"/>
                </a:spcBef>
                <a:spcAft>
                  <a:spcPct val="15000"/>
                </a:spcAft>
                <a:buChar char="••"/>
              </a:pPr>
              <a:r>
                <a:rPr lang="en-GB" sz="2300" kern="1200" dirty="0" smtClean="0"/>
                <a:t>What consumer research has been done?</a:t>
              </a:r>
              <a:endParaRPr lang="en-GB" sz="2300" kern="1200" dirty="0"/>
            </a:p>
            <a:p>
              <a:pPr marL="228600" lvl="1" indent="-228600" algn="l" defTabSz="1022350">
                <a:lnSpc>
                  <a:spcPct val="90000"/>
                </a:lnSpc>
                <a:spcBef>
                  <a:spcPct val="0"/>
                </a:spcBef>
                <a:spcAft>
                  <a:spcPct val="15000"/>
                </a:spcAft>
                <a:buChar char="••"/>
              </a:pPr>
              <a:r>
                <a:rPr lang="en-GB" sz="2300" kern="1200" dirty="0" smtClean="0"/>
                <a:t>What does this tell us? </a:t>
              </a:r>
            </a:p>
            <a:p>
              <a:pPr marL="228600" lvl="1" indent="-228600" algn="l" defTabSz="1022350">
                <a:lnSpc>
                  <a:spcPct val="90000"/>
                </a:lnSpc>
                <a:spcBef>
                  <a:spcPct val="0"/>
                </a:spcBef>
                <a:spcAft>
                  <a:spcPct val="15000"/>
                </a:spcAft>
                <a:buChar char="••"/>
              </a:pPr>
              <a:r>
                <a:rPr lang="en-GB" sz="2300" kern="1200" dirty="0" smtClean="0"/>
                <a:t>Where are the gaps?</a:t>
              </a:r>
              <a:endParaRPr lang="en-GB" sz="2300" kern="1200" dirty="0"/>
            </a:p>
          </p:txBody>
        </p:sp>
      </p:grpSp>
      <p:sp>
        <p:nvSpPr>
          <p:cNvPr id="25" name="TextBox 24"/>
          <p:cNvSpPr txBox="1"/>
          <p:nvPr/>
        </p:nvSpPr>
        <p:spPr>
          <a:xfrm>
            <a:off x="776536" y="1445875"/>
            <a:ext cx="2448272" cy="830997"/>
          </a:xfrm>
          <a:prstGeom prst="rect">
            <a:avLst/>
          </a:prstGeom>
          <a:noFill/>
        </p:spPr>
        <p:txBody>
          <a:bodyPr wrap="square" rtlCol="0">
            <a:spAutoFit/>
          </a:bodyPr>
          <a:lstStyle/>
          <a:p>
            <a:pPr algn="ctr"/>
            <a:r>
              <a:rPr lang="en-GB" sz="2400" b="1" dirty="0" smtClean="0"/>
              <a:t>With-profits landscape</a:t>
            </a:r>
            <a:endParaRPr lang="en-GB" sz="2400" b="1" dirty="0"/>
          </a:p>
        </p:txBody>
      </p:sp>
      <p:sp>
        <p:nvSpPr>
          <p:cNvPr id="26" name="TextBox 25"/>
          <p:cNvSpPr txBox="1"/>
          <p:nvPr/>
        </p:nvSpPr>
        <p:spPr>
          <a:xfrm>
            <a:off x="3800872" y="1743199"/>
            <a:ext cx="2664296" cy="461665"/>
          </a:xfrm>
          <a:prstGeom prst="rect">
            <a:avLst/>
          </a:prstGeom>
          <a:noFill/>
        </p:spPr>
        <p:txBody>
          <a:bodyPr wrap="square" rtlCol="0">
            <a:spAutoFit/>
          </a:bodyPr>
          <a:lstStyle/>
          <a:p>
            <a:pPr algn="ctr"/>
            <a:r>
              <a:rPr lang="en-GB" sz="2400" b="1" dirty="0" smtClean="0"/>
              <a:t>Communications</a:t>
            </a:r>
          </a:p>
        </p:txBody>
      </p:sp>
      <p:sp>
        <p:nvSpPr>
          <p:cNvPr id="27" name="TextBox 26"/>
          <p:cNvSpPr txBox="1"/>
          <p:nvPr/>
        </p:nvSpPr>
        <p:spPr>
          <a:xfrm>
            <a:off x="6969224" y="1412776"/>
            <a:ext cx="2304256" cy="830997"/>
          </a:xfrm>
          <a:prstGeom prst="rect">
            <a:avLst/>
          </a:prstGeom>
          <a:noFill/>
        </p:spPr>
        <p:txBody>
          <a:bodyPr wrap="square" rtlCol="0">
            <a:spAutoFit/>
          </a:bodyPr>
          <a:lstStyle/>
          <a:p>
            <a:pPr algn="ctr"/>
            <a:r>
              <a:rPr lang="en-GB" sz="2400" b="1" dirty="0" smtClean="0"/>
              <a:t>Consumer research</a:t>
            </a:r>
          </a:p>
        </p:txBody>
      </p:sp>
    </p:spTree>
    <p:extLst>
      <p:ext uri="{BB962C8B-B14F-4D97-AF65-F5344CB8AC3E}">
        <p14:creationId xmlns:p14="http://schemas.microsoft.com/office/powerpoint/2010/main" val="2800824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Workstream 1</a:t>
            </a:r>
            <a:endParaRPr lang="en-GB" dirty="0"/>
          </a:p>
        </p:txBody>
      </p:sp>
      <p:sp>
        <p:nvSpPr>
          <p:cNvPr id="6" name="Subtitle 5"/>
          <p:cNvSpPr>
            <a:spLocks noGrp="1"/>
          </p:cNvSpPr>
          <p:nvPr>
            <p:ph type="subTitle" idx="1"/>
          </p:nvPr>
        </p:nvSpPr>
        <p:spPr/>
        <p:txBody>
          <a:bodyPr/>
          <a:lstStyle/>
          <a:p>
            <a:r>
              <a:rPr lang="en-GB" dirty="0" smtClean="0"/>
              <a:t>The with-profits landscape</a:t>
            </a:r>
            <a:endParaRPr lang="en-GB" dirty="0"/>
          </a:p>
        </p:txBody>
      </p:sp>
      <p:sp>
        <p:nvSpPr>
          <p:cNvPr id="4" name="Date Placeholder 3"/>
          <p:cNvSpPr>
            <a:spLocks noGrp="1"/>
          </p:cNvSpPr>
          <p:nvPr>
            <p:ph type="dt" sz="half" idx="2"/>
          </p:nvPr>
        </p:nvSpPr>
        <p:spPr/>
        <p:txBody>
          <a:bodyPr/>
          <a:lstStyle/>
          <a:p>
            <a:r>
              <a:rPr lang="en-GB" dirty="0"/>
              <a:t>4 May 2017</a:t>
            </a:r>
          </a:p>
          <a:p>
            <a:endParaRPr lang="en-GB" dirty="0"/>
          </a:p>
        </p:txBody>
      </p:sp>
    </p:spTree>
    <p:extLst>
      <p:ext uri="{BB962C8B-B14F-4D97-AF65-F5344CB8AC3E}">
        <p14:creationId xmlns:p14="http://schemas.microsoft.com/office/powerpoint/2010/main" val="2336674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with-profits landscape</a:t>
            </a:r>
          </a:p>
        </p:txBody>
      </p:sp>
      <p:sp>
        <p:nvSpPr>
          <p:cNvPr id="3" name="Content Placeholder 2"/>
          <p:cNvSpPr>
            <a:spLocks noGrp="1"/>
          </p:cNvSpPr>
          <p:nvPr>
            <p:ph idx="1"/>
          </p:nvPr>
        </p:nvSpPr>
        <p:spPr>
          <a:xfrm>
            <a:off x="392136" y="1317168"/>
            <a:ext cx="8982471" cy="4640262"/>
          </a:xfrm>
        </p:spPr>
        <p:txBody>
          <a:bodyPr/>
          <a:lstStyle/>
          <a:p>
            <a:pPr marL="457200" indent="-457200">
              <a:buNone/>
            </a:pPr>
            <a:r>
              <a:rPr lang="en-GB" sz="2000" dirty="0" smtClean="0"/>
              <a:t>Key features of with-profits business</a:t>
            </a:r>
          </a:p>
          <a:p>
            <a:pPr marL="0" lvl="0" indent="0">
              <a:buNone/>
            </a:pPr>
            <a:endParaRPr lang="en-GB" sz="2000" b="1" dirty="0" smtClean="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59</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19" name="Content Placeholder 6"/>
          <p:cNvSpPr>
            <a:spLocks noGrp="1"/>
          </p:cNvSpPr>
          <p:nvPr/>
        </p:nvSpPr>
        <p:spPr bwMode="auto">
          <a:xfrm>
            <a:off x="5349044" y="3385657"/>
            <a:ext cx="4284476" cy="7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spcBef>
                <a:spcPts val="0"/>
              </a:spcBef>
              <a:buNone/>
            </a:pPr>
            <a:r>
              <a:rPr lang="en-GB" b="1" dirty="0" smtClean="0">
                <a:solidFill>
                  <a:srgbClr val="D9AB16"/>
                </a:solidFill>
                <a:latin typeface="+mj-lt"/>
                <a:ea typeface="+mj-ea"/>
                <a:cs typeface="+mj-cs"/>
              </a:rPr>
              <a:t>Key </a:t>
            </a:r>
            <a:r>
              <a:rPr lang="en-GB" b="1" dirty="0">
                <a:solidFill>
                  <a:srgbClr val="D9AB16"/>
                </a:solidFill>
                <a:latin typeface="+mj-lt"/>
                <a:ea typeface="+mj-ea"/>
                <a:cs typeface="+mj-cs"/>
              </a:rPr>
              <a:t>features of with-profits </a:t>
            </a:r>
          </a:p>
          <a:p>
            <a:pPr marL="0" indent="0" algn="ctr">
              <a:spcBef>
                <a:spcPts val="0"/>
              </a:spcBef>
              <a:buNone/>
            </a:pPr>
            <a:r>
              <a:rPr lang="en-GB" b="1" dirty="0">
                <a:solidFill>
                  <a:srgbClr val="D9AB16"/>
                </a:solidFill>
                <a:latin typeface="+mj-lt"/>
                <a:ea typeface="+mj-ea"/>
                <a:cs typeface="+mj-cs"/>
              </a:rPr>
              <a:t>are unchanged</a:t>
            </a:r>
          </a:p>
        </p:txBody>
      </p:sp>
      <p:sp>
        <p:nvSpPr>
          <p:cNvPr id="20" name="Rounded Rectangle 19"/>
          <p:cNvSpPr/>
          <p:nvPr/>
        </p:nvSpPr>
        <p:spPr>
          <a:xfrm>
            <a:off x="488504" y="3495674"/>
            <a:ext cx="266429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Portfolio of underlying assets</a:t>
            </a:r>
            <a:endParaRPr lang="en-GB" dirty="0"/>
          </a:p>
        </p:txBody>
      </p:sp>
      <p:cxnSp>
        <p:nvCxnSpPr>
          <p:cNvPr id="21" name="Straight Arrow Connector 20"/>
          <p:cNvCxnSpPr/>
          <p:nvPr/>
        </p:nvCxnSpPr>
        <p:spPr>
          <a:xfrm>
            <a:off x="3152800" y="4503786"/>
            <a:ext cx="4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60512" y="2415554"/>
            <a:ext cx="25922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t>“Business” profits and losses</a:t>
            </a:r>
            <a:endParaRPr lang="en-GB" dirty="0"/>
          </a:p>
        </p:txBody>
      </p:sp>
      <p:sp>
        <p:nvSpPr>
          <p:cNvPr id="23" name="Rounded Rectangle 22"/>
          <p:cNvSpPr/>
          <p:nvPr/>
        </p:nvSpPr>
        <p:spPr>
          <a:xfrm>
            <a:off x="4016896" y="2343546"/>
            <a:ext cx="2664296" cy="9361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dirty="0" smtClean="0">
                <a:solidFill>
                  <a:schemeClr val="tx1"/>
                </a:solidFill>
              </a:rPr>
              <a:t>+ Smoothing</a:t>
            </a:r>
          </a:p>
          <a:p>
            <a:pPr algn="ctr"/>
            <a:r>
              <a:rPr lang="en-GB" dirty="0" smtClean="0">
                <a:solidFill>
                  <a:schemeClr val="tx1"/>
                </a:solidFill>
              </a:rPr>
              <a:t>+ Guarantees</a:t>
            </a:r>
          </a:p>
          <a:p>
            <a:pPr algn="ctr"/>
            <a:r>
              <a:rPr lang="en-GB" dirty="0" smtClean="0">
                <a:solidFill>
                  <a:schemeClr val="tx1"/>
                </a:solidFill>
              </a:rPr>
              <a:t>+ MVR’s</a:t>
            </a:r>
          </a:p>
        </p:txBody>
      </p:sp>
      <p:sp>
        <p:nvSpPr>
          <p:cNvPr id="24" name="Rectangle 23"/>
          <p:cNvSpPr/>
          <p:nvPr/>
        </p:nvSpPr>
        <p:spPr>
          <a:xfrm>
            <a:off x="272480" y="5169966"/>
            <a:ext cx="9361040" cy="923330"/>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i="1" dirty="0" smtClean="0"/>
              <a:t>“based on a diversified portfolio, a degree of smoothing to iron out peaks and troughs of asset performance, and increasing guarantees over a policy term is not seen in any other mass-marketed investment product...</a:t>
            </a:r>
            <a:r>
              <a:rPr lang="en-GB" i="1" baseline="30000" dirty="0" smtClean="0"/>
              <a:t>1</a:t>
            </a:r>
            <a:r>
              <a:rPr lang="en-GB" i="1" dirty="0" smtClean="0"/>
              <a:t>” </a:t>
            </a:r>
          </a:p>
        </p:txBody>
      </p:sp>
      <p:sp>
        <p:nvSpPr>
          <p:cNvPr id="25" name="TextBox 14"/>
          <p:cNvSpPr txBox="1"/>
          <p:nvPr/>
        </p:nvSpPr>
        <p:spPr>
          <a:xfrm>
            <a:off x="7545288" y="2631578"/>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t>With-profits</a:t>
            </a:r>
            <a:endParaRPr lang="en-GB" b="1" dirty="0"/>
          </a:p>
        </p:txBody>
      </p:sp>
      <p:sp>
        <p:nvSpPr>
          <p:cNvPr id="26" name="TextBox 15"/>
          <p:cNvSpPr txBox="1"/>
          <p:nvPr/>
        </p:nvSpPr>
        <p:spPr>
          <a:xfrm>
            <a:off x="7545288" y="4287762"/>
            <a:ext cx="1800200"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b="1" dirty="0" smtClean="0"/>
              <a:t>Unit Linked</a:t>
            </a:r>
            <a:endParaRPr lang="en-GB" b="1" dirty="0"/>
          </a:p>
        </p:txBody>
      </p:sp>
      <p:cxnSp>
        <p:nvCxnSpPr>
          <p:cNvPr id="27" name="Straight Arrow Connector 26"/>
          <p:cNvCxnSpPr>
            <a:stCxn id="22" idx="3"/>
            <a:endCxn id="23" idx="1"/>
          </p:cNvCxnSpPr>
          <p:nvPr/>
        </p:nvCxnSpPr>
        <p:spPr>
          <a:xfrm>
            <a:off x="3152800" y="281159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18"/>
          <p:cNvCxnSpPr>
            <a:endCxn id="23" idx="2"/>
          </p:cNvCxnSpPr>
          <p:nvPr/>
        </p:nvCxnSpPr>
        <p:spPr>
          <a:xfrm flipV="1">
            <a:off x="3152800" y="3279650"/>
            <a:ext cx="2196244" cy="64807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25" idx="1"/>
          </p:cNvCxnSpPr>
          <p:nvPr/>
        </p:nvCxnSpPr>
        <p:spPr>
          <a:xfrm>
            <a:off x="6681192" y="2811598"/>
            <a:ext cx="864096" cy="4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7"/>
          <p:cNvSpPr txBox="1"/>
          <p:nvPr/>
        </p:nvSpPr>
        <p:spPr>
          <a:xfrm>
            <a:off x="4088904" y="1911498"/>
            <a:ext cx="2664296" cy="369332"/>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u="sng" dirty="0" smtClean="0"/>
              <a:t>Discretion</a:t>
            </a:r>
            <a:endParaRPr lang="en-GB" u="sng" dirty="0"/>
          </a:p>
        </p:txBody>
      </p:sp>
      <p:sp>
        <p:nvSpPr>
          <p:cNvPr id="31" name="TextBox 30"/>
          <p:cNvSpPr txBox="1"/>
          <p:nvPr/>
        </p:nvSpPr>
        <p:spPr>
          <a:xfrm>
            <a:off x="5097463" y="6381328"/>
            <a:ext cx="4104009" cy="276999"/>
          </a:xfrm>
          <a:prstGeom prst="rect">
            <a:avLst/>
          </a:prstGeom>
          <a:noFill/>
        </p:spPr>
        <p:txBody>
          <a:bodyPr wrap="none" rtlCol="0">
            <a:spAutoFit/>
          </a:bodyPr>
          <a:lstStyle/>
          <a:p>
            <a:r>
              <a:rPr lang="en-GB" sz="1200" dirty="0" smtClean="0"/>
              <a:t>1. With Profits without mystery; Ranson &amp; Headdon; 1990</a:t>
            </a:r>
            <a:endParaRPr lang="en-GB" sz="1200" dirty="0"/>
          </a:p>
        </p:txBody>
      </p:sp>
    </p:spTree>
    <p:extLst>
      <p:ext uri="{BB962C8B-B14F-4D97-AF65-F5344CB8AC3E}">
        <p14:creationId xmlns:p14="http://schemas.microsoft.com/office/powerpoint/2010/main" val="421152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dirty="0"/>
          </a:p>
        </p:txBody>
      </p:sp>
      <p:sp>
        <p:nvSpPr>
          <p:cNvPr id="17" name="Content Placeholder 2"/>
          <p:cNvSpPr txBox="1">
            <a:spLocks/>
          </p:cNvSpPr>
          <p:nvPr/>
        </p:nvSpPr>
        <p:spPr bwMode="auto">
          <a:xfrm>
            <a:off x="416496" y="1412776"/>
            <a:ext cx="914501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50000"/>
              </a:spcBef>
              <a:spcAft>
                <a:spcPct val="0"/>
              </a:spcAft>
              <a:buClr>
                <a:schemeClr val="accent1"/>
              </a:buClr>
              <a:buSzTx/>
              <a:tabLst/>
              <a:defRPr/>
            </a:pPr>
            <a:r>
              <a:rPr kumimoji="0" lang="en-GB" sz="2000" b="1" i="0" u="none" strike="noStrike" kern="0" cap="none" spc="0" normalizeH="0" baseline="0" noProof="0" dirty="0" smtClean="0">
                <a:ln>
                  <a:noFill/>
                </a:ln>
                <a:solidFill>
                  <a:srgbClr val="3F4548"/>
                </a:solidFill>
                <a:effectLst/>
                <a:uLnTx/>
                <a:uFillTx/>
                <a:latin typeface="+mn-lt"/>
                <a:ea typeface="+mn-ea"/>
                <a:cs typeface="+mn-cs"/>
              </a:rPr>
              <a:t>The value of with-profits for consumers working party. </a:t>
            </a:r>
          </a:p>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4096B8"/>
                </a:solidFill>
                <a:effectLst/>
                <a:uLnTx/>
                <a:uFillTx/>
                <a:latin typeface="+mn-lt"/>
                <a:ea typeface="+mn-ea"/>
                <a:cs typeface="+mn-cs"/>
              </a:rPr>
              <a:t>Scope: </a:t>
            </a:r>
            <a:r>
              <a:rPr lang="en-GB" sz="2000" b="1" kern="0" dirty="0" smtClean="0">
                <a:solidFill>
                  <a:srgbClr val="4096B8"/>
                </a:solidFill>
                <a:latin typeface="+mn-lt"/>
                <a:cs typeface="+mn-cs"/>
              </a:rPr>
              <a:t>Do consumers understand the value of their with-profits policies?</a:t>
            </a:r>
          </a:p>
        </p:txBody>
      </p:sp>
      <p:graphicFrame>
        <p:nvGraphicFramePr>
          <p:cNvPr id="14" name="Diagram 13"/>
          <p:cNvGraphicFramePr/>
          <p:nvPr>
            <p:extLst>
              <p:ext uri="{D42A27DB-BD31-4B8C-83A1-F6EECF244321}">
                <p14:modId xmlns:p14="http://schemas.microsoft.com/office/powerpoint/2010/main" val="160098342"/>
              </p:ext>
            </p:extLst>
          </p:nvPr>
        </p:nvGraphicFramePr>
        <p:xfrm>
          <a:off x="560512" y="2420888"/>
          <a:ext cx="648072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44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with-profits landscape</a:t>
            </a:r>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60</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31" name="Content Placeholder 6"/>
          <p:cNvSpPr txBox="1">
            <a:spLocks/>
          </p:cNvSpPr>
          <p:nvPr/>
        </p:nvSpPr>
        <p:spPr bwMode="auto">
          <a:xfrm>
            <a:off x="422820" y="1268760"/>
            <a:ext cx="8982471" cy="456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b="1" kern="0" dirty="0" smtClean="0">
                <a:solidFill>
                  <a:srgbClr val="D9AB16"/>
                </a:solidFill>
              </a:rPr>
              <a:t>But the landscape has changed...</a:t>
            </a:r>
            <a:endParaRPr lang="en-GB" b="1" kern="0" dirty="0">
              <a:solidFill>
                <a:srgbClr val="D9AB16"/>
              </a:solidFill>
            </a:endParaRPr>
          </a:p>
        </p:txBody>
      </p:sp>
      <p:cxnSp>
        <p:nvCxnSpPr>
          <p:cNvPr id="29" name="Straight Connector 28"/>
          <p:cNvCxnSpPr/>
          <p:nvPr/>
        </p:nvCxnSpPr>
        <p:spPr>
          <a:xfrm>
            <a:off x="6477231" y="5309777"/>
            <a:ext cx="0" cy="24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28959" y="5309777"/>
            <a:ext cx="0" cy="24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64663" y="5309777"/>
            <a:ext cx="0" cy="24780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85143" y="5629590"/>
            <a:ext cx="1584176" cy="369332"/>
          </a:xfrm>
          <a:prstGeom prst="rect">
            <a:avLst/>
          </a:prstGeom>
          <a:noFill/>
        </p:spPr>
        <p:txBody>
          <a:bodyPr wrap="square" rtlCol="0">
            <a:spAutoFit/>
          </a:bodyPr>
          <a:lstStyle/>
          <a:p>
            <a:pPr algn="ctr"/>
            <a:r>
              <a:rPr lang="en-GB" dirty="0" smtClean="0"/>
              <a:t>2010</a:t>
            </a:r>
            <a:endParaRPr lang="en-GB" dirty="0"/>
          </a:p>
        </p:txBody>
      </p:sp>
      <p:sp>
        <p:nvSpPr>
          <p:cNvPr id="54" name="TextBox 53"/>
          <p:cNvSpPr txBox="1"/>
          <p:nvPr/>
        </p:nvSpPr>
        <p:spPr>
          <a:xfrm>
            <a:off x="3272875" y="5629590"/>
            <a:ext cx="1584176" cy="369332"/>
          </a:xfrm>
          <a:prstGeom prst="rect">
            <a:avLst/>
          </a:prstGeom>
          <a:noFill/>
        </p:spPr>
        <p:txBody>
          <a:bodyPr wrap="square" rtlCol="0">
            <a:spAutoFit/>
          </a:bodyPr>
          <a:lstStyle/>
          <a:p>
            <a:pPr algn="ctr"/>
            <a:r>
              <a:rPr lang="en-GB" dirty="0" smtClean="0"/>
              <a:t>2000</a:t>
            </a:r>
            <a:endParaRPr lang="en-GB" dirty="0"/>
          </a:p>
        </p:txBody>
      </p:sp>
      <p:sp>
        <p:nvSpPr>
          <p:cNvPr id="55" name="TextBox 54"/>
          <p:cNvSpPr txBox="1"/>
          <p:nvPr/>
        </p:nvSpPr>
        <p:spPr>
          <a:xfrm>
            <a:off x="572575" y="5586187"/>
            <a:ext cx="1584176" cy="369332"/>
          </a:xfrm>
          <a:prstGeom prst="rect">
            <a:avLst/>
          </a:prstGeom>
          <a:noFill/>
        </p:spPr>
        <p:txBody>
          <a:bodyPr wrap="square" rtlCol="0">
            <a:spAutoFit/>
          </a:bodyPr>
          <a:lstStyle/>
          <a:p>
            <a:pPr algn="ctr"/>
            <a:r>
              <a:rPr lang="en-GB" dirty="0" smtClean="0"/>
              <a:t>1990</a:t>
            </a:r>
            <a:endParaRPr lang="en-GB" dirty="0"/>
          </a:p>
        </p:txBody>
      </p:sp>
      <p:sp>
        <p:nvSpPr>
          <p:cNvPr id="56" name="Rectangle 55"/>
          <p:cNvSpPr/>
          <p:nvPr/>
        </p:nvSpPr>
        <p:spPr>
          <a:xfrm>
            <a:off x="4763738" y="4725144"/>
            <a:ext cx="2448272" cy="52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Consolidation – closed funds</a:t>
            </a:r>
            <a:endParaRPr lang="en-GB" dirty="0"/>
          </a:p>
        </p:txBody>
      </p:sp>
      <p:sp>
        <p:nvSpPr>
          <p:cNvPr id="57" name="Rectangle 56"/>
          <p:cNvSpPr/>
          <p:nvPr/>
        </p:nvSpPr>
        <p:spPr>
          <a:xfrm>
            <a:off x="5693518" y="4147470"/>
            <a:ext cx="2376264"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Investment strategy</a:t>
            </a:r>
            <a:endParaRPr lang="en-GB" dirty="0"/>
          </a:p>
        </p:txBody>
      </p:sp>
      <p:sp>
        <p:nvSpPr>
          <p:cNvPr id="58" name="Rectangle 57"/>
          <p:cNvSpPr/>
          <p:nvPr/>
        </p:nvSpPr>
        <p:spPr>
          <a:xfrm>
            <a:off x="3436992" y="4149080"/>
            <a:ext cx="1584176"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Endowment mis-selling</a:t>
            </a:r>
            <a:endParaRPr lang="en-GB" dirty="0"/>
          </a:p>
        </p:txBody>
      </p:sp>
      <p:sp>
        <p:nvSpPr>
          <p:cNvPr id="59" name="Rectangle 58"/>
          <p:cNvSpPr/>
          <p:nvPr/>
        </p:nvSpPr>
        <p:spPr>
          <a:xfrm>
            <a:off x="1424608" y="4723533"/>
            <a:ext cx="2664296" cy="52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Transition from conventional to unitised</a:t>
            </a:r>
            <a:endParaRPr lang="en-GB" dirty="0"/>
          </a:p>
        </p:txBody>
      </p:sp>
      <p:cxnSp>
        <p:nvCxnSpPr>
          <p:cNvPr id="60" name="Straight Arrow Connector 59"/>
          <p:cNvCxnSpPr/>
          <p:nvPr/>
        </p:nvCxnSpPr>
        <p:spPr>
          <a:xfrm flipV="1">
            <a:off x="4533015" y="5507941"/>
            <a:ext cx="0" cy="58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5967285" y="5517232"/>
            <a:ext cx="5890" cy="50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97504" y="2893285"/>
            <a:ext cx="1728192" cy="520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Enhanced Governance</a:t>
            </a:r>
            <a:endParaRPr lang="en-GB" dirty="0"/>
          </a:p>
        </p:txBody>
      </p:sp>
      <p:sp>
        <p:nvSpPr>
          <p:cNvPr id="63" name="Right Arrow 62"/>
          <p:cNvSpPr/>
          <p:nvPr/>
        </p:nvSpPr>
        <p:spPr>
          <a:xfrm>
            <a:off x="0" y="2276872"/>
            <a:ext cx="8481392" cy="576064"/>
          </a:xfrm>
          <a:prstGeom prst="rightArrow">
            <a:avLst/>
          </a:prstGeom>
          <a:solidFill>
            <a:srgbClr val="79A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Lower interest rates – increasing value / cost </a:t>
            </a:r>
            <a:endParaRPr lang="en-GB" dirty="0"/>
          </a:p>
        </p:txBody>
      </p:sp>
      <p:sp>
        <p:nvSpPr>
          <p:cNvPr id="64" name="Rectangle 63"/>
          <p:cNvSpPr/>
          <p:nvPr/>
        </p:nvSpPr>
        <p:spPr>
          <a:xfrm>
            <a:off x="4429552" y="3571406"/>
            <a:ext cx="1728192"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Realistic Valuation</a:t>
            </a:r>
            <a:endParaRPr lang="en-GB" dirty="0"/>
          </a:p>
        </p:txBody>
      </p:sp>
      <p:sp>
        <p:nvSpPr>
          <p:cNvPr id="65" name="Rectangle 64"/>
          <p:cNvSpPr/>
          <p:nvPr/>
        </p:nvSpPr>
        <p:spPr>
          <a:xfrm>
            <a:off x="5860858" y="2893285"/>
            <a:ext cx="2520280" cy="535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Product changes – reduce guarantees</a:t>
            </a:r>
            <a:endParaRPr lang="en-GB" dirty="0"/>
          </a:p>
        </p:txBody>
      </p:sp>
      <p:sp>
        <p:nvSpPr>
          <p:cNvPr id="66" name="Rectangle 65"/>
          <p:cNvSpPr/>
          <p:nvPr/>
        </p:nvSpPr>
        <p:spPr>
          <a:xfrm>
            <a:off x="7663588" y="3571406"/>
            <a:ext cx="1224136"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PRIIPS</a:t>
            </a:r>
            <a:endParaRPr lang="en-GB" dirty="0"/>
          </a:p>
        </p:txBody>
      </p:sp>
      <p:sp>
        <p:nvSpPr>
          <p:cNvPr id="67" name="Rectangle 66"/>
          <p:cNvSpPr/>
          <p:nvPr/>
        </p:nvSpPr>
        <p:spPr>
          <a:xfrm>
            <a:off x="7493718" y="4725144"/>
            <a:ext cx="1152128" cy="52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IDD</a:t>
            </a:r>
            <a:endParaRPr lang="en-GB" dirty="0"/>
          </a:p>
        </p:txBody>
      </p:sp>
      <p:sp>
        <p:nvSpPr>
          <p:cNvPr id="68" name="Rectangle 67"/>
          <p:cNvSpPr/>
          <p:nvPr/>
        </p:nvSpPr>
        <p:spPr>
          <a:xfrm>
            <a:off x="6511460" y="3571406"/>
            <a:ext cx="1008112" cy="43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FG16/8</a:t>
            </a:r>
            <a:endParaRPr lang="en-GB" dirty="0"/>
          </a:p>
        </p:txBody>
      </p:sp>
      <p:cxnSp>
        <p:nvCxnSpPr>
          <p:cNvPr id="69" name="Straight Arrow Connector 68"/>
          <p:cNvCxnSpPr/>
          <p:nvPr/>
        </p:nvCxnSpPr>
        <p:spPr>
          <a:xfrm>
            <a:off x="500567" y="5445224"/>
            <a:ext cx="87849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656856" y="6011996"/>
            <a:ext cx="1728192" cy="369332"/>
          </a:xfrm>
          <a:prstGeom prst="rect">
            <a:avLst/>
          </a:prstGeom>
          <a:noFill/>
        </p:spPr>
        <p:txBody>
          <a:bodyPr wrap="square" rtlCol="0">
            <a:spAutoFit/>
          </a:bodyPr>
          <a:lstStyle/>
          <a:p>
            <a:r>
              <a:rPr lang="en-GB" dirty="0" smtClean="0"/>
              <a:t>Dot Com crash</a:t>
            </a:r>
            <a:endParaRPr lang="en-GB" dirty="0"/>
          </a:p>
        </p:txBody>
      </p:sp>
      <p:sp>
        <p:nvSpPr>
          <p:cNvPr id="71" name="TextBox 70"/>
          <p:cNvSpPr txBox="1"/>
          <p:nvPr/>
        </p:nvSpPr>
        <p:spPr>
          <a:xfrm>
            <a:off x="5505191" y="6011996"/>
            <a:ext cx="1584176" cy="369332"/>
          </a:xfrm>
          <a:prstGeom prst="rect">
            <a:avLst/>
          </a:prstGeom>
          <a:noFill/>
        </p:spPr>
        <p:txBody>
          <a:bodyPr wrap="square" rtlCol="0">
            <a:spAutoFit/>
          </a:bodyPr>
          <a:lstStyle/>
          <a:p>
            <a:r>
              <a:rPr lang="en-GB" dirty="0" smtClean="0"/>
              <a:t>Credit crunch</a:t>
            </a:r>
            <a:endParaRPr lang="en-GB" dirty="0"/>
          </a:p>
        </p:txBody>
      </p:sp>
      <p:sp>
        <p:nvSpPr>
          <p:cNvPr id="33" name="Right Arrow 32"/>
          <p:cNvSpPr/>
          <p:nvPr/>
        </p:nvSpPr>
        <p:spPr>
          <a:xfrm>
            <a:off x="0" y="1628800"/>
            <a:ext cx="8481392" cy="576064"/>
          </a:xfrm>
          <a:prstGeom prst="rightArrow">
            <a:avLst/>
          </a:prstGeom>
          <a:solidFill>
            <a:srgbClr val="79A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Growth in UL Funds</a:t>
            </a:r>
            <a:endParaRPr lang="en-GB" dirty="0"/>
          </a:p>
        </p:txBody>
      </p:sp>
    </p:spTree>
    <p:extLst>
      <p:ext uri="{BB962C8B-B14F-4D97-AF65-F5344CB8AC3E}">
        <p14:creationId xmlns:p14="http://schemas.microsoft.com/office/powerpoint/2010/main" val="3851909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with-profits policies performed?</a:t>
            </a:r>
          </a:p>
        </p:txBody>
      </p:sp>
      <p:sp>
        <p:nvSpPr>
          <p:cNvPr id="3" name="Content Placeholder 2"/>
          <p:cNvSpPr>
            <a:spLocks noGrp="1"/>
          </p:cNvSpPr>
          <p:nvPr>
            <p:ph idx="1"/>
          </p:nvPr>
        </p:nvSpPr>
        <p:spPr>
          <a:xfrm>
            <a:off x="389597" y="1275366"/>
            <a:ext cx="8982471" cy="4640262"/>
          </a:xfrm>
        </p:spPr>
        <p:txBody>
          <a:bodyPr/>
          <a:lstStyle/>
          <a:p>
            <a:pPr marL="0" lvl="0" indent="0">
              <a:buNone/>
            </a:pPr>
            <a:endParaRPr lang="en-GB" sz="2000" b="1" dirty="0" smtClean="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1000" b="1" dirty="0" smtClean="0"/>
          </a:p>
          <a:p>
            <a:pPr marL="0" indent="0">
              <a:buNone/>
            </a:pPr>
            <a:endParaRPr lang="en-GB" sz="1000" b="1" dirty="0"/>
          </a:p>
          <a:p>
            <a:pPr marL="0" indent="0">
              <a:buNone/>
            </a:pPr>
            <a:endParaRPr lang="en-GB" sz="1000" b="1" dirty="0" smtClean="0"/>
          </a:p>
          <a:p>
            <a:pPr marL="0" indent="0">
              <a:buNone/>
            </a:pPr>
            <a:endParaRPr lang="en-GB" sz="1000" b="1" dirty="0"/>
          </a:p>
          <a:p>
            <a:pPr marL="0" indent="0">
              <a:buNone/>
            </a:pPr>
            <a:endParaRPr lang="en-GB" sz="1000" b="1" dirty="0" smtClean="0"/>
          </a:p>
          <a:p>
            <a:pPr marL="0" lvl="0" indent="0">
              <a:buNone/>
            </a:pPr>
            <a:endParaRPr lang="en-GB" sz="1000" b="1" dirty="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61</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8" name="Picture 7"/>
          <p:cNvPicPr>
            <a:picLocks noChangeAspect="1"/>
          </p:cNvPicPr>
          <p:nvPr/>
        </p:nvPicPr>
        <p:blipFill>
          <a:blip r:embed="rId3" cstate="print"/>
          <a:stretch>
            <a:fillRect/>
          </a:stretch>
        </p:blipFill>
        <p:spPr>
          <a:xfrm>
            <a:off x="239178" y="1275366"/>
            <a:ext cx="9213432" cy="5033225"/>
          </a:xfrm>
          <a:prstGeom prst="rect">
            <a:avLst/>
          </a:prstGeom>
        </p:spPr>
      </p:pic>
    </p:spTree>
    <p:extLst>
      <p:ext uri="{BB962C8B-B14F-4D97-AF65-F5344CB8AC3E}">
        <p14:creationId xmlns:p14="http://schemas.microsoft.com/office/powerpoint/2010/main" val="1067296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62</a:t>
            </a:fld>
            <a:endParaRPr lang="en-GB" dirty="0"/>
          </a:p>
        </p:txBody>
      </p:sp>
      <p:sp>
        <p:nvSpPr>
          <p:cNvPr id="8" name="Rectangle 7"/>
          <p:cNvSpPr/>
          <p:nvPr/>
        </p:nvSpPr>
        <p:spPr>
          <a:xfrm>
            <a:off x="416497" y="1772816"/>
            <a:ext cx="3384376" cy="800219"/>
          </a:xfrm>
          <a:prstGeom prst="rect">
            <a:avLst/>
          </a:prstGeom>
        </p:spPr>
        <p:txBody>
          <a:bodyPr wrap="square">
            <a:spAutoFit/>
          </a:bodyPr>
          <a:lstStyle/>
          <a:p>
            <a:r>
              <a:rPr lang="en-GB" b="1" dirty="0">
                <a:solidFill>
                  <a:srgbClr val="3F4548"/>
                </a:solidFill>
              </a:rPr>
              <a:t>Savers should plot their escape from zombie </a:t>
            </a:r>
            <a:r>
              <a:rPr lang="en-GB" b="1" dirty="0" smtClean="0">
                <a:solidFill>
                  <a:srgbClr val="3F4548"/>
                </a:solidFill>
              </a:rPr>
              <a:t>funds</a:t>
            </a:r>
          </a:p>
          <a:p>
            <a:r>
              <a:rPr lang="en-GB" sz="1000" dirty="0" smtClean="0">
                <a:solidFill>
                  <a:srgbClr val="3F4548"/>
                </a:solidFill>
              </a:rPr>
              <a:t>The Times – 9 July 2016</a:t>
            </a:r>
            <a:endParaRPr lang="en-GB" dirty="0">
              <a:solidFill>
                <a:srgbClr val="3F4548"/>
              </a:solidFill>
            </a:endParaRPr>
          </a:p>
        </p:txBody>
      </p:sp>
      <p:sp>
        <p:nvSpPr>
          <p:cNvPr id="9" name="Rectangle 8"/>
          <p:cNvSpPr/>
          <p:nvPr/>
        </p:nvSpPr>
        <p:spPr>
          <a:xfrm>
            <a:off x="4073971" y="1772816"/>
            <a:ext cx="5343525" cy="923330"/>
          </a:xfrm>
          <a:prstGeom prst="rect">
            <a:avLst/>
          </a:prstGeom>
        </p:spPr>
        <p:txBody>
          <a:bodyPr>
            <a:spAutoFit/>
          </a:bodyPr>
          <a:lstStyle/>
          <a:p>
            <a:r>
              <a:rPr lang="en-GB" b="1" dirty="0">
                <a:solidFill>
                  <a:srgbClr val="3F4548"/>
                </a:solidFill>
              </a:rPr>
              <a:t>Deal or no deal? </a:t>
            </a:r>
            <a:r>
              <a:rPr lang="en-GB" dirty="0">
                <a:solidFill>
                  <a:srgbClr val="3F4548"/>
                </a:solidFill>
              </a:rPr>
              <a:t>Why deciding when to take 'with profits' benefits can be like playing the popular game </a:t>
            </a:r>
            <a:r>
              <a:rPr lang="en-GB" dirty="0" smtClean="0">
                <a:solidFill>
                  <a:srgbClr val="3F4548"/>
                </a:solidFill>
              </a:rPr>
              <a:t>show		</a:t>
            </a:r>
            <a:r>
              <a:rPr lang="en-GB" sz="1000" dirty="0" smtClean="0">
                <a:solidFill>
                  <a:srgbClr val="3F4548"/>
                </a:solidFill>
              </a:rPr>
              <a:t>www.thisismoney.co.uk – 30 May 2015</a:t>
            </a:r>
            <a:endParaRPr lang="en-GB" dirty="0">
              <a:solidFill>
                <a:srgbClr val="3F4548"/>
              </a:solidFill>
            </a:endParaRPr>
          </a:p>
        </p:txBody>
      </p:sp>
      <p:sp>
        <p:nvSpPr>
          <p:cNvPr id="10" name="Rectangle 9"/>
          <p:cNvSpPr/>
          <p:nvPr/>
        </p:nvSpPr>
        <p:spPr>
          <a:xfrm>
            <a:off x="428229" y="2780928"/>
            <a:ext cx="3228627" cy="1477328"/>
          </a:xfrm>
          <a:prstGeom prst="rect">
            <a:avLst/>
          </a:prstGeom>
        </p:spPr>
        <p:txBody>
          <a:bodyPr wrap="square">
            <a:spAutoFit/>
          </a:bodyPr>
          <a:lstStyle/>
          <a:p>
            <a:r>
              <a:rPr lang="en-GB" b="1" dirty="0">
                <a:solidFill>
                  <a:srgbClr val="3F4548"/>
                </a:solidFill>
              </a:rPr>
              <a:t>Help! Why has my 'with profits' pension fund shrunk 11% in two years as stocks hit record highs</a:t>
            </a:r>
            <a:r>
              <a:rPr lang="en-GB" b="1" dirty="0" smtClean="0">
                <a:solidFill>
                  <a:srgbClr val="3F4548"/>
                </a:solidFill>
              </a:rPr>
              <a:t>?	</a:t>
            </a:r>
          </a:p>
          <a:p>
            <a:r>
              <a:rPr lang="en-GB" dirty="0" smtClean="0">
                <a:solidFill>
                  <a:srgbClr val="3F4548"/>
                </a:solidFill>
              </a:rPr>
              <a:t> </a:t>
            </a:r>
            <a:r>
              <a:rPr lang="en-GB" sz="1000" dirty="0">
                <a:solidFill>
                  <a:srgbClr val="3F4548"/>
                </a:solidFill>
              </a:rPr>
              <a:t>www.thisismoney.co.uk – </a:t>
            </a:r>
            <a:r>
              <a:rPr lang="en-GB" sz="1000" dirty="0" smtClean="0">
                <a:solidFill>
                  <a:srgbClr val="3F4548"/>
                </a:solidFill>
              </a:rPr>
              <a:t>20 </a:t>
            </a:r>
            <a:r>
              <a:rPr lang="en-GB" sz="1000" dirty="0">
                <a:solidFill>
                  <a:srgbClr val="3F4548"/>
                </a:solidFill>
              </a:rPr>
              <a:t>May 2015</a:t>
            </a:r>
            <a:endParaRPr lang="en-GB" sz="1000" b="1" dirty="0">
              <a:solidFill>
                <a:srgbClr val="3F4548"/>
              </a:solidFill>
            </a:endParaRPr>
          </a:p>
        </p:txBody>
      </p:sp>
      <p:sp>
        <p:nvSpPr>
          <p:cNvPr id="18" name="Title 1"/>
          <p:cNvSpPr>
            <a:spLocks noGrp="1"/>
          </p:cNvSpPr>
          <p:nvPr>
            <p:ph type="title"/>
          </p:nvPr>
        </p:nvSpPr>
        <p:spPr>
          <a:xfrm>
            <a:off x="428229" y="404813"/>
            <a:ext cx="8982471" cy="1143000"/>
          </a:xfrm>
        </p:spPr>
        <p:txBody>
          <a:bodyPr/>
          <a:lstStyle/>
          <a:p>
            <a:r>
              <a:rPr lang="en-GB" dirty="0" smtClean="0"/>
              <a:t>Have with-profits policies performed? </a:t>
            </a:r>
            <a:endParaRPr lang="en-GB" dirty="0"/>
          </a:p>
        </p:txBody>
      </p:sp>
      <p:sp>
        <p:nvSpPr>
          <p:cNvPr id="19" name="Rectangle 18"/>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6" name="TextBox 5"/>
          <p:cNvSpPr txBox="1"/>
          <p:nvPr/>
        </p:nvSpPr>
        <p:spPr>
          <a:xfrm>
            <a:off x="446947" y="1124744"/>
            <a:ext cx="3772956" cy="430887"/>
          </a:xfrm>
          <a:prstGeom prst="rect">
            <a:avLst/>
          </a:prstGeom>
          <a:noFill/>
        </p:spPr>
        <p:txBody>
          <a:bodyPr wrap="none" rtlCol="0">
            <a:spAutoFit/>
          </a:bodyPr>
          <a:lstStyle/>
          <a:p>
            <a:r>
              <a:rPr lang="en-GB" sz="2200" b="1" dirty="0" smtClean="0">
                <a:solidFill>
                  <a:srgbClr val="D9AB16"/>
                </a:solidFill>
              </a:rPr>
              <a:t>A selection of headlines …</a:t>
            </a:r>
            <a:endParaRPr lang="en-GB" sz="2200" b="1" dirty="0">
              <a:solidFill>
                <a:srgbClr val="D9AB16"/>
              </a:solidFill>
            </a:endParaRPr>
          </a:p>
        </p:txBody>
      </p:sp>
      <p:pic>
        <p:nvPicPr>
          <p:cNvPr id="2050" name="Picture 2"/>
          <p:cNvPicPr>
            <a:picLocks noChangeAspect="1" noChangeArrowheads="1"/>
          </p:cNvPicPr>
          <p:nvPr/>
        </p:nvPicPr>
        <p:blipFill>
          <a:blip r:embed="rId3" cstate="print"/>
          <a:srcRect/>
          <a:stretch>
            <a:fillRect/>
          </a:stretch>
        </p:blipFill>
        <p:spPr bwMode="auto">
          <a:xfrm>
            <a:off x="4160912" y="3068960"/>
            <a:ext cx="4848225" cy="2638425"/>
          </a:xfrm>
          <a:prstGeom prst="rect">
            <a:avLst/>
          </a:prstGeom>
          <a:noFill/>
          <a:ln w="9525">
            <a:noFill/>
            <a:miter lim="800000"/>
            <a:headEnd/>
            <a:tailEnd/>
          </a:ln>
        </p:spPr>
      </p:pic>
      <p:sp>
        <p:nvSpPr>
          <p:cNvPr id="13" name="Rectangle 12"/>
          <p:cNvSpPr/>
          <p:nvPr/>
        </p:nvSpPr>
        <p:spPr>
          <a:xfrm>
            <a:off x="4088904" y="5805264"/>
            <a:ext cx="3228627" cy="369332"/>
          </a:xfrm>
          <a:prstGeom prst="rect">
            <a:avLst/>
          </a:prstGeom>
        </p:spPr>
        <p:txBody>
          <a:bodyPr wrap="square">
            <a:spAutoFit/>
          </a:bodyPr>
          <a:lstStyle/>
          <a:p>
            <a:r>
              <a:rPr lang="en-GB" sz="1000" dirty="0" smtClean="0">
                <a:solidFill>
                  <a:srgbClr val="3F4548"/>
                </a:solidFill>
              </a:rPr>
              <a:t>The</a:t>
            </a:r>
            <a:r>
              <a:rPr lang="en-GB" dirty="0" smtClean="0">
                <a:solidFill>
                  <a:srgbClr val="3F4548"/>
                </a:solidFill>
              </a:rPr>
              <a:t> </a:t>
            </a:r>
            <a:r>
              <a:rPr lang="en-GB" sz="1000" dirty="0" smtClean="0">
                <a:solidFill>
                  <a:srgbClr val="3F4548"/>
                </a:solidFill>
              </a:rPr>
              <a:t>telegraph</a:t>
            </a:r>
            <a:r>
              <a:rPr lang="en-GB" dirty="0" smtClean="0">
                <a:solidFill>
                  <a:srgbClr val="3F4548"/>
                </a:solidFill>
              </a:rPr>
              <a:t> </a:t>
            </a:r>
            <a:r>
              <a:rPr lang="en-GB" sz="1000" dirty="0" smtClean="0">
                <a:solidFill>
                  <a:srgbClr val="3F4548"/>
                </a:solidFill>
              </a:rPr>
              <a:t>– March 2014</a:t>
            </a:r>
            <a:endParaRPr lang="en-GB" sz="1000" b="1" dirty="0">
              <a:solidFill>
                <a:srgbClr val="3F4548"/>
              </a:solidFill>
            </a:endParaRPr>
          </a:p>
        </p:txBody>
      </p:sp>
      <p:sp>
        <p:nvSpPr>
          <p:cNvPr id="14" name="Rectangle 13"/>
          <p:cNvSpPr/>
          <p:nvPr/>
        </p:nvSpPr>
        <p:spPr>
          <a:xfrm>
            <a:off x="416496" y="4437112"/>
            <a:ext cx="3312368" cy="1785104"/>
          </a:xfrm>
          <a:prstGeom prst="rect">
            <a:avLst/>
          </a:prstGeom>
        </p:spPr>
        <p:txBody>
          <a:bodyPr wrap="square">
            <a:spAutoFit/>
          </a:bodyPr>
          <a:lstStyle/>
          <a:p>
            <a:r>
              <a:rPr lang="en-GB" b="1" dirty="0">
                <a:solidFill>
                  <a:srgbClr val="3F4548"/>
                </a:solidFill>
              </a:rPr>
              <a:t>Savers see with-profits pensions slashed by 87%</a:t>
            </a:r>
            <a:r>
              <a:rPr lang="en-GB" dirty="0">
                <a:solidFill>
                  <a:srgbClr val="3F4548"/>
                </a:solidFill>
              </a:rPr>
              <a:t>: Thousands promised annual payments of £30,000 now set to receive just £</a:t>
            </a:r>
            <a:r>
              <a:rPr lang="en-GB" dirty="0" smtClean="0">
                <a:solidFill>
                  <a:srgbClr val="3F4548"/>
                </a:solidFill>
              </a:rPr>
              <a:t>3,700</a:t>
            </a:r>
          </a:p>
          <a:p>
            <a:endParaRPr lang="en-GB" sz="1000" dirty="0" smtClean="0">
              <a:solidFill>
                <a:srgbClr val="3F4548"/>
              </a:solidFill>
            </a:endParaRPr>
          </a:p>
          <a:p>
            <a:r>
              <a:rPr lang="en-GB" sz="1000" dirty="0" smtClean="0">
                <a:solidFill>
                  <a:srgbClr val="3F4548"/>
                </a:solidFill>
              </a:rPr>
              <a:t>www.thisismoney.co.uk – 12 July 2016</a:t>
            </a:r>
            <a:endParaRPr lang="en-GB" sz="1000" dirty="0">
              <a:solidFill>
                <a:srgbClr val="3F4548"/>
              </a:solidFill>
            </a:endParaRPr>
          </a:p>
        </p:txBody>
      </p:sp>
    </p:spTree>
    <p:extLst>
      <p:ext uri="{BB962C8B-B14F-4D97-AF65-F5344CB8AC3E}">
        <p14:creationId xmlns:p14="http://schemas.microsoft.com/office/powerpoint/2010/main" val="22402081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with-profits policies performed?</a:t>
            </a:r>
            <a:endParaRPr lang="en-GB" dirty="0"/>
          </a:p>
        </p:txBody>
      </p:sp>
      <p:sp>
        <p:nvSpPr>
          <p:cNvPr id="3" name="Content Placeholder 2"/>
          <p:cNvSpPr>
            <a:spLocks noGrp="1"/>
          </p:cNvSpPr>
          <p:nvPr>
            <p:ph idx="1"/>
          </p:nvPr>
        </p:nvSpPr>
        <p:spPr>
          <a:xfrm>
            <a:off x="416496" y="1412776"/>
            <a:ext cx="8982471" cy="3456384"/>
          </a:xfrm>
        </p:spPr>
        <p:txBody>
          <a:bodyPr/>
          <a:lstStyle/>
          <a:p>
            <a:pPr>
              <a:buNone/>
            </a:pPr>
            <a:r>
              <a:rPr lang="en-GB" sz="2000" b="1" dirty="0" smtClean="0"/>
              <a:t>Whether a fund has “delivered” is a combination of both: </a:t>
            </a:r>
          </a:p>
          <a:p>
            <a:pPr>
              <a:buFontTx/>
              <a:buChar char="•"/>
            </a:pPr>
            <a:r>
              <a:rPr lang="en-GB" sz="2000" dirty="0" smtClean="0"/>
              <a:t>Performance</a:t>
            </a:r>
          </a:p>
          <a:p>
            <a:r>
              <a:rPr lang="en-GB" sz="2000" dirty="0" smtClean="0"/>
              <a:t>Expectation – setting realistic expectations, managing these on a regular basis.</a:t>
            </a:r>
          </a:p>
          <a:p>
            <a:pPr>
              <a:buNone/>
            </a:pPr>
            <a:r>
              <a:rPr lang="en-GB" sz="2000" b="1" dirty="0" smtClean="0"/>
              <a:t>Some common themes: </a:t>
            </a:r>
          </a:p>
          <a:p>
            <a:r>
              <a:rPr lang="en-GB" sz="2000" dirty="0" smtClean="0"/>
              <a:t>Pay outs trending downwards</a:t>
            </a:r>
          </a:p>
          <a:p>
            <a:r>
              <a:rPr lang="en-GB" sz="2000" dirty="0" smtClean="0"/>
              <a:t>Projection rates</a:t>
            </a:r>
          </a:p>
          <a:p>
            <a:r>
              <a:rPr lang="en-GB" sz="2000" dirty="0" smtClean="0"/>
              <a:t>Smoothing</a:t>
            </a:r>
            <a:endParaRPr lang="en-GB" sz="2000" b="1" dirty="0" smtClean="0"/>
          </a:p>
          <a:p>
            <a:pPr marL="457200" indent="-45720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63</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8" name="Content Placeholder 2"/>
          <p:cNvSpPr txBox="1">
            <a:spLocks/>
          </p:cNvSpPr>
          <p:nvPr/>
        </p:nvSpPr>
        <p:spPr bwMode="auto">
          <a:xfrm>
            <a:off x="568896" y="5085184"/>
            <a:ext cx="8982471" cy="104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D9AB16"/>
                </a:solidFill>
                <a:effectLst/>
                <a:uLnTx/>
                <a:uFillTx/>
                <a:latin typeface="+mn-lt"/>
                <a:ea typeface="+mn-ea"/>
                <a:cs typeface="+mn-cs"/>
              </a:rPr>
              <a:t>“Criticism may not be agreeable, but it is necessary. It fulfils the same function as pain in the human body. It calls attention to an unhealthy state of things.” – Winston Churchill</a:t>
            </a:r>
          </a:p>
        </p:txBody>
      </p:sp>
    </p:spTree>
    <p:extLst>
      <p:ext uri="{BB962C8B-B14F-4D97-AF65-F5344CB8AC3E}">
        <p14:creationId xmlns:p14="http://schemas.microsoft.com/office/powerpoint/2010/main" val="3356632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“With-Profits” varies widely</a:t>
            </a:r>
            <a:endParaRPr lang="en-GB" dirty="0"/>
          </a:p>
        </p:txBody>
      </p:sp>
      <p:sp>
        <p:nvSpPr>
          <p:cNvPr id="4" name="Date Placeholder 3"/>
          <p:cNvSpPr>
            <a:spLocks noGrp="1"/>
          </p:cNvSpPr>
          <p:nvPr>
            <p:ph type="dt" sz="half" idx="10"/>
          </p:nvPr>
        </p:nvSpPr>
        <p:spPr/>
        <p:txBody>
          <a:bodyPr/>
          <a:lstStyle/>
          <a:p>
            <a:r>
              <a:rPr lang="en-GB" dirty="0" smtClean="0"/>
              <a:t>23 November 2017</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64</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9" name="TextBox 8"/>
          <p:cNvSpPr txBox="1"/>
          <p:nvPr/>
        </p:nvSpPr>
        <p:spPr>
          <a:xfrm>
            <a:off x="632520" y="1484784"/>
            <a:ext cx="4104456" cy="1754326"/>
          </a:xfrm>
          <a:prstGeom prst="rect">
            <a:avLst/>
          </a:prstGeom>
          <a:noFill/>
        </p:spPr>
        <p:txBody>
          <a:bodyPr wrap="square" rtlCol="0">
            <a:spAutoFit/>
          </a:bodyPr>
          <a:lstStyle/>
          <a:p>
            <a:r>
              <a:rPr lang="en-GB" b="1" dirty="0" smtClean="0"/>
              <a:t>Asset Mix</a:t>
            </a:r>
          </a:p>
          <a:p>
            <a:endParaRPr lang="en-GB" dirty="0" smtClean="0"/>
          </a:p>
          <a:p>
            <a:r>
              <a:rPr lang="en-GB" dirty="0" smtClean="0"/>
              <a:t>Average EBR = 35%</a:t>
            </a:r>
            <a:r>
              <a:rPr lang="en-GB" baseline="30000" dirty="0" smtClean="0"/>
              <a:t>1</a:t>
            </a:r>
          </a:p>
          <a:p>
            <a:r>
              <a:rPr lang="en-GB" b="1" dirty="0" smtClean="0">
                <a:solidFill>
                  <a:srgbClr val="D9AB16"/>
                </a:solidFill>
              </a:rPr>
              <a:t>Varies from 0% - 60% (or 0%-70% incl. property).</a:t>
            </a:r>
          </a:p>
          <a:p>
            <a:endParaRPr lang="en-GB" dirty="0" smtClean="0"/>
          </a:p>
        </p:txBody>
      </p:sp>
      <p:sp>
        <p:nvSpPr>
          <p:cNvPr id="10" name="TextBox 9"/>
          <p:cNvSpPr txBox="1"/>
          <p:nvPr/>
        </p:nvSpPr>
        <p:spPr>
          <a:xfrm>
            <a:off x="5385048" y="1480716"/>
            <a:ext cx="4104456" cy="1200329"/>
          </a:xfrm>
          <a:prstGeom prst="rect">
            <a:avLst/>
          </a:prstGeom>
          <a:noFill/>
        </p:spPr>
        <p:txBody>
          <a:bodyPr wrap="square" rtlCol="0">
            <a:spAutoFit/>
          </a:bodyPr>
          <a:lstStyle/>
          <a:p>
            <a:r>
              <a:rPr lang="en-GB" b="1" dirty="0" smtClean="0"/>
              <a:t>Returns</a:t>
            </a:r>
          </a:p>
          <a:p>
            <a:endParaRPr lang="en-GB" dirty="0" smtClean="0"/>
          </a:p>
          <a:p>
            <a:r>
              <a:rPr lang="en-GB" dirty="0" smtClean="0"/>
              <a:t>Difference between best and worst:</a:t>
            </a:r>
            <a:endParaRPr lang="en-GB" baseline="30000" dirty="0" smtClean="0"/>
          </a:p>
          <a:p>
            <a:endParaRPr lang="en-GB" dirty="0" smtClean="0"/>
          </a:p>
        </p:txBody>
      </p:sp>
      <p:graphicFrame>
        <p:nvGraphicFramePr>
          <p:cNvPr id="11" name="Table 10"/>
          <p:cNvGraphicFramePr>
            <a:graphicFrameLocks noGrp="1"/>
          </p:cNvGraphicFramePr>
          <p:nvPr/>
        </p:nvGraphicFramePr>
        <p:xfrm>
          <a:off x="5426336" y="2564904"/>
          <a:ext cx="4063168" cy="1152129"/>
        </p:xfrm>
        <a:graphic>
          <a:graphicData uri="http://schemas.openxmlformats.org/drawingml/2006/table">
            <a:tbl>
              <a:tblPr firstRow="1" bandRow="1">
                <a:tableStyleId>{5940675A-B579-460E-94D1-54222C63F5DA}</a:tableStyleId>
              </a:tblPr>
              <a:tblGrid>
                <a:gridCol w="926054">
                  <a:extLst>
                    <a:ext uri="{9D8B030D-6E8A-4147-A177-3AD203B41FA5}">
                      <a16:colId xmlns:a16="http://schemas.microsoft.com/office/drawing/2014/main" xmlns="" val="20000"/>
                    </a:ext>
                  </a:extLst>
                </a:gridCol>
                <a:gridCol w="1582577">
                  <a:extLst>
                    <a:ext uri="{9D8B030D-6E8A-4147-A177-3AD203B41FA5}">
                      <a16:colId xmlns:a16="http://schemas.microsoft.com/office/drawing/2014/main" xmlns="" val="20001"/>
                    </a:ext>
                  </a:extLst>
                </a:gridCol>
                <a:gridCol w="1554537">
                  <a:extLst>
                    <a:ext uri="{9D8B030D-6E8A-4147-A177-3AD203B41FA5}">
                      <a16:colId xmlns:a16="http://schemas.microsoft.com/office/drawing/2014/main" xmlns="" val="20002"/>
                    </a:ext>
                  </a:extLst>
                </a:gridCol>
              </a:tblGrid>
              <a:tr h="384043">
                <a:tc>
                  <a:txBody>
                    <a:bodyPr/>
                    <a:lstStyle/>
                    <a:p>
                      <a:r>
                        <a:rPr lang="en-GB" b="1" dirty="0" smtClean="0"/>
                        <a:t>Term</a:t>
                      </a:r>
                      <a:endParaRPr lang="en-GB" b="1" dirty="0"/>
                    </a:p>
                  </a:txBody>
                  <a:tcPr/>
                </a:tc>
                <a:tc>
                  <a:txBody>
                    <a:bodyPr/>
                    <a:lstStyle/>
                    <a:p>
                      <a:pPr algn="ctr"/>
                      <a:r>
                        <a:rPr lang="en-GB" b="1" dirty="0" smtClean="0"/>
                        <a:t>WP Pens</a:t>
                      </a:r>
                      <a:r>
                        <a:rPr lang="en-GB" baseline="30000" dirty="0" smtClean="0"/>
                        <a:t>1</a:t>
                      </a:r>
                      <a:endParaRPr lang="en-GB" b="1" dirty="0"/>
                    </a:p>
                  </a:txBody>
                  <a:tcPr/>
                </a:tc>
                <a:tc>
                  <a:txBody>
                    <a:bodyPr/>
                    <a:lstStyle/>
                    <a:p>
                      <a:pPr algn="ctr"/>
                      <a:r>
                        <a:rPr lang="en-GB" b="1" dirty="0" smtClean="0"/>
                        <a:t>UL Mixed</a:t>
                      </a:r>
                      <a:r>
                        <a:rPr lang="en-GB" b="0" baseline="30000" dirty="0" smtClean="0"/>
                        <a:t>2</a:t>
                      </a:r>
                      <a:endParaRPr lang="en-GB" b="1" dirty="0"/>
                    </a:p>
                  </a:txBody>
                  <a:tcPr/>
                </a:tc>
                <a:extLst>
                  <a:ext uri="{0D108BD9-81ED-4DB2-BD59-A6C34878D82A}">
                    <a16:rowId xmlns:a16="http://schemas.microsoft.com/office/drawing/2014/main" xmlns="" val="10000"/>
                  </a:ext>
                </a:extLst>
              </a:tr>
              <a:tr h="384043">
                <a:tc>
                  <a:txBody>
                    <a:bodyPr/>
                    <a:lstStyle/>
                    <a:p>
                      <a:r>
                        <a:rPr lang="en-GB" dirty="0" smtClean="0"/>
                        <a:t>15 yr</a:t>
                      </a:r>
                      <a:endParaRPr lang="en-GB" dirty="0"/>
                    </a:p>
                  </a:txBody>
                  <a:tcPr/>
                </a:tc>
                <a:tc>
                  <a:txBody>
                    <a:bodyPr/>
                    <a:lstStyle/>
                    <a:p>
                      <a:pPr algn="ctr"/>
                      <a:r>
                        <a:rPr lang="en-GB" dirty="0" smtClean="0"/>
                        <a:t>+280%</a:t>
                      </a:r>
                      <a:endParaRPr lang="en-GB" dirty="0"/>
                    </a:p>
                  </a:txBody>
                  <a:tcPr/>
                </a:tc>
                <a:tc>
                  <a:txBody>
                    <a:bodyPr/>
                    <a:lstStyle/>
                    <a:p>
                      <a:pPr algn="ctr"/>
                      <a:r>
                        <a:rPr lang="en-GB" dirty="0" smtClean="0"/>
                        <a:t>+20%</a:t>
                      </a:r>
                      <a:endParaRPr lang="en-GB" dirty="0"/>
                    </a:p>
                  </a:txBody>
                  <a:tcPr/>
                </a:tc>
                <a:extLst>
                  <a:ext uri="{0D108BD9-81ED-4DB2-BD59-A6C34878D82A}">
                    <a16:rowId xmlns:a16="http://schemas.microsoft.com/office/drawing/2014/main" xmlns="" val="10002"/>
                  </a:ext>
                </a:extLst>
              </a:tr>
              <a:tr h="384043">
                <a:tc>
                  <a:txBody>
                    <a:bodyPr/>
                    <a:lstStyle/>
                    <a:p>
                      <a:r>
                        <a:rPr lang="en-GB" dirty="0" smtClean="0"/>
                        <a:t>20 yr</a:t>
                      </a:r>
                      <a:endParaRPr lang="en-GB" dirty="0"/>
                    </a:p>
                  </a:txBody>
                  <a:tcPr/>
                </a:tc>
                <a:tc>
                  <a:txBody>
                    <a:bodyPr/>
                    <a:lstStyle/>
                    <a:p>
                      <a:pPr algn="ctr"/>
                      <a:r>
                        <a:rPr lang="en-GB" dirty="0" smtClean="0"/>
                        <a:t>+330%</a:t>
                      </a:r>
                      <a:endParaRPr lang="en-GB" dirty="0"/>
                    </a:p>
                  </a:txBody>
                  <a:tcPr/>
                </a:tc>
                <a:tc>
                  <a:txBody>
                    <a:bodyPr/>
                    <a:lstStyle/>
                    <a:p>
                      <a:pPr algn="ctr"/>
                      <a:r>
                        <a:rPr lang="en-GB" dirty="0" smtClean="0"/>
                        <a:t>+40%</a:t>
                      </a:r>
                      <a:endParaRPr lang="en-GB" dirty="0"/>
                    </a:p>
                  </a:txBody>
                  <a:tcPr/>
                </a:tc>
                <a:extLst>
                  <a:ext uri="{0D108BD9-81ED-4DB2-BD59-A6C34878D82A}">
                    <a16:rowId xmlns:a16="http://schemas.microsoft.com/office/drawing/2014/main" xmlns="" val="10003"/>
                  </a:ext>
                </a:extLst>
              </a:tr>
            </a:tbl>
          </a:graphicData>
        </a:graphic>
      </p:graphicFrame>
      <p:sp>
        <p:nvSpPr>
          <p:cNvPr id="12" name="TextBox 11"/>
          <p:cNvSpPr txBox="1"/>
          <p:nvPr/>
        </p:nvSpPr>
        <p:spPr>
          <a:xfrm>
            <a:off x="632520" y="3147933"/>
            <a:ext cx="4104456" cy="2585323"/>
          </a:xfrm>
          <a:prstGeom prst="rect">
            <a:avLst/>
          </a:prstGeom>
          <a:noFill/>
        </p:spPr>
        <p:txBody>
          <a:bodyPr wrap="square" rtlCol="0">
            <a:spAutoFit/>
          </a:bodyPr>
          <a:lstStyle/>
          <a:p>
            <a:r>
              <a:rPr lang="en-GB" b="1" dirty="0" smtClean="0"/>
              <a:t>Other features</a:t>
            </a:r>
          </a:p>
          <a:p>
            <a:endParaRPr lang="en-GB" dirty="0" smtClean="0"/>
          </a:p>
          <a:p>
            <a:pPr>
              <a:buFont typeface="Wingdings" pitchFamily="2" charset="2"/>
              <a:buChar char="§"/>
            </a:pPr>
            <a:r>
              <a:rPr lang="en-GB" dirty="0" smtClean="0"/>
              <a:t>Estate distributions</a:t>
            </a:r>
          </a:p>
          <a:p>
            <a:pPr>
              <a:buFont typeface="Wingdings" pitchFamily="2" charset="2"/>
              <a:buChar char="§"/>
            </a:pPr>
            <a:r>
              <a:rPr lang="en-GB" dirty="0" smtClean="0"/>
              <a:t>Exposure to business profits / losses</a:t>
            </a:r>
          </a:p>
          <a:p>
            <a:pPr>
              <a:buFont typeface="Wingdings" pitchFamily="2" charset="2"/>
              <a:buChar char="§"/>
            </a:pPr>
            <a:r>
              <a:rPr lang="en-GB" dirty="0" smtClean="0"/>
              <a:t>Other strategic investments</a:t>
            </a:r>
          </a:p>
          <a:p>
            <a:pPr>
              <a:buFont typeface="Wingdings" pitchFamily="2" charset="2"/>
              <a:buChar char="§"/>
            </a:pPr>
            <a:r>
              <a:rPr lang="en-GB" dirty="0" smtClean="0"/>
              <a:t>Expenses</a:t>
            </a:r>
          </a:p>
          <a:p>
            <a:pPr>
              <a:buFont typeface="Wingdings" pitchFamily="2" charset="2"/>
              <a:buChar char="§"/>
            </a:pPr>
            <a:r>
              <a:rPr lang="en-GB" dirty="0" smtClean="0"/>
              <a:t>Smoothing</a:t>
            </a:r>
          </a:p>
          <a:p>
            <a:pPr>
              <a:buFont typeface="Wingdings" pitchFamily="2" charset="2"/>
              <a:buChar char="§"/>
            </a:pPr>
            <a:r>
              <a:rPr lang="en-GB" dirty="0" smtClean="0"/>
              <a:t>Guarantees</a:t>
            </a:r>
          </a:p>
          <a:p>
            <a:pPr>
              <a:buFont typeface="Wingdings" pitchFamily="2" charset="2"/>
              <a:buChar char="§"/>
            </a:pPr>
            <a:endParaRPr lang="en-GB" dirty="0" smtClean="0"/>
          </a:p>
        </p:txBody>
      </p:sp>
      <p:sp>
        <p:nvSpPr>
          <p:cNvPr id="13" name="TextBox 12"/>
          <p:cNvSpPr txBox="1"/>
          <p:nvPr/>
        </p:nvSpPr>
        <p:spPr>
          <a:xfrm>
            <a:off x="632520" y="5589240"/>
            <a:ext cx="8928992" cy="646331"/>
          </a:xfrm>
          <a:prstGeom prst="rect">
            <a:avLst/>
          </a:prstGeom>
          <a:noFill/>
        </p:spPr>
        <p:txBody>
          <a:bodyPr wrap="square" rtlCol="0">
            <a:spAutoFit/>
          </a:bodyPr>
          <a:lstStyle/>
          <a:p>
            <a:r>
              <a:rPr lang="en-GB" b="1" i="1" u="sng" dirty="0" smtClean="0">
                <a:solidFill>
                  <a:srgbClr val="D9AB16"/>
                </a:solidFill>
              </a:rPr>
              <a:t>These features vary between with-profits funds, but also vary over time within the same fund</a:t>
            </a:r>
          </a:p>
        </p:txBody>
      </p:sp>
      <p:sp>
        <p:nvSpPr>
          <p:cNvPr id="14" name="TextBox 13"/>
          <p:cNvSpPr txBox="1"/>
          <p:nvPr/>
        </p:nvSpPr>
        <p:spPr>
          <a:xfrm>
            <a:off x="5361112" y="3933056"/>
            <a:ext cx="4272408" cy="646331"/>
          </a:xfrm>
          <a:prstGeom prst="rect">
            <a:avLst/>
          </a:prstGeom>
          <a:noFill/>
        </p:spPr>
        <p:txBody>
          <a:bodyPr wrap="square" rtlCol="0">
            <a:spAutoFit/>
          </a:bodyPr>
          <a:lstStyle/>
          <a:p>
            <a:r>
              <a:rPr lang="en-GB" b="1" i="1" dirty="0" smtClean="0">
                <a:solidFill>
                  <a:srgbClr val="D9AB16"/>
                </a:solidFill>
              </a:rPr>
              <a:t>Pay outs on the best funds were around 4x the pay out on the worst</a:t>
            </a:r>
          </a:p>
        </p:txBody>
      </p:sp>
      <p:sp>
        <p:nvSpPr>
          <p:cNvPr id="15" name="TextBox 14"/>
          <p:cNvSpPr txBox="1"/>
          <p:nvPr/>
        </p:nvSpPr>
        <p:spPr>
          <a:xfrm>
            <a:off x="3512840" y="6381328"/>
            <a:ext cx="5778401" cy="400110"/>
          </a:xfrm>
          <a:prstGeom prst="rect">
            <a:avLst/>
          </a:prstGeom>
          <a:noFill/>
        </p:spPr>
        <p:txBody>
          <a:bodyPr wrap="square" rtlCol="0">
            <a:spAutoFit/>
          </a:bodyPr>
          <a:lstStyle/>
          <a:p>
            <a:pPr marL="228600" indent="-228600">
              <a:buAutoNum type="arabicPeriod"/>
            </a:pPr>
            <a:r>
              <a:rPr lang="en-GB" sz="1000" dirty="0" smtClean="0"/>
              <a:t>Source: Money Management – as at 1 Jan 2016</a:t>
            </a:r>
          </a:p>
          <a:p>
            <a:pPr marL="228600" indent="-228600">
              <a:buAutoNum type="arabicPeriod"/>
            </a:pPr>
            <a:r>
              <a:rPr lang="en-GB" sz="1000" dirty="0" smtClean="0"/>
              <a:t>Source: Money Management , mixed investment 40-85 shares – as at 1 Jan 2016</a:t>
            </a:r>
            <a:endParaRPr lang="en-GB" sz="1000" dirty="0"/>
          </a:p>
        </p:txBody>
      </p:sp>
    </p:spTree>
    <p:extLst>
      <p:ext uri="{BB962C8B-B14F-4D97-AF65-F5344CB8AC3E}">
        <p14:creationId xmlns:p14="http://schemas.microsoft.com/office/powerpoint/2010/main" val="1101506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The </a:t>
            </a:r>
            <a:r>
              <a:rPr lang="en-GB" dirty="0"/>
              <a:t>with-profits landscape</a:t>
            </a:r>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65</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1</a:t>
            </a:r>
            <a:endParaRPr lang="en-GB" dirty="0">
              <a:solidFill>
                <a:srgbClr val="4096B8"/>
              </a:solidFill>
            </a:endParaRPr>
          </a:p>
        </p:txBody>
      </p:sp>
      <p:sp>
        <p:nvSpPr>
          <p:cNvPr id="7" name="Content Placeholder 2"/>
          <p:cNvSpPr txBox="1">
            <a:spLocks/>
          </p:cNvSpPr>
          <p:nvPr/>
        </p:nvSpPr>
        <p:spPr bwMode="auto">
          <a:xfrm>
            <a:off x="428228" y="1412776"/>
            <a:ext cx="898247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2000" kern="0" dirty="0" smtClean="0"/>
              <a:t>On average, with-profits funds have performed reasonably when compared against Unit Linked.</a:t>
            </a:r>
          </a:p>
          <a:p>
            <a:r>
              <a:rPr lang="en-GB" sz="2000" u="sng" kern="0" dirty="0" smtClean="0"/>
              <a:t>BUT</a:t>
            </a:r>
            <a:r>
              <a:rPr lang="en-GB" sz="2000" kern="0" dirty="0" smtClean="0"/>
              <a:t>  there is a wide variation of payouts within the with-profits grouping.</a:t>
            </a:r>
          </a:p>
          <a:p>
            <a:r>
              <a:rPr lang="en-GB" sz="2000" kern="0" dirty="0" smtClean="0"/>
              <a:t>Given current market trends, this variation is likely to continue. </a:t>
            </a:r>
          </a:p>
          <a:p>
            <a:r>
              <a:rPr lang="en-GB" sz="2000" kern="0" dirty="0" smtClean="0"/>
              <a:t>Success will be measured by consumers against what they thought the product would deliver.</a:t>
            </a:r>
          </a:p>
          <a:p>
            <a:r>
              <a:rPr lang="en-GB" sz="2000" kern="0" dirty="0" smtClean="0"/>
              <a:t>This highlights the importance of clear communication.</a:t>
            </a:r>
          </a:p>
          <a:p>
            <a:r>
              <a:rPr lang="en-GB" sz="2000" kern="0" dirty="0" smtClean="0"/>
              <a:t>With-profits funds can change markedly over the consumers’ investment lifetime, so ongoing communication is particularly important.</a:t>
            </a:r>
          </a:p>
        </p:txBody>
      </p:sp>
    </p:spTree>
    <p:extLst>
      <p:ext uri="{BB962C8B-B14F-4D97-AF65-F5344CB8AC3E}">
        <p14:creationId xmlns:p14="http://schemas.microsoft.com/office/powerpoint/2010/main" val="2793255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Workstream 2</a:t>
            </a:r>
            <a:endParaRPr lang="en-GB" dirty="0"/>
          </a:p>
        </p:txBody>
      </p:sp>
      <p:sp>
        <p:nvSpPr>
          <p:cNvPr id="6" name="Subtitle 5"/>
          <p:cNvSpPr>
            <a:spLocks noGrp="1"/>
          </p:cNvSpPr>
          <p:nvPr>
            <p:ph type="subTitle" idx="1"/>
          </p:nvPr>
        </p:nvSpPr>
        <p:spPr>
          <a:xfrm>
            <a:off x="428229" y="2781300"/>
            <a:ext cx="7261075" cy="1007740"/>
          </a:xfrm>
        </p:spPr>
        <p:txBody>
          <a:bodyPr/>
          <a:lstStyle/>
          <a:p>
            <a:r>
              <a:rPr lang="en-GB" dirty="0" smtClean="0"/>
              <a:t>Review of with-profits communications</a:t>
            </a:r>
            <a:endParaRPr lang="en-GB" dirty="0"/>
          </a:p>
        </p:txBody>
      </p:sp>
      <p:sp>
        <p:nvSpPr>
          <p:cNvPr id="4" name="Date Placeholder 3"/>
          <p:cNvSpPr>
            <a:spLocks noGrp="1"/>
          </p:cNvSpPr>
          <p:nvPr>
            <p:ph type="dt" sz="half" idx="2"/>
          </p:nvPr>
        </p:nvSpPr>
        <p:spPr/>
        <p:txBody>
          <a:bodyPr/>
          <a:lstStyle/>
          <a:p>
            <a:r>
              <a:rPr lang="en-GB" dirty="0"/>
              <a:t>4 May 2017</a:t>
            </a:r>
          </a:p>
          <a:p>
            <a:endParaRPr lang="en-GB" dirty="0"/>
          </a:p>
        </p:txBody>
      </p:sp>
    </p:spTree>
    <p:extLst>
      <p:ext uri="{BB962C8B-B14F-4D97-AF65-F5344CB8AC3E}">
        <p14:creationId xmlns:p14="http://schemas.microsoft.com/office/powerpoint/2010/main" val="2109975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p:txBody>
          <a:bodyPr/>
          <a:lstStyle/>
          <a:p>
            <a:pPr marL="0" indent="0" algn="ctr">
              <a:buNone/>
            </a:pPr>
            <a:endParaRPr lang="en-GB" dirty="0" smtClean="0">
              <a:solidFill>
                <a:srgbClr val="009CC8"/>
              </a:solidFill>
            </a:endParaRPr>
          </a:p>
          <a:p>
            <a:pPr marL="0" indent="0" algn="ctr">
              <a:buNone/>
            </a:pPr>
            <a:r>
              <a:rPr lang="en-GB" dirty="0" smtClean="0">
                <a:solidFill>
                  <a:srgbClr val="009CC8"/>
                </a:solidFill>
              </a:rPr>
              <a:t>Communications are written to be understandable.</a:t>
            </a:r>
          </a:p>
          <a:p>
            <a:pPr marL="0" indent="0" algn="ctr">
              <a:buNone/>
            </a:pPr>
            <a:r>
              <a:rPr lang="en-GB" dirty="0" smtClean="0">
                <a:solidFill>
                  <a:srgbClr val="009CC8"/>
                </a:solidFill>
              </a:rPr>
              <a:t>That doesn’t mean they will be understood.</a:t>
            </a:r>
          </a:p>
          <a:p>
            <a:pPr marL="0" indent="0">
              <a:buNone/>
            </a:pPr>
            <a:endParaRPr lang="en-GB" sz="2000" dirty="0"/>
          </a:p>
          <a:p>
            <a:pPr marL="0" indent="0">
              <a:buNone/>
            </a:pPr>
            <a:r>
              <a:rPr lang="en-GB" sz="2000" b="1" dirty="0" smtClean="0"/>
              <a:t>Review of existing with-profits communications</a:t>
            </a:r>
            <a:endParaRPr lang="en-GB" sz="2000" dirty="0"/>
          </a:p>
          <a:p>
            <a:r>
              <a:rPr lang="en-GB" sz="2000" b="1" dirty="0" smtClean="0"/>
              <a:t>Review </a:t>
            </a:r>
            <a:r>
              <a:rPr lang="en-GB" sz="2000" b="1" dirty="0"/>
              <a:t>approach</a:t>
            </a:r>
            <a:endParaRPr lang="en-GB" sz="2000" dirty="0"/>
          </a:p>
          <a:p>
            <a:r>
              <a:rPr lang="en-GB" sz="2000" b="1" dirty="0" smtClean="0"/>
              <a:t>Review output</a:t>
            </a:r>
            <a:endParaRPr lang="en-GB" sz="2000" dirty="0"/>
          </a:p>
          <a:p>
            <a:r>
              <a:rPr lang="en-GB" sz="2000" b="1" dirty="0" smtClean="0"/>
              <a:t>Proposals </a:t>
            </a:r>
            <a:r>
              <a:rPr lang="en-GB" sz="2000" b="1" dirty="0"/>
              <a:t>for further </a:t>
            </a:r>
            <a:r>
              <a:rPr lang="en-GB" sz="2000" b="1" dirty="0" smtClean="0"/>
              <a:t>improvements with good practice highlighted</a:t>
            </a:r>
          </a:p>
          <a:p>
            <a:endParaRPr lang="en-GB" sz="2000" b="1" dirty="0"/>
          </a:p>
          <a:p>
            <a:endParaRPr lang="en-GB" sz="2000"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67</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4064638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t>the list of items </a:t>
            </a:r>
            <a:r>
              <a:rPr lang="en-GB" sz="2000" i="1" dirty="0"/>
              <a:t>that should be included in the communication </a:t>
            </a:r>
            <a:r>
              <a:rPr lang="en-GB" sz="2000" b="1" i="1" dirty="0"/>
              <a:t>is not prescribed</a:t>
            </a:r>
            <a:r>
              <a:rPr lang="en-GB" sz="2000" i="1" dirty="0"/>
              <a:t>, but </a:t>
            </a:r>
            <a:r>
              <a:rPr lang="en-GB" sz="2000" b="1" i="1" dirty="0"/>
              <a:t>should be included where relevant or appropriate to customers’ information needs</a:t>
            </a:r>
            <a:r>
              <a:rPr lang="en-GB" sz="2000" i="1" dirty="0"/>
              <a:t>.”</a:t>
            </a:r>
          </a:p>
          <a:p>
            <a:r>
              <a:rPr lang="en-GB" sz="2000" b="1" dirty="0" smtClean="0"/>
              <a:t>Maintained a </a:t>
            </a:r>
            <a:r>
              <a:rPr lang="en-GB" sz="2000" b="1" dirty="0"/>
              <a:t>focus on </a:t>
            </a:r>
            <a:r>
              <a:rPr lang="en-GB" sz="2000" b="1" dirty="0">
                <a:solidFill>
                  <a:srgbClr val="009CC8"/>
                </a:solidFill>
              </a:rPr>
              <a:t>value</a:t>
            </a:r>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68</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4195088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solidFill>
                  <a:srgbClr val="009CC8"/>
                </a:solidFill>
              </a:rPr>
              <a:t>the list of items </a:t>
            </a:r>
            <a:r>
              <a:rPr lang="en-GB" sz="2000" i="1" dirty="0"/>
              <a:t>that should be included in the communication </a:t>
            </a:r>
            <a:r>
              <a:rPr lang="en-GB" sz="2000" b="1" i="1" dirty="0">
                <a:solidFill>
                  <a:srgbClr val="009CC8"/>
                </a:solidFill>
              </a:rPr>
              <a:t>is not prescribed</a:t>
            </a:r>
            <a:r>
              <a:rPr lang="en-GB" sz="2000" i="1" dirty="0"/>
              <a:t>, but </a:t>
            </a:r>
            <a:r>
              <a:rPr lang="en-GB" sz="2000" b="1" i="1" dirty="0">
                <a:solidFill>
                  <a:srgbClr val="009CC8"/>
                </a:solidFill>
              </a:rPr>
              <a:t>should be included where relevant or appropriate to customers’ information needs</a:t>
            </a:r>
            <a:r>
              <a:rPr lang="en-GB" sz="2000" i="1" dirty="0" smtClean="0"/>
              <a:t>.”</a:t>
            </a:r>
          </a:p>
          <a:p>
            <a:r>
              <a:rPr lang="en-GB" sz="2000" b="1" dirty="0" smtClean="0"/>
              <a:t>Maintained </a:t>
            </a:r>
            <a:r>
              <a:rPr lang="en-GB" sz="2000" b="1" dirty="0"/>
              <a:t>a focus on </a:t>
            </a:r>
            <a:r>
              <a:rPr lang="en-GB" sz="2000" b="1" dirty="0">
                <a:solidFill>
                  <a:srgbClr val="009CC8"/>
                </a:solidFill>
              </a:rPr>
              <a:t>value</a:t>
            </a:r>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69</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33482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Phase 1 Overview</a:t>
            </a:r>
            <a:endParaRPr lang="en-GB" dirty="0"/>
          </a:p>
        </p:txBody>
      </p:sp>
      <p:sp>
        <p:nvSpPr>
          <p:cNvPr id="4" name="Date Placeholder 3"/>
          <p:cNvSpPr>
            <a:spLocks noGrp="1"/>
          </p:cNvSpPr>
          <p:nvPr>
            <p:ph type="dt" sz="half" idx="2"/>
          </p:nvPr>
        </p:nvSpPr>
        <p:spPr/>
        <p:txBody>
          <a:bodyPr/>
          <a:lstStyle/>
          <a:p>
            <a:r>
              <a:rPr lang="en-GB" dirty="0"/>
              <a:t>23 November 2017</a:t>
            </a:r>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238318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smtClean="0"/>
              <a:t>Review approach</a:t>
            </a:r>
            <a:endParaRPr lang="en-GB" sz="2000" dirty="0"/>
          </a:p>
          <a:p>
            <a:r>
              <a:rPr lang="en-GB" sz="2000" b="1" dirty="0" smtClean="0"/>
              <a:t>36 with-profits communications</a:t>
            </a:r>
          </a:p>
          <a:p>
            <a:r>
              <a:rPr lang="en-GB" sz="2000" b="1" dirty="0" smtClean="0"/>
              <a:t>Identified comparable key aspects, including FG16/8 guidance</a:t>
            </a:r>
            <a:endParaRPr lang="en-GB" sz="2000" b="1" dirty="0" smtClean="0">
              <a:solidFill>
                <a:srgbClr val="009CC8"/>
              </a:solidFill>
            </a:endParaRPr>
          </a:p>
          <a:p>
            <a:r>
              <a:rPr lang="en-GB" sz="2000" b="1" dirty="0" smtClean="0"/>
              <a:t>Outcome 2: </a:t>
            </a:r>
            <a:r>
              <a:rPr lang="en-GB" sz="2000" i="1" dirty="0" smtClean="0"/>
              <a:t>“</a:t>
            </a:r>
            <a:r>
              <a:rPr lang="en-GB" sz="2000" i="1" dirty="0"/>
              <a:t>It is for </a:t>
            </a:r>
            <a:r>
              <a:rPr lang="en-GB" sz="2000" b="1" i="1" dirty="0">
                <a:solidFill>
                  <a:srgbClr val="009CC8"/>
                </a:solidFill>
              </a:rPr>
              <a:t>firms to determine what information their customers need </a:t>
            </a:r>
            <a:r>
              <a:rPr lang="en-GB" sz="2000" i="1" dirty="0"/>
              <a:t>on a regular basis, and an ad hoc basis, </a:t>
            </a:r>
            <a:r>
              <a:rPr lang="en-GB" sz="2000" b="1" i="1" dirty="0">
                <a:solidFill>
                  <a:srgbClr val="009CC8"/>
                </a:solidFill>
              </a:rPr>
              <a:t>so that they have a clear understanding of how their product is performing and of the benefits, risks and costs associated with their product</a:t>
            </a:r>
            <a:r>
              <a:rPr lang="en-GB" sz="2000" i="1" dirty="0"/>
              <a:t>. The guidance states that firms may wish to make a record of the information that they consider relevant or appropriate to include in the annual statement or other regular communications for their range of products. The guidance also makes clear that </a:t>
            </a:r>
            <a:r>
              <a:rPr lang="en-GB" sz="2000" b="1" i="1" dirty="0">
                <a:solidFill>
                  <a:srgbClr val="009CC8"/>
                </a:solidFill>
              </a:rPr>
              <a:t>the list of items </a:t>
            </a:r>
            <a:r>
              <a:rPr lang="en-GB" sz="2000" i="1" dirty="0"/>
              <a:t>that should be included in the communication </a:t>
            </a:r>
            <a:r>
              <a:rPr lang="en-GB" sz="2000" b="1" i="1" dirty="0">
                <a:solidFill>
                  <a:srgbClr val="009CC8"/>
                </a:solidFill>
              </a:rPr>
              <a:t>is not prescribed</a:t>
            </a:r>
            <a:r>
              <a:rPr lang="en-GB" sz="2000" i="1" dirty="0"/>
              <a:t>, but </a:t>
            </a:r>
            <a:r>
              <a:rPr lang="en-GB" sz="2000" b="1" i="1" dirty="0">
                <a:solidFill>
                  <a:srgbClr val="009CC8"/>
                </a:solidFill>
              </a:rPr>
              <a:t>should be included where relevant or appropriate to customers’ information needs</a:t>
            </a:r>
            <a:r>
              <a:rPr lang="en-GB" sz="2000" i="1" dirty="0" smtClean="0"/>
              <a:t>.”</a:t>
            </a:r>
          </a:p>
          <a:p>
            <a:r>
              <a:rPr lang="en-GB" sz="2000" b="1" dirty="0" smtClean="0"/>
              <a:t>Maintained </a:t>
            </a:r>
            <a:r>
              <a:rPr lang="en-GB" sz="2000" b="1" dirty="0"/>
              <a:t>a focus on </a:t>
            </a:r>
            <a:r>
              <a:rPr lang="en-GB" sz="2000" b="1" dirty="0">
                <a:solidFill>
                  <a:srgbClr val="009CC8"/>
                </a:solidFill>
              </a:rPr>
              <a:t>value</a:t>
            </a: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70</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144925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71</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601782" y="1905100"/>
          <a:ext cx="8941202" cy="3606800"/>
        </p:xfrm>
        <a:graphic>
          <a:graphicData uri="http://schemas.openxmlformats.org/drawingml/2006/table">
            <a:tbl>
              <a:tblPr firstRow="1" bandRow="1">
                <a:tableStyleId>{5C22544A-7EE6-4342-B048-85BDC9FD1C3A}</a:tableStyleId>
              </a:tblPr>
              <a:tblGrid>
                <a:gridCol w="5468306">
                  <a:extLst>
                    <a:ext uri="{9D8B030D-6E8A-4147-A177-3AD203B41FA5}">
                      <a16:colId xmlns:a16="http://schemas.microsoft.com/office/drawing/2014/main" xmlns="" val="2834883220"/>
                    </a:ext>
                  </a:extLst>
                </a:gridCol>
                <a:gridCol w="2051264">
                  <a:extLst>
                    <a:ext uri="{9D8B030D-6E8A-4147-A177-3AD203B41FA5}">
                      <a16:colId xmlns:a16="http://schemas.microsoft.com/office/drawing/2014/main" xmlns="" val="713257777"/>
                    </a:ext>
                  </a:extLst>
                </a:gridCol>
                <a:gridCol w="1421632">
                  <a:extLst>
                    <a:ext uri="{9D8B030D-6E8A-4147-A177-3AD203B41FA5}">
                      <a16:colId xmlns:a16="http://schemas.microsoft.com/office/drawing/2014/main" xmlns="" val="913778305"/>
                    </a:ext>
                  </a:extLst>
                </a:gridCol>
              </a:tblGrid>
              <a:tr h="370840">
                <a:tc>
                  <a:txBody>
                    <a:bodyPr/>
                    <a:lstStyle/>
                    <a:p>
                      <a:r>
                        <a:rPr lang="en-GB" dirty="0" smtClean="0"/>
                        <a:t>Date of</a:t>
                      </a:r>
                      <a:r>
                        <a:rPr lang="en-GB" baseline="0" dirty="0" smtClean="0"/>
                        <a:t> Statement</a:t>
                      </a:r>
                      <a:endParaRPr lang="en-GB" dirty="0"/>
                    </a:p>
                  </a:txBody>
                  <a:tcPr/>
                </a:tc>
                <a:tc>
                  <a:txBody>
                    <a:bodyPr/>
                    <a:lstStyle/>
                    <a:p>
                      <a:pPr algn="ctr"/>
                      <a:r>
                        <a:rPr lang="en-GB" dirty="0" smtClean="0"/>
                        <a:t>30 June 2017</a:t>
                      </a:r>
                      <a:endParaRPr lang="en-GB" dirty="0"/>
                    </a:p>
                  </a:txBody>
                  <a:tcPr/>
                </a:tc>
                <a:tc>
                  <a:txBody>
                    <a:bodyPr/>
                    <a:lstStyle/>
                    <a:p>
                      <a:pPr algn="ctr"/>
                      <a:endParaRPr lang="en-GB" dirty="0"/>
                    </a:p>
                  </a:txBody>
                  <a:tcPr/>
                </a:tc>
                <a:extLst>
                  <a:ext uri="{0D108BD9-81ED-4DB2-BD59-A6C34878D82A}">
                    <a16:rowId xmlns:a16="http://schemas.microsoft.com/office/drawing/2014/main" xmlns="" val="502574703"/>
                  </a:ext>
                </a:extLst>
              </a:tr>
              <a:tr h="370840">
                <a:tc>
                  <a:txBody>
                    <a:bodyPr/>
                    <a:lstStyle/>
                    <a:p>
                      <a:r>
                        <a:rPr lang="en-GB" dirty="0" smtClean="0"/>
                        <a:t>Policy Start Date</a:t>
                      </a:r>
                      <a:endParaRPr lang="en-GB" dirty="0"/>
                    </a:p>
                  </a:txBody>
                  <a:tcPr/>
                </a:tc>
                <a:tc>
                  <a:txBody>
                    <a:bodyPr/>
                    <a:lstStyle/>
                    <a:p>
                      <a:pPr algn="ctr"/>
                      <a:r>
                        <a:rPr lang="en-GB" dirty="0" smtClean="0"/>
                        <a:t>DD</a:t>
                      </a:r>
                      <a:r>
                        <a:rPr lang="en-GB" baseline="0" dirty="0" smtClean="0"/>
                        <a:t> MMMM YYYY</a:t>
                      </a:r>
                      <a:endParaRPr lang="en-GB" dirty="0"/>
                    </a:p>
                  </a:txBody>
                  <a:tcPr/>
                </a:tc>
                <a:tc>
                  <a:txBody>
                    <a:bodyPr/>
                    <a:lstStyle/>
                    <a:p>
                      <a:pPr algn="ctr"/>
                      <a:endParaRPr lang="en-GB" dirty="0"/>
                    </a:p>
                  </a:txBody>
                  <a:tcPr/>
                </a:tc>
                <a:extLst>
                  <a:ext uri="{0D108BD9-81ED-4DB2-BD59-A6C34878D82A}">
                    <a16:rowId xmlns:a16="http://schemas.microsoft.com/office/drawing/2014/main" xmlns="" val="1768013744"/>
                  </a:ext>
                </a:extLst>
              </a:tr>
              <a:tr h="370840">
                <a:tc>
                  <a:txBody>
                    <a:bodyPr/>
                    <a:lstStyle/>
                    <a:p>
                      <a:r>
                        <a:rPr lang="en-GB" dirty="0" smtClean="0"/>
                        <a:t>The date your policy is due to mature</a:t>
                      </a:r>
                      <a:endParaRPr lang="en-GB" dirty="0"/>
                    </a:p>
                  </a:txBody>
                  <a:tcPr/>
                </a:tc>
                <a:tc>
                  <a:txBody>
                    <a:bodyPr/>
                    <a:lstStyle/>
                    <a:p>
                      <a:pPr algn="ctr"/>
                      <a:r>
                        <a:rPr lang="en-GB" dirty="0" smtClean="0"/>
                        <a:t>DD</a:t>
                      </a:r>
                      <a:r>
                        <a:rPr lang="en-GB" baseline="0" dirty="0" smtClean="0"/>
                        <a:t> MMMM YYYY</a:t>
                      </a:r>
                      <a:endParaRPr lang="en-GB" dirty="0"/>
                    </a:p>
                  </a:txBody>
                  <a:tcPr/>
                </a:tc>
                <a:tc>
                  <a:txBody>
                    <a:bodyPr/>
                    <a:lstStyle/>
                    <a:p>
                      <a:pPr algn="ctr"/>
                      <a:endParaRPr lang="en-GB" dirty="0"/>
                    </a:p>
                  </a:txBody>
                  <a:tcPr/>
                </a:tc>
                <a:extLst>
                  <a:ext uri="{0D108BD9-81ED-4DB2-BD59-A6C34878D82A}">
                    <a16:rowId xmlns:a16="http://schemas.microsoft.com/office/drawing/2014/main" xmlns="" val="113835129"/>
                  </a:ext>
                </a:extLst>
              </a:tr>
              <a:tr h="370840">
                <a:tc>
                  <a:txBody>
                    <a:bodyPr/>
                    <a:lstStyle/>
                    <a:p>
                      <a:r>
                        <a:rPr lang="en-GB" dirty="0" smtClean="0"/>
                        <a:t>Premiums</a:t>
                      </a:r>
                      <a:r>
                        <a:rPr lang="en-GB" baseline="0" dirty="0" smtClean="0"/>
                        <a:t> paid over the last statement year</a:t>
                      </a:r>
                      <a:endParaRPr lang="en-GB" dirty="0"/>
                    </a:p>
                  </a:txBody>
                  <a:tcPr/>
                </a:tc>
                <a:tc>
                  <a:txBody>
                    <a:bodyPr/>
                    <a:lstStyle/>
                    <a:p>
                      <a:pPr algn="r"/>
                      <a:r>
                        <a:rPr lang="en-GB" dirty="0" smtClean="0"/>
                        <a:t>£420</a:t>
                      </a:r>
                      <a:endParaRPr lang="en-GB" dirty="0"/>
                    </a:p>
                  </a:txBody>
                  <a:tcPr/>
                </a:tc>
                <a:tc>
                  <a:txBody>
                    <a:bodyPr/>
                    <a:lstStyle/>
                    <a:p>
                      <a:pPr algn="r"/>
                      <a:endParaRPr lang="en-GB" dirty="0"/>
                    </a:p>
                  </a:txBody>
                  <a:tcPr/>
                </a:tc>
                <a:extLst>
                  <a:ext uri="{0D108BD9-81ED-4DB2-BD59-A6C34878D82A}">
                    <a16:rowId xmlns:a16="http://schemas.microsoft.com/office/drawing/2014/main" xmlns="" val="1365821601"/>
                  </a:ext>
                </a:extLst>
              </a:tr>
              <a:tr h="370840">
                <a:tc>
                  <a:txBody>
                    <a:bodyPr/>
                    <a:lstStyle/>
                    <a:p>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xmlns="" val="2697365569"/>
                  </a:ext>
                </a:extLst>
              </a:tr>
              <a:tr h="370840">
                <a:tc>
                  <a:txBody>
                    <a:bodyPr/>
                    <a:lstStyle/>
                    <a:p>
                      <a:r>
                        <a:rPr lang="en-GB" dirty="0" smtClean="0"/>
                        <a:t>Basic</a:t>
                      </a:r>
                      <a:r>
                        <a:rPr lang="en-GB" baseline="0" dirty="0" smtClean="0"/>
                        <a:t> guaranteed value (sum assured) [A]</a:t>
                      </a:r>
                      <a:endParaRPr lang="en-GB" dirty="0"/>
                    </a:p>
                  </a:txBody>
                  <a:tcPr/>
                </a:tc>
                <a:tc>
                  <a:txBody>
                    <a:bodyPr/>
                    <a:lstStyle/>
                    <a:p>
                      <a:pPr algn="r"/>
                      <a:r>
                        <a:rPr lang="en-GB" dirty="0" smtClean="0"/>
                        <a:t>£100,000</a:t>
                      </a:r>
                      <a:endParaRPr lang="en-GB" dirty="0"/>
                    </a:p>
                  </a:txBody>
                  <a:tcPr/>
                </a:tc>
                <a:tc rowSpan="4">
                  <a:txBody>
                    <a:bodyPr/>
                    <a:lstStyle/>
                    <a:p>
                      <a:pPr algn="ctr"/>
                      <a:r>
                        <a:rPr lang="en-GB" b="1" dirty="0" smtClean="0"/>
                        <a:t>Your guaranteed benefits</a:t>
                      </a:r>
                      <a:endParaRPr lang="en-GB" b="1" dirty="0"/>
                    </a:p>
                  </a:txBody>
                  <a:tcPr anchor="ctr"/>
                </a:tc>
                <a:extLst>
                  <a:ext uri="{0D108BD9-81ED-4DB2-BD59-A6C34878D82A}">
                    <a16:rowId xmlns:a16="http://schemas.microsoft.com/office/drawing/2014/main" xmlns="" val="1463425759"/>
                  </a:ext>
                </a:extLst>
              </a:tr>
              <a:tr h="370840">
                <a:tc>
                  <a:txBody>
                    <a:bodyPr/>
                    <a:lstStyle/>
                    <a:p>
                      <a:r>
                        <a:rPr lang="en-GB" dirty="0" smtClean="0"/>
                        <a:t>Existing bonuses (the value of bonuses we’ve added to your policy in previous years)</a:t>
                      </a:r>
                      <a:r>
                        <a:rPr lang="en-GB" baseline="0" dirty="0" smtClean="0"/>
                        <a:t> [B]</a:t>
                      </a:r>
                      <a:endParaRPr lang="en-GB" dirty="0"/>
                    </a:p>
                  </a:txBody>
                  <a:tcPr/>
                </a:tc>
                <a:tc>
                  <a:txBody>
                    <a:bodyPr/>
                    <a:lstStyle/>
                    <a:p>
                      <a:pPr algn="r"/>
                      <a:r>
                        <a:rPr lang="en-GB" dirty="0" smtClean="0"/>
                        <a:t>£20,000</a:t>
                      </a:r>
                      <a:endParaRPr lang="en-GB" dirty="0"/>
                    </a:p>
                  </a:txBody>
                  <a:tcPr/>
                </a:tc>
                <a:tc vMerge="1">
                  <a:txBody>
                    <a:bodyPr/>
                    <a:lstStyle/>
                    <a:p>
                      <a:pPr algn="r"/>
                      <a:endParaRPr lang="en-GB" dirty="0"/>
                    </a:p>
                  </a:txBody>
                  <a:tcPr/>
                </a:tc>
                <a:extLst>
                  <a:ext uri="{0D108BD9-81ED-4DB2-BD59-A6C34878D82A}">
                    <a16:rowId xmlns:a16="http://schemas.microsoft.com/office/drawing/2014/main" xmlns="" val="2927854875"/>
                  </a:ext>
                </a:extLst>
              </a:tr>
              <a:tr h="370840">
                <a:tc>
                  <a:txBody>
                    <a:bodyPr/>
                    <a:lstStyle/>
                    <a:p>
                      <a:r>
                        <a:rPr lang="en-GB" dirty="0" smtClean="0"/>
                        <a:t>Annual bonus for 2017</a:t>
                      </a:r>
                      <a:r>
                        <a:rPr lang="en-GB" baseline="0" dirty="0" smtClean="0"/>
                        <a:t> [C]</a:t>
                      </a:r>
                      <a:endParaRPr lang="en-GB" dirty="0"/>
                    </a:p>
                  </a:txBody>
                  <a:tcPr/>
                </a:tc>
                <a:tc>
                  <a:txBody>
                    <a:bodyPr/>
                    <a:lstStyle/>
                    <a:p>
                      <a:pPr algn="r"/>
                      <a:r>
                        <a:rPr lang="en-GB" dirty="0" smtClean="0"/>
                        <a:t>£500</a:t>
                      </a:r>
                      <a:endParaRPr lang="en-GB" dirty="0"/>
                    </a:p>
                  </a:txBody>
                  <a:tcPr/>
                </a:tc>
                <a:tc vMerge="1">
                  <a:txBody>
                    <a:bodyPr/>
                    <a:lstStyle/>
                    <a:p>
                      <a:pPr algn="r"/>
                      <a:endParaRPr lang="en-GB" dirty="0"/>
                    </a:p>
                  </a:txBody>
                  <a:tcPr/>
                </a:tc>
                <a:extLst>
                  <a:ext uri="{0D108BD9-81ED-4DB2-BD59-A6C34878D82A}">
                    <a16:rowId xmlns:a16="http://schemas.microsoft.com/office/drawing/2014/main" xmlns="" val="1129107814"/>
                  </a:ext>
                </a:extLst>
              </a:tr>
              <a:tr h="370840">
                <a:tc>
                  <a:txBody>
                    <a:bodyPr/>
                    <a:lstStyle/>
                    <a:p>
                      <a:r>
                        <a:rPr lang="en-GB" b="1" dirty="0" smtClean="0"/>
                        <a:t>Total guaranteed value [A + B + C]</a:t>
                      </a:r>
                      <a:endParaRPr lang="en-GB" b="1" dirty="0"/>
                    </a:p>
                  </a:txBody>
                  <a:tcPr/>
                </a:tc>
                <a:tc>
                  <a:txBody>
                    <a:bodyPr/>
                    <a:lstStyle/>
                    <a:p>
                      <a:pPr algn="r"/>
                      <a:r>
                        <a:rPr lang="en-GB" b="1" dirty="0" smtClean="0"/>
                        <a:t>£120,500</a:t>
                      </a:r>
                      <a:endParaRPr lang="en-GB" b="1" dirty="0"/>
                    </a:p>
                  </a:txBody>
                  <a:tcPr/>
                </a:tc>
                <a:tc vMerge="1">
                  <a:txBody>
                    <a:bodyPr/>
                    <a:lstStyle/>
                    <a:p>
                      <a:pPr algn="r"/>
                      <a:endParaRPr lang="en-GB" dirty="0"/>
                    </a:p>
                  </a:txBody>
                  <a:tcPr/>
                </a:tc>
                <a:extLst>
                  <a:ext uri="{0D108BD9-81ED-4DB2-BD59-A6C34878D82A}">
                    <a16:rowId xmlns:a16="http://schemas.microsoft.com/office/drawing/2014/main" xmlns="" val="229039577"/>
                  </a:ext>
                </a:extLst>
              </a:tr>
            </a:tbl>
          </a:graphicData>
        </a:graphic>
      </p:graphicFrame>
    </p:spTree>
    <p:extLst>
      <p:ext uri="{BB962C8B-B14F-4D97-AF65-F5344CB8AC3E}">
        <p14:creationId xmlns:p14="http://schemas.microsoft.com/office/powerpoint/2010/main" val="2680578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72</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536570" y="1810069"/>
          <a:ext cx="8941202" cy="4592320"/>
        </p:xfrm>
        <a:graphic>
          <a:graphicData uri="http://schemas.openxmlformats.org/drawingml/2006/table">
            <a:tbl>
              <a:tblPr firstRow="1" bandRow="1">
                <a:tableStyleId>{5C22544A-7EE6-4342-B048-85BDC9FD1C3A}</a:tableStyleId>
              </a:tblPr>
              <a:tblGrid>
                <a:gridCol w="5468306">
                  <a:extLst>
                    <a:ext uri="{9D8B030D-6E8A-4147-A177-3AD203B41FA5}">
                      <a16:colId xmlns:a16="http://schemas.microsoft.com/office/drawing/2014/main" xmlns="" val="2834883220"/>
                    </a:ext>
                  </a:extLst>
                </a:gridCol>
                <a:gridCol w="2051264">
                  <a:extLst>
                    <a:ext uri="{9D8B030D-6E8A-4147-A177-3AD203B41FA5}">
                      <a16:colId xmlns:a16="http://schemas.microsoft.com/office/drawing/2014/main" xmlns="" val="713257777"/>
                    </a:ext>
                  </a:extLst>
                </a:gridCol>
                <a:gridCol w="1421632">
                  <a:extLst>
                    <a:ext uri="{9D8B030D-6E8A-4147-A177-3AD203B41FA5}">
                      <a16:colId xmlns:a16="http://schemas.microsoft.com/office/drawing/2014/main" xmlns="" val="913778305"/>
                    </a:ext>
                  </a:extLst>
                </a:gridCol>
              </a:tblGrid>
              <a:tr h="370840">
                <a:tc>
                  <a:txBody>
                    <a:bodyPr/>
                    <a:lstStyle/>
                    <a:p>
                      <a:r>
                        <a:rPr lang="en-GB" dirty="0" smtClean="0"/>
                        <a:t>Date of</a:t>
                      </a:r>
                      <a:r>
                        <a:rPr lang="en-GB" baseline="0" dirty="0" smtClean="0"/>
                        <a:t> Statement</a:t>
                      </a:r>
                      <a:endParaRPr lang="en-GB" dirty="0"/>
                    </a:p>
                  </a:txBody>
                  <a:tcPr/>
                </a:tc>
                <a:tc>
                  <a:txBody>
                    <a:bodyPr/>
                    <a:lstStyle/>
                    <a:p>
                      <a:pPr algn="ctr"/>
                      <a:r>
                        <a:rPr lang="en-GB" dirty="0" smtClean="0"/>
                        <a:t>30 June 2017</a:t>
                      </a:r>
                      <a:endParaRPr lang="en-GB" dirty="0"/>
                    </a:p>
                  </a:txBody>
                  <a:tcPr/>
                </a:tc>
                <a:tc>
                  <a:txBody>
                    <a:bodyPr/>
                    <a:lstStyle/>
                    <a:p>
                      <a:pPr algn="ctr"/>
                      <a:endParaRPr lang="en-GB" dirty="0"/>
                    </a:p>
                  </a:txBody>
                  <a:tcPr/>
                </a:tc>
                <a:extLst>
                  <a:ext uri="{0D108BD9-81ED-4DB2-BD59-A6C34878D82A}">
                    <a16:rowId xmlns:a16="http://schemas.microsoft.com/office/drawing/2014/main" xmlns="" val="502574703"/>
                  </a:ext>
                </a:extLst>
              </a:tr>
              <a:tr h="370840">
                <a:tc>
                  <a:txBody>
                    <a:bodyPr/>
                    <a:lstStyle/>
                    <a:p>
                      <a:r>
                        <a:rPr lang="en-GB" dirty="0" smtClean="0"/>
                        <a:t>Basic</a:t>
                      </a:r>
                      <a:r>
                        <a:rPr lang="en-GB" baseline="0" dirty="0" smtClean="0"/>
                        <a:t> guaranteed value (sum assured) [A]</a:t>
                      </a:r>
                      <a:endParaRPr lang="en-GB" dirty="0"/>
                    </a:p>
                  </a:txBody>
                  <a:tcPr/>
                </a:tc>
                <a:tc>
                  <a:txBody>
                    <a:bodyPr/>
                    <a:lstStyle/>
                    <a:p>
                      <a:pPr algn="r"/>
                      <a:r>
                        <a:rPr lang="en-GB" dirty="0" smtClean="0"/>
                        <a:t>£100,000</a:t>
                      </a:r>
                      <a:endParaRPr lang="en-GB" dirty="0"/>
                    </a:p>
                  </a:txBody>
                  <a:tcPr/>
                </a:tc>
                <a:tc rowSpan="4">
                  <a:txBody>
                    <a:bodyPr/>
                    <a:lstStyle/>
                    <a:p>
                      <a:pPr algn="ctr"/>
                      <a:r>
                        <a:rPr lang="en-GB" b="1" dirty="0" smtClean="0"/>
                        <a:t>Your guaranteed benefits</a:t>
                      </a:r>
                      <a:endParaRPr lang="en-GB" b="1" dirty="0"/>
                    </a:p>
                  </a:txBody>
                  <a:tcPr anchor="ctr"/>
                </a:tc>
                <a:extLst>
                  <a:ext uri="{0D108BD9-81ED-4DB2-BD59-A6C34878D82A}">
                    <a16:rowId xmlns:a16="http://schemas.microsoft.com/office/drawing/2014/main" xmlns="" val="1463425759"/>
                  </a:ext>
                </a:extLst>
              </a:tr>
              <a:tr h="370840">
                <a:tc>
                  <a:txBody>
                    <a:bodyPr/>
                    <a:lstStyle/>
                    <a:p>
                      <a:r>
                        <a:rPr lang="en-GB" dirty="0" smtClean="0"/>
                        <a:t>Existing bonuses (the value of bonuses we’ve added to your policy in previous years)</a:t>
                      </a:r>
                      <a:r>
                        <a:rPr lang="en-GB" baseline="0" dirty="0" smtClean="0"/>
                        <a:t> [B]</a:t>
                      </a:r>
                      <a:endParaRPr lang="en-GB" dirty="0"/>
                    </a:p>
                  </a:txBody>
                  <a:tcPr/>
                </a:tc>
                <a:tc>
                  <a:txBody>
                    <a:bodyPr/>
                    <a:lstStyle/>
                    <a:p>
                      <a:pPr algn="r"/>
                      <a:r>
                        <a:rPr lang="en-GB" dirty="0" smtClean="0"/>
                        <a:t>£20,000</a:t>
                      </a:r>
                      <a:endParaRPr lang="en-GB" dirty="0"/>
                    </a:p>
                  </a:txBody>
                  <a:tcPr/>
                </a:tc>
                <a:tc vMerge="1">
                  <a:txBody>
                    <a:bodyPr/>
                    <a:lstStyle/>
                    <a:p>
                      <a:pPr algn="r"/>
                      <a:endParaRPr lang="en-GB" dirty="0"/>
                    </a:p>
                  </a:txBody>
                  <a:tcPr/>
                </a:tc>
                <a:extLst>
                  <a:ext uri="{0D108BD9-81ED-4DB2-BD59-A6C34878D82A}">
                    <a16:rowId xmlns:a16="http://schemas.microsoft.com/office/drawing/2014/main" xmlns="" val="2927854875"/>
                  </a:ext>
                </a:extLst>
              </a:tr>
              <a:tr h="370840">
                <a:tc>
                  <a:txBody>
                    <a:bodyPr/>
                    <a:lstStyle/>
                    <a:p>
                      <a:r>
                        <a:rPr lang="en-GB" dirty="0" smtClean="0"/>
                        <a:t>Annual bonus for 2017</a:t>
                      </a:r>
                      <a:r>
                        <a:rPr lang="en-GB" baseline="0" dirty="0" smtClean="0"/>
                        <a:t> [C]</a:t>
                      </a:r>
                      <a:endParaRPr lang="en-GB" dirty="0"/>
                    </a:p>
                  </a:txBody>
                  <a:tcPr/>
                </a:tc>
                <a:tc>
                  <a:txBody>
                    <a:bodyPr/>
                    <a:lstStyle/>
                    <a:p>
                      <a:pPr algn="r"/>
                      <a:r>
                        <a:rPr lang="en-GB" dirty="0" smtClean="0"/>
                        <a:t>£500</a:t>
                      </a:r>
                      <a:endParaRPr lang="en-GB" dirty="0"/>
                    </a:p>
                  </a:txBody>
                  <a:tcPr/>
                </a:tc>
                <a:tc vMerge="1">
                  <a:txBody>
                    <a:bodyPr/>
                    <a:lstStyle/>
                    <a:p>
                      <a:pPr algn="r"/>
                      <a:endParaRPr lang="en-GB" dirty="0"/>
                    </a:p>
                  </a:txBody>
                  <a:tcPr/>
                </a:tc>
                <a:extLst>
                  <a:ext uri="{0D108BD9-81ED-4DB2-BD59-A6C34878D82A}">
                    <a16:rowId xmlns:a16="http://schemas.microsoft.com/office/drawing/2014/main" xmlns="" val="1129107814"/>
                  </a:ext>
                </a:extLst>
              </a:tr>
              <a:tr h="370840">
                <a:tc>
                  <a:txBody>
                    <a:bodyPr/>
                    <a:lstStyle/>
                    <a:p>
                      <a:r>
                        <a:rPr lang="en-GB" b="1" dirty="0" smtClean="0"/>
                        <a:t>Total guaranteed value [A + B + C]</a:t>
                      </a:r>
                      <a:endParaRPr lang="en-GB" b="1" dirty="0"/>
                    </a:p>
                  </a:txBody>
                  <a:tcPr/>
                </a:tc>
                <a:tc>
                  <a:txBody>
                    <a:bodyPr/>
                    <a:lstStyle/>
                    <a:p>
                      <a:pPr algn="r"/>
                      <a:r>
                        <a:rPr lang="en-GB" b="1" dirty="0" smtClean="0"/>
                        <a:t>£120,500</a:t>
                      </a:r>
                      <a:endParaRPr lang="en-GB" b="1" dirty="0"/>
                    </a:p>
                  </a:txBody>
                  <a:tcPr/>
                </a:tc>
                <a:tc vMerge="1">
                  <a:txBody>
                    <a:bodyPr/>
                    <a:lstStyle/>
                    <a:p>
                      <a:pPr algn="r"/>
                      <a:endParaRPr lang="en-GB" dirty="0"/>
                    </a:p>
                  </a:txBody>
                  <a:tcPr/>
                </a:tc>
                <a:extLst>
                  <a:ext uri="{0D108BD9-81ED-4DB2-BD59-A6C34878D82A}">
                    <a16:rowId xmlns:a16="http://schemas.microsoft.com/office/drawing/2014/main" xmlns="" val="229039577"/>
                  </a:ext>
                </a:extLst>
              </a:tr>
              <a:tr h="192548">
                <a:tc>
                  <a:txBody>
                    <a:bodyPr/>
                    <a:lstStyle/>
                    <a:p>
                      <a:endParaRPr lang="en-GB" b="1" dirty="0"/>
                    </a:p>
                  </a:txBody>
                  <a:tcPr/>
                </a:tc>
                <a:tc>
                  <a:txBody>
                    <a:bodyPr/>
                    <a:lstStyle/>
                    <a:p>
                      <a:pPr algn="r"/>
                      <a:endParaRPr lang="en-GB" b="1" dirty="0"/>
                    </a:p>
                  </a:txBody>
                  <a:tcPr/>
                </a:tc>
                <a:tc>
                  <a:txBody>
                    <a:bodyPr/>
                    <a:lstStyle/>
                    <a:p>
                      <a:pPr algn="ctr"/>
                      <a:endParaRPr lang="en-GB" b="1" dirty="0"/>
                    </a:p>
                  </a:txBody>
                  <a:tcPr anchor="ctr"/>
                </a:tc>
                <a:extLst>
                  <a:ext uri="{0D108BD9-81ED-4DB2-BD59-A6C34878D82A}">
                    <a16:rowId xmlns:a16="http://schemas.microsoft.com/office/drawing/2014/main" xmlns="" val="3026616641"/>
                  </a:ext>
                </a:extLst>
              </a:tr>
              <a:tr h="370840">
                <a:tc>
                  <a:txBody>
                    <a:bodyPr/>
                    <a:lstStyle/>
                    <a:p>
                      <a:r>
                        <a:rPr lang="en-GB" b="0" dirty="0" smtClean="0"/>
                        <a:t>Final bonus [D]</a:t>
                      </a:r>
                      <a:endParaRPr lang="en-GB" b="0" dirty="0"/>
                    </a:p>
                  </a:txBody>
                  <a:tcPr/>
                </a:tc>
                <a:tc>
                  <a:txBody>
                    <a:bodyPr/>
                    <a:lstStyle/>
                    <a:p>
                      <a:pPr algn="r"/>
                      <a:r>
                        <a:rPr lang="en-GB" b="0" dirty="0" smtClean="0"/>
                        <a:t>£6,500</a:t>
                      </a:r>
                      <a:endParaRPr lang="en-GB" b="0" dirty="0"/>
                    </a:p>
                  </a:txBody>
                  <a:tcPr/>
                </a:tc>
                <a:tc rowSpan="3">
                  <a:txBody>
                    <a:bodyPr/>
                    <a:lstStyle/>
                    <a:p>
                      <a:pPr algn="ctr"/>
                      <a:r>
                        <a:rPr lang="en-GB" b="1" dirty="0" smtClean="0"/>
                        <a:t>Your benefits which are not guaranteed</a:t>
                      </a:r>
                      <a:endParaRPr lang="en-GB" b="1" dirty="0"/>
                    </a:p>
                  </a:txBody>
                  <a:tcPr anchor="ctr"/>
                </a:tc>
                <a:extLst>
                  <a:ext uri="{0D108BD9-81ED-4DB2-BD59-A6C34878D82A}">
                    <a16:rowId xmlns:a16="http://schemas.microsoft.com/office/drawing/2014/main" xmlns="" val="1050879362"/>
                  </a:ext>
                </a:extLst>
              </a:tr>
              <a:tr h="159508">
                <a:tc>
                  <a:txBody>
                    <a:bodyPr/>
                    <a:lstStyle/>
                    <a:p>
                      <a:endParaRPr lang="en-GB" b="0" dirty="0"/>
                    </a:p>
                  </a:txBody>
                  <a:tcPr/>
                </a:tc>
                <a:tc>
                  <a:txBody>
                    <a:bodyPr/>
                    <a:lstStyle/>
                    <a:p>
                      <a:pPr algn="r"/>
                      <a:endParaRPr lang="en-GB" b="0" dirty="0"/>
                    </a:p>
                  </a:txBody>
                  <a:tcPr/>
                </a:tc>
                <a:tc vMerge="1">
                  <a:txBody>
                    <a:bodyPr/>
                    <a:lstStyle/>
                    <a:p>
                      <a:pPr algn="ctr"/>
                      <a:endParaRPr lang="en-GB" b="1" dirty="0"/>
                    </a:p>
                  </a:txBody>
                  <a:tcPr anchor="ctr"/>
                </a:tc>
                <a:extLst>
                  <a:ext uri="{0D108BD9-81ED-4DB2-BD59-A6C34878D82A}">
                    <a16:rowId xmlns:a16="http://schemas.microsoft.com/office/drawing/2014/main" xmlns="" val="500921701"/>
                  </a:ext>
                </a:extLst>
              </a:tr>
              <a:tr h="370840">
                <a:tc>
                  <a:txBody>
                    <a:bodyPr/>
                    <a:lstStyle/>
                    <a:p>
                      <a:r>
                        <a:rPr lang="en-GB" b="0" dirty="0" smtClean="0"/>
                        <a:t>Surrender value</a:t>
                      </a:r>
                      <a:endParaRPr lang="en-GB" b="0" dirty="0"/>
                    </a:p>
                  </a:txBody>
                  <a:tcPr/>
                </a:tc>
                <a:tc>
                  <a:txBody>
                    <a:bodyPr/>
                    <a:lstStyle/>
                    <a:p>
                      <a:pPr algn="r"/>
                      <a:r>
                        <a:rPr lang="en-GB" b="0" dirty="0" smtClean="0"/>
                        <a:t>£105,000</a:t>
                      </a:r>
                      <a:endParaRPr lang="en-GB" b="0" dirty="0"/>
                    </a:p>
                  </a:txBody>
                  <a:tcPr/>
                </a:tc>
                <a:tc vMerge="1">
                  <a:txBody>
                    <a:bodyPr/>
                    <a:lstStyle/>
                    <a:p>
                      <a:pPr algn="ctr"/>
                      <a:endParaRPr lang="en-GB" b="1" dirty="0"/>
                    </a:p>
                  </a:txBody>
                  <a:tcPr anchor="ctr"/>
                </a:tc>
                <a:extLst>
                  <a:ext uri="{0D108BD9-81ED-4DB2-BD59-A6C34878D82A}">
                    <a16:rowId xmlns:a16="http://schemas.microsoft.com/office/drawing/2014/main" xmlns="" val="4199279400"/>
                  </a:ext>
                </a:extLst>
              </a:tr>
              <a:tr h="370840">
                <a:tc>
                  <a:txBody>
                    <a:bodyPr/>
                    <a:lstStyle/>
                    <a:p>
                      <a:r>
                        <a:rPr lang="en-GB" b="0" dirty="0" smtClean="0"/>
                        <a:t>Guaranteed</a:t>
                      </a:r>
                      <a:r>
                        <a:rPr lang="en-GB" b="0" baseline="0" dirty="0" smtClean="0"/>
                        <a:t> minimum death benefit</a:t>
                      </a:r>
                      <a:endParaRPr lang="en-GB" b="0" dirty="0"/>
                    </a:p>
                  </a:txBody>
                  <a:tcPr/>
                </a:tc>
                <a:tc>
                  <a:txBody>
                    <a:bodyPr/>
                    <a:lstStyle/>
                    <a:p>
                      <a:pPr algn="r"/>
                      <a:r>
                        <a:rPr lang="en-GB" b="0" dirty="0" smtClean="0"/>
                        <a:t>£250,000</a:t>
                      </a:r>
                      <a:endParaRPr lang="en-GB" b="0" dirty="0"/>
                    </a:p>
                  </a:txBody>
                  <a:tcPr/>
                </a:tc>
                <a:tc>
                  <a:txBody>
                    <a:bodyPr/>
                    <a:lstStyle/>
                    <a:p>
                      <a:pPr algn="ctr"/>
                      <a:r>
                        <a:rPr lang="en-GB" b="1" dirty="0" smtClean="0"/>
                        <a:t>Other</a:t>
                      </a:r>
                      <a:r>
                        <a:rPr lang="en-GB" b="1" baseline="0" dirty="0" smtClean="0"/>
                        <a:t> benefits</a:t>
                      </a:r>
                      <a:endParaRPr lang="en-GB" b="1" dirty="0"/>
                    </a:p>
                  </a:txBody>
                  <a:tcPr anchor="ctr"/>
                </a:tc>
                <a:extLst>
                  <a:ext uri="{0D108BD9-81ED-4DB2-BD59-A6C34878D82A}">
                    <a16:rowId xmlns:a16="http://schemas.microsoft.com/office/drawing/2014/main" xmlns="" val="2540396695"/>
                  </a:ext>
                </a:extLst>
              </a:tr>
            </a:tbl>
          </a:graphicData>
        </a:graphic>
      </p:graphicFrame>
    </p:spTree>
    <p:extLst>
      <p:ext uri="{BB962C8B-B14F-4D97-AF65-F5344CB8AC3E}">
        <p14:creationId xmlns:p14="http://schemas.microsoft.com/office/powerpoint/2010/main" val="3393129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Conventional with-profits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73</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pic>
        <p:nvPicPr>
          <p:cNvPr id="7" name="Picture 6"/>
          <p:cNvPicPr>
            <a:picLocks noChangeAspect="1"/>
          </p:cNvPicPr>
          <p:nvPr/>
        </p:nvPicPr>
        <p:blipFill>
          <a:blip r:embed="rId3" cstate="print"/>
          <a:stretch>
            <a:fillRect/>
          </a:stretch>
        </p:blipFill>
        <p:spPr>
          <a:xfrm>
            <a:off x="704527" y="1905101"/>
            <a:ext cx="8901379" cy="4147938"/>
          </a:xfrm>
          <a:prstGeom prst="rect">
            <a:avLst/>
          </a:prstGeom>
        </p:spPr>
      </p:pic>
    </p:spTree>
    <p:extLst>
      <p:ext uri="{BB962C8B-B14F-4D97-AF65-F5344CB8AC3E}">
        <p14:creationId xmlns:p14="http://schemas.microsoft.com/office/powerpoint/2010/main" val="1171277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74</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graphicFrame>
        <p:nvGraphicFramePr>
          <p:cNvPr id="9" name="Table 8"/>
          <p:cNvGraphicFramePr>
            <a:graphicFrameLocks noGrp="1"/>
          </p:cNvGraphicFramePr>
          <p:nvPr>
            <p:extLst/>
          </p:nvPr>
        </p:nvGraphicFramePr>
        <p:xfrm>
          <a:off x="601783" y="1905100"/>
          <a:ext cx="8174314" cy="1483360"/>
        </p:xfrm>
        <a:graphic>
          <a:graphicData uri="http://schemas.openxmlformats.org/drawingml/2006/table">
            <a:tbl>
              <a:tblPr firstRow="1" bandRow="1">
                <a:tableStyleId>{5C22544A-7EE6-4342-B048-85BDC9FD1C3A}</a:tableStyleId>
              </a:tblPr>
              <a:tblGrid>
                <a:gridCol w="2374231">
                  <a:extLst>
                    <a:ext uri="{9D8B030D-6E8A-4147-A177-3AD203B41FA5}">
                      <a16:colId xmlns:a16="http://schemas.microsoft.com/office/drawing/2014/main" xmlns="" val="2834883220"/>
                    </a:ext>
                  </a:extLst>
                </a:gridCol>
                <a:gridCol w="2259772">
                  <a:extLst>
                    <a:ext uri="{9D8B030D-6E8A-4147-A177-3AD203B41FA5}">
                      <a16:colId xmlns:a16="http://schemas.microsoft.com/office/drawing/2014/main" xmlns="" val="412552817"/>
                    </a:ext>
                  </a:extLst>
                </a:gridCol>
                <a:gridCol w="1452079">
                  <a:extLst>
                    <a:ext uri="{9D8B030D-6E8A-4147-A177-3AD203B41FA5}">
                      <a16:colId xmlns:a16="http://schemas.microsoft.com/office/drawing/2014/main" xmlns="" val="1955701437"/>
                    </a:ext>
                  </a:extLst>
                </a:gridCol>
                <a:gridCol w="2088232">
                  <a:extLst>
                    <a:ext uri="{9D8B030D-6E8A-4147-A177-3AD203B41FA5}">
                      <a16:colId xmlns:a16="http://schemas.microsoft.com/office/drawing/2014/main" xmlns="" val="713257777"/>
                    </a:ext>
                  </a:extLst>
                </a:gridCol>
              </a:tblGrid>
              <a:tr h="370840">
                <a:tc>
                  <a:txBody>
                    <a:bodyPr/>
                    <a:lstStyle/>
                    <a:p>
                      <a:r>
                        <a:rPr lang="en-GB" dirty="0" smtClean="0"/>
                        <a:t>Date of</a:t>
                      </a:r>
                      <a:r>
                        <a:rPr lang="en-GB" baseline="0" dirty="0" smtClean="0"/>
                        <a:t> Statement</a:t>
                      </a:r>
                      <a:endParaRPr lang="en-GB" dirty="0"/>
                    </a:p>
                  </a:txBody>
                  <a:tcPr/>
                </a:tc>
                <a:tc>
                  <a:txBody>
                    <a:bodyPr/>
                    <a:lstStyle/>
                    <a:p>
                      <a:endParaRPr lang="en-GB" dirty="0"/>
                    </a:p>
                  </a:txBody>
                  <a:tcPr/>
                </a:tc>
                <a:tc>
                  <a:txBody>
                    <a:bodyPr/>
                    <a:lstStyle/>
                    <a:p>
                      <a:endParaRPr lang="en-GB" dirty="0"/>
                    </a:p>
                  </a:txBody>
                  <a:tcPr/>
                </a:tc>
                <a:tc>
                  <a:txBody>
                    <a:bodyPr/>
                    <a:lstStyle/>
                    <a:p>
                      <a:pPr algn="ctr"/>
                      <a:r>
                        <a:rPr lang="en-GB" dirty="0" smtClean="0"/>
                        <a:t>30 June 2017</a:t>
                      </a:r>
                      <a:endParaRPr lang="en-GB" dirty="0"/>
                    </a:p>
                  </a:txBody>
                  <a:tcPr/>
                </a:tc>
                <a:extLst>
                  <a:ext uri="{0D108BD9-81ED-4DB2-BD59-A6C34878D82A}">
                    <a16:rowId xmlns:a16="http://schemas.microsoft.com/office/drawing/2014/main" xmlns="" val="502574703"/>
                  </a:ext>
                </a:extLst>
              </a:tr>
              <a:tr h="370840">
                <a:tc>
                  <a:txBody>
                    <a:bodyPr/>
                    <a:lstStyle/>
                    <a:p>
                      <a:r>
                        <a:rPr lang="en-GB" dirty="0" smtClean="0"/>
                        <a:t>Policy Start Date</a:t>
                      </a:r>
                      <a:endParaRPr lang="en-GB" dirty="0"/>
                    </a:p>
                  </a:txBody>
                  <a:tcPr/>
                </a:tc>
                <a:tc>
                  <a:txBody>
                    <a:bodyPr/>
                    <a:lstStyle/>
                    <a:p>
                      <a:endParaRPr lang="en-GB" dirty="0"/>
                    </a:p>
                  </a:txBody>
                  <a:tcPr/>
                </a:tc>
                <a:tc>
                  <a:txBody>
                    <a:bodyPr/>
                    <a:lstStyle/>
                    <a:p>
                      <a:endParaRPr lang="en-GB" dirty="0"/>
                    </a:p>
                  </a:txBody>
                  <a:tcPr/>
                </a:tc>
                <a:tc>
                  <a:txBody>
                    <a:bodyPr/>
                    <a:lstStyle/>
                    <a:p>
                      <a:pPr algn="ctr"/>
                      <a:r>
                        <a:rPr lang="en-GB" dirty="0" smtClean="0"/>
                        <a:t>DD</a:t>
                      </a:r>
                      <a:r>
                        <a:rPr lang="en-GB" baseline="0" dirty="0" smtClean="0"/>
                        <a:t> MMMM YYYY</a:t>
                      </a:r>
                      <a:endParaRPr lang="en-GB" dirty="0"/>
                    </a:p>
                  </a:txBody>
                  <a:tcPr/>
                </a:tc>
                <a:extLst>
                  <a:ext uri="{0D108BD9-81ED-4DB2-BD59-A6C34878D82A}">
                    <a16:rowId xmlns:a16="http://schemas.microsoft.com/office/drawing/2014/main" xmlns="" val="1768013744"/>
                  </a:ext>
                </a:extLst>
              </a:tr>
              <a:tr h="370840">
                <a:tc gridSpan="3">
                  <a:txBody>
                    <a:bodyPr/>
                    <a:lstStyle/>
                    <a:p>
                      <a:r>
                        <a:rPr lang="en-GB" dirty="0" smtClean="0"/>
                        <a:t>Premiums</a:t>
                      </a:r>
                      <a:r>
                        <a:rPr lang="en-GB" baseline="0" dirty="0" smtClean="0"/>
                        <a:t> paid over the last statement year</a:t>
                      </a:r>
                      <a:endParaRPr lang="en-GB" dirty="0"/>
                    </a:p>
                  </a:txBody>
                  <a:tcPr/>
                </a:tc>
                <a:tc hMerge="1">
                  <a:txBody>
                    <a:bodyPr/>
                    <a:lstStyle/>
                    <a:p>
                      <a:endParaRPr lang="en-GB"/>
                    </a:p>
                  </a:txBody>
                  <a:tcPr/>
                </a:tc>
                <a:tc hMerge="1">
                  <a:txBody>
                    <a:bodyPr/>
                    <a:lstStyle/>
                    <a:p>
                      <a:endParaRPr lang="en-GB"/>
                    </a:p>
                  </a:txBody>
                  <a:tcPr/>
                </a:tc>
                <a:tc>
                  <a:txBody>
                    <a:bodyPr/>
                    <a:lstStyle/>
                    <a:p>
                      <a:pPr algn="r"/>
                      <a:r>
                        <a:rPr lang="en-GB" dirty="0" smtClean="0"/>
                        <a:t>£3,000</a:t>
                      </a:r>
                      <a:endParaRPr lang="en-GB" dirty="0"/>
                    </a:p>
                  </a:txBody>
                  <a:tcPr/>
                </a:tc>
                <a:extLst>
                  <a:ext uri="{0D108BD9-81ED-4DB2-BD59-A6C34878D82A}">
                    <a16:rowId xmlns:a16="http://schemas.microsoft.com/office/drawing/2014/main" xmlns="" val="113835129"/>
                  </a:ext>
                </a:extLst>
              </a:tr>
              <a:tr h="370840">
                <a:tc gridSpan="3">
                  <a:txBody>
                    <a:bodyPr/>
                    <a:lstStyle/>
                    <a:p>
                      <a:r>
                        <a:rPr lang="en-GB" dirty="0" smtClean="0"/>
                        <a:t>Fund based charges over the last statement</a:t>
                      </a:r>
                      <a:r>
                        <a:rPr lang="en-GB" baseline="0" dirty="0" smtClean="0"/>
                        <a:t> year</a:t>
                      </a:r>
                      <a:endParaRPr lang="en-GB" dirty="0"/>
                    </a:p>
                  </a:txBody>
                  <a:tcPr/>
                </a:tc>
                <a:tc hMerge="1">
                  <a:txBody>
                    <a:bodyPr/>
                    <a:lstStyle/>
                    <a:p>
                      <a:endParaRPr lang="en-GB"/>
                    </a:p>
                  </a:txBody>
                  <a:tcPr/>
                </a:tc>
                <a:tc hMerge="1">
                  <a:txBody>
                    <a:bodyPr/>
                    <a:lstStyle/>
                    <a:p>
                      <a:endParaRPr lang="en-GB"/>
                    </a:p>
                  </a:txBody>
                  <a:tcPr/>
                </a:tc>
                <a:tc>
                  <a:txBody>
                    <a:bodyPr/>
                    <a:lstStyle/>
                    <a:p>
                      <a:pPr algn="r"/>
                      <a:r>
                        <a:rPr lang="en-GB" dirty="0" smtClean="0"/>
                        <a:t>£69</a:t>
                      </a:r>
                      <a:endParaRPr lang="en-GB" dirty="0"/>
                    </a:p>
                  </a:txBody>
                  <a:tcPr/>
                </a:tc>
                <a:extLst>
                  <a:ext uri="{0D108BD9-81ED-4DB2-BD59-A6C34878D82A}">
                    <a16:rowId xmlns:a16="http://schemas.microsoft.com/office/drawing/2014/main" xmlns="" val="1365821601"/>
                  </a:ext>
                </a:extLst>
              </a:tr>
            </a:tbl>
          </a:graphicData>
        </a:graphic>
      </p:graphicFrame>
      <p:graphicFrame>
        <p:nvGraphicFramePr>
          <p:cNvPr id="10" name="Table 9"/>
          <p:cNvGraphicFramePr>
            <a:graphicFrameLocks noGrp="1"/>
          </p:cNvGraphicFramePr>
          <p:nvPr>
            <p:extLst/>
          </p:nvPr>
        </p:nvGraphicFramePr>
        <p:xfrm>
          <a:off x="272480" y="3717031"/>
          <a:ext cx="9433048" cy="2123440"/>
        </p:xfrm>
        <a:graphic>
          <a:graphicData uri="http://schemas.openxmlformats.org/drawingml/2006/table">
            <a:tbl>
              <a:tblPr firstRow="1" bandRow="1">
                <a:tableStyleId>{5C22544A-7EE6-4342-B048-85BDC9FD1C3A}</a:tableStyleId>
              </a:tblPr>
              <a:tblGrid>
                <a:gridCol w="372134">
                  <a:extLst>
                    <a:ext uri="{9D8B030D-6E8A-4147-A177-3AD203B41FA5}">
                      <a16:colId xmlns:a16="http://schemas.microsoft.com/office/drawing/2014/main" xmlns="" val="3090431337"/>
                    </a:ext>
                  </a:extLst>
                </a:gridCol>
                <a:gridCol w="2381656">
                  <a:extLst>
                    <a:ext uri="{9D8B030D-6E8A-4147-A177-3AD203B41FA5}">
                      <a16:colId xmlns:a16="http://schemas.microsoft.com/office/drawing/2014/main" xmlns="" val="3980718867"/>
                    </a:ext>
                  </a:extLst>
                </a:gridCol>
                <a:gridCol w="2142754">
                  <a:extLst>
                    <a:ext uri="{9D8B030D-6E8A-4147-A177-3AD203B41FA5}">
                      <a16:colId xmlns:a16="http://schemas.microsoft.com/office/drawing/2014/main" xmlns="" val="2141153250"/>
                    </a:ext>
                  </a:extLst>
                </a:gridCol>
                <a:gridCol w="1512168">
                  <a:extLst>
                    <a:ext uri="{9D8B030D-6E8A-4147-A177-3AD203B41FA5}">
                      <a16:colId xmlns:a16="http://schemas.microsoft.com/office/drawing/2014/main" xmlns="" val="3923684005"/>
                    </a:ext>
                  </a:extLst>
                </a:gridCol>
                <a:gridCol w="2088232">
                  <a:extLst>
                    <a:ext uri="{9D8B030D-6E8A-4147-A177-3AD203B41FA5}">
                      <a16:colId xmlns:a16="http://schemas.microsoft.com/office/drawing/2014/main" xmlns="" val="3403732486"/>
                    </a:ext>
                  </a:extLst>
                </a:gridCol>
                <a:gridCol w="936104">
                  <a:extLst>
                    <a:ext uri="{9D8B030D-6E8A-4147-A177-3AD203B41FA5}">
                      <a16:colId xmlns:a16="http://schemas.microsoft.com/office/drawing/2014/main" xmlns="" val="693907804"/>
                    </a:ext>
                  </a:extLst>
                </a:gridCol>
              </a:tblGrid>
              <a:tr h="564773">
                <a:tc>
                  <a:txBody>
                    <a:bodyPr/>
                    <a:lstStyle/>
                    <a:p>
                      <a:endParaRPr lang="en-GB" dirty="0"/>
                    </a:p>
                  </a:txBody>
                  <a:tcPr/>
                </a:tc>
                <a:tc>
                  <a:txBody>
                    <a:bodyPr/>
                    <a:lstStyle/>
                    <a:p>
                      <a:r>
                        <a:rPr lang="en-GB" dirty="0" smtClean="0"/>
                        <a:t>Fund</a:t>
                      </a:r>
                      <a:r>
                        <a:rPr lang="en-GB" baseline="0" dirty="0" smtClean="0"/>
                        <a:t> Name</a:t>
                      </a:r>
                      <a:endParaRPr lang="en-GB" dirty="0"/>
                    </a:p>
                  </a:txBody>
                  <a:tcPr/>
                </a:tc>
                <a:tc>
                  <a:txBody>
                    <a:bodyPr/>
                    <a:lstStyle/>
                    <a:p>
                      <a:pPr algn="ctr"/>
                      <a:r>
                        <a:rPr lang="en-GB" dirty="0" smtClean="0"/>
                        <a:t>Number of</a:t>
                      </a:r>
                      <a:r>
                        <a:rPr lang="en-GB" baseline="0" dirty="0" smtClean="0"/>
                        <a:t> Units held [A]</a:t>
                      </a:r>
                      <a:endParaRPr lang="en-GB" dirty="0"/>
                    </a:p>
                  </a:txBody>
                  <a:tcPr/>
                </a:tc>
                <a:tc>
                  <a:txBody>
                    <a:bodyPr/>
                    <a:lstStyle/>
                    <a:p>
                      <a:pPr algn="ctr"/>
                      <a:r>
                        <a:rPr lang="en-GB" dirty="0" smtClean="0"/>
                        <a:t>Unit Price</a:t>
                      </a:r>
                      <a:r>
                        <a:rPr lang="en-GB" baseline="0" dirty="0" smtClean="0"/>
                        <a:t> (£) [B]</a:t>
                      </a:r>
                      <a:endParaRPr lang="en-GB" dirty="0"/>
                    </a:p>
                  </a:txBody>
                  <a:tcPr/>
                </a:tc>
                <a:tc>
                  <a:txBody>
                    <a:bodyPr/>
                    <a:lstStyle/>
                    <a:p>
                      <a:pPr algn="ctr"/>
                      <a:r>
                        <a:rPr lang="en-GB" dirty="0" smtClean="0"/>
                        <a:t>Fund Value        [A x B]</a:t>
                      </a:r>
                      <a:endParaRPr lang="en-GB" dirty="0"/>
                    </a:p>
                  </a:txBody>
                  <a:tcPr/>
                </a:tc>
                <a:tc>
                  <a:txBody>
                    <a:bodyPr/>
                    <a:lstStyle/>
                    <a:p>
                      <a:pPr algn="ctr"/>
                      <a:r>
                        <a:rPr lang="en-GB" dirty="0" smtClean="0"/>
                        <a:t>% of Plan</a:t>
                      </a:r>
                      <a:endParaRPr lang="en-GB" dirty="0"/>
                    </a:p>
                  </a:txBody>
                  <a:tcPr/>
                </a:tc>
                <a:extLst>
                  <a:ext uri="{0D108BD9-81ED-4DB2-BD59-A6C34878D82A}">
                    <a16:rowId xmlns:a16="http://schemas.microsoft.com/office/drawing/2014/main" xmlns="" val="710133911"/>
                  </a:ext>
                </a:extLst>
              </a:tr>
              <a:tr h="370840">
                <a:tc>
                  <a:txBody>
                    <a:bodyPr/>
                    <a:lstStyle/>
                    <a:p>
                      <a:endParaRPr lang="en-GB" dirty="0"/>
                    </a:p>
                  </a:txBody>
                  <a:tcPr/>
                </a:tc>
                <a:tc>
                  <a:txBody>
                    <a:bodyPr/>
                    <a:lstStyle/>
                    <a:p>
                      <a:r>
                        <a:rPr lang="en-GB" dirty="0" smtClean="0"/>
                        <a:t>Global</a:t>
                      </a:r>
                      <a:r>
                        <a:rPr lang="en-GB" baseline="0" dirty="0" smtClean="0"/>
                        <a:t> Property</a:t>
                      </a:r>
                      <a:endParaRPr lang="en-GB" dirty="0"/>
                    </a:p>
                  </a:txBody>
                  <a:tcPr/>
                </a:tc>
                <a:tc>
                  <a:txBody>
                    <a:bodyPr/>
                    <a:lstStyle/>
                    <a:p>
                      <a:pPr algn="r"/>
                      <a:r>
                        <a:rPr lang="en-GB" dirty="0" smtClean="0"/>
                        <a:t>100,000</a:t>
                      </a:r>
                      <a:endParaRPr lang="en-GB" dirty="0"/>
                    </a:p>
                  </a:txBody>
                  <a:tcPr/>
                </a:tc>
                <a:tc>
                  <a:txBody>
                    <a:bodyPr/>
                    <a:lstStyle/>
                    <a:p>
                      <a:pPr algn="r"/>
                      <a:r>
                        <a:rPr lang="en-GB" dirty="0" smtClean="0"/>
                        <a:t>1.1</a:t>
                      </a:r>
                      <a:endParaRPr lang="en-GB" dirty="0"/>
                    </a:p>
                  </a:txBody>
                  <a:tcPr/>
                </a:tc>
                <a:tc>
                  <a:txBody>
                    <a:bodyPr/>
                    <a:lstStyle/>
                    <a:p>
                      <a:pPr algn="r"/>
                      <a:r>
                        <a:rPr lang="en-GB" dirty="0" smtClean="0"/>
                        <a:t>£110,000</a:t>
                      </a:r>
                      <a:endParaRPr lang="en-GB" dirty="0"/>
                    </a:p>
                  </a:txBody>
                  <a:tcPr/>
                </a:tc>
                <a:tc>
                  <a:txBody>
                    <a:bodyPr/>
                    <a:lstStyle/>
                    <a:p>
                      <a:pPr algn="r"/>
                      <a:r>
                        <a:rPr lang="en-GB" dirty="0" smtClean="0"/>
                        <a:t>63%</a:t>
                      </a:r>
                      <a:endParaRPr lang="en-GB" dirty="0"/>
                    </a:p>
                  </a:txBody>
                  <a:tcPr/>
                </a:tc>
                <a:extLst>
                  <a:ext uri="{0D108BD9-81ED-4DB2-BD59-A6C34878D82A}">
                    <a16:rowId xmlns:a16="http://schemas.microsoft.com/office/drawing/2014/main" xmlns="" val="3588625498"/>
                  </a:ext>
                </a:extLst>
              </a:tr>
              <a:tr h="370840">
                <a:tc>
                  <a:txBody>
                    <a:bodyPr/>
                    <a:lstStyle/>
                    <a:p>
                      <a:pPr algn="ctr"/>
                      <a:r>
                        <a:rPr lang="en-GB" dirty="0" smtClean="0"/>
                        <a:t>+</a:t>
                      </a:r>
                      <a:endParaRPr lang="en-GB" dirty="0"/>
                    </a:p>
                  </a:txBody>
                  <a:tcPr/>
                </a:tc>
                <a:tc>
                  <a:txBody>
                    <a:bodyPr/>
                    <a:lstStyle/>
                    <a:p>
                      <a:r>
                        <a:rPr lang="en-GB" dirty="0" smtClean="0"/>
                        <a:t>With-Profits</a:t>
                      </a:r>
                      <a:endParaRPr lang="en-GB" dirty="0"/>
                    </a:p>
                  </a:txBody>
                  <a:tcPr/>
                </a:tc>
                <a:tc>
                  <a:txBody>
                    <a:bodyPr/>
                    <a:lstStyle/>
                    <a:p>
                      <a:pPr algn="r"/>
                      <a:r>
                        <a:rPr lang="en-GB" dirty="0" smtClean="0"/>
                        <a:t>50,000</a:t>
                      </a:r>
                      <a:endParaRPr lang="en-GB" dirty="0"/>
                    </a:p>
                  </a:txBody>
                  <a:tcPr/>
                </a:tc>
                <a:tc>
                  <a:txBody>
                    <a:bodyPr/>
                    <a:lstStyle/>
                    <a:p>
                      <a:pPr algn="r"/>
                      <a:r>
                        <a:rPr lang="en-GB" dirty="0" smtClean="0"/>
                        <a:t>1.2</a:t>
                      </a:r>
                      <a:endParaRPr lang="en-GB" dirty="0"/>
                    </a:p>
                  </a:txBody>
                  <a:tcPr/>
                </a:tc>
                <a:tc>
                  <a:txBody>
                    <a:bodyPr/>
                    <a:lstStyle/>
                    <a:p>
                      <a:pPr algn="r"/>
                      <a:r>
                        <a:rPr lang="en-GB" dirty="0" smtClean="0"/>
                        <a:t>£60,000</a:t>
                      </a:r>
                      <a:endParaRPr lang="en-GB" dirty="0"/>
                    </a:p>
                  </a:txBody>
                  <a:tcPr/>
                </a:tc>
                <a:tc>
                  <a:txBody>
                    <a:bodyPr/>
                    <a:lstStyle/>
                    <a:p>
                      <a:pPr algn="r"/>
                      <a:r>
                        <a:rPr lang="en-GB" dirty="0" smtClean="0"/>
                        <a:t>34%</a:t>
                      </a:r>
                      <a:endParaRPr lang="en-GB" dirty="0"/>
                    </a:p>
                  </a:txBody>
                  <a:tcPr/>
                </a:tc>
                <a:extLst>
                  <a:ext uri="{0D108BD9-81ED-4DB2-BD59-A6C34878D82A}">
                    <a16:rowId xmlns:a16="http://schemas.microsoft.com/office/drawing/2014/main" xmlns="" val="4266056469"/>
                  </a:ext>
                </a:extLst>
              </a:tr>
              <a:tr h="370840">
                <a:tc>
                  <a:txBody>
                    <a:bodyPr/>
                    <a:lstStyle/>
                    <a:p>
                      <a:pPr algn="ctr"/>
                      <a:r>
                        <a:rPr lang="en-GB" dirty="0" smtClean="0"/>
                        <a:t>+</a:t>
                      </a:r>
                      <a:endParaRPr lang="en-GB" dirty="0"/>
                    </a:p>
                  </a:txBody>
                  <a:tcPr/>
                </a:tc>
                <a:tc>
                  <a:txBody>
                    <a:bodyPr/>
                    <a:lstStyle/>
                    <a:p>
                      <a:r>
                        <a:rPr lang="en-GB" dirty="0" smtClean="0"/>
                        <a:t>Growth Bonus</a:t>
                      </a:r>
                      <a:endParaRPr lang="en-GB" dirty="0"/>
                    </a:p>
                  </a:txBody>
                  <a:tcPr/>
                </a:tc>
                <a:tc>
                  <a:txBody>
                    <a:bodyPr/>
                    <a:lstStyle/>
                    <a:p>
                      <a:pPr algn="r"/>
                      <a:r>
                        <a:rPr lang="en-GB" dirty="0" smtClean="0"/>
                        <a:t>5,000</a:t>
                      </a:r>
                      <a:endParaRPr lang="en-GB" dirty="0"/>
                    </a:p>
                  </a:txBody>
                  <a:tcPr/>
                </a:tc>
                <a:tc>
                  <a:txBody>
                    <a:bodyPr/>
                    <a:lstStyle/>
                    <a:p>
                      <a:pPr algn="r"/>
                      <a:r>
                        <a:rPr lang="en-GB" dirty="0" smtClean="0"/>
                        <a:t>1.2</a:t>
                      </a:r>
                      <a:endParaRPr lang="en-GB" dirty="0"/>
                    </a:p>
                  </a:txBody>
                  <a:tcPr/>
                </a:tc>
                <a:tc>
                  <a:txBody>
                    <a:bodyPr/>
                    <a:lstStyle/>
                    <a:p>
                      <a:pPr algn="r"/>
                      <a:r>
                        <a:rPr lang="en-GB" dirty="0" smtClean="0"/>
                        <a:t>£6,000</a:t>
                      </a:r>
                      <a:endParaRPr lang="en-GB" dirty="0"/>
                    </a:p>
                  </a:txBody>
                  <a:tcPr/>
                </a:tc>
                <a:tc>
                  <a:txBody>
                    <a:bodyPr/>
                    <a:lstStyle/>
                    <a:p>
                      <a:pPr algn="r"/>
                      <a:r>
                        <a:rPr lang="en-GB" dirty="0" smtClean="0"/>
                        <a:t>3%</a:t>
                      </a:r>
                      <a:endParaRPr lang="en-GB" dirty="0"/>
                    </a:p>
                  </a:txBody>
                  <a:tcPr/>
                </a:tc>
                <a:extLst>
                  <a:ext uri="{0D108BD9-81ED-4DB2-BD59-A6C34878D82A}">
                    <a16:rowId xmlns:a16="http://schemas.microsoft.com/office/drawing/2014/main" xmlns="" val="1740183017"/>
                  </a:ext>
                </a:extLst>
              </a:tr>
              <a:tr h="370840">
                <a:tc>
                  <a:txBody>
                    <a:bodyPr/>
                    <a:lstStyle/>
                    <a:p>
                      <a:pPr algn="ctr"/>
                      <a:r>
                        <a:rPr lang="en-GB" b="1" dirty="0" smtClean="0"/>
                        <a:t>=</a:t>
                      </a:r>
                      <a:endParaRPr lang="en-GB" b="1" dirty="0"/>
                    </a:p>
                  </a:txBody>
                  <a:tcPr/>
                </a:tc>
                <a:tc>
                  <a:txBody>
                    <a:bodyPr/>
                    <a:lstStyle/>
                    <a:p>
                      <a:r>
                        <a:rPr lang="en-GB" b="1" dirty="0" smtClean="0"/>
                        <a:t>Total Fund Value</a:t>
                      </a:r>
                      <a:endParaRPr lang="en-GB" b="1" dirty="0"/>
                    </a:p>
                  </a:txBody>
                  <a:tcPr/>
                </a:tc>
                <a:tc>
                  <a:txBody>
                    <a:bodyPr/>
                    <a:lstStyle/>
                    <a:p>
                      <a:endParaRPr lang="en-GB" b="1" dirty="0"/>
                    </a:p>
                  </a:txBody>
                  <a:tcPr/>
                </a:tc>
                <a:tc>
                  <a:txBody>
                    <a:bodyPr/>
                    <a:lstStyle/>
                    <a:p>
                      <a:endParaRPr lang="en-GB" b="1" dirty="0"/>
                    </a:p>
                  </a:txBody>
                  <a:tcPr/>
                </a:tc>
                <a:tc>
                  <a:txBody>
                    <a:bodyPr/>
                    <a:lstStyle/>
                    <a:p>
                      <a:pPr algn="r"/>
                      <a:r>
                        <a:rPr lang="en-GB" b="1" dirty="0" smtClean="0"/>
                        <a:t>£176,000</a:t>
                      </a:r>
                      <a:endParaRPr lang="en-GB" b="1" dirty="0"/>
                    </a:p>
                  </a:txBody>
                  <a:tcPr/>
                </a:tc>
                <a:tc>
                  <a:txBody>
                    <a:bodyPr/>
                    <a:lstStyle/>
                    <a:p>
                      <a:pPr algn="r"/>
                      <a:r>
                        <a:rPr lang="en-GB" b="1" dirty="0" smtClean="0"/>
                        <a:t>100%</a:t>
                      </a:r>
                      <a:endParaRPr lang="en-GB" b="1" dirty="0"/>
                    </a:p>
                  </a:txBody>
                  <a:tcPr/>
                </a:tc>
                <a:extLst>
                  <a:ext uri="{0D108BD9-81ED-4DB2-BD59-A6C34878D82A}">
                    <a16:rowId xmlns:a16="http://schemas.microsoft.com/office/drawing/2014/main" xmlns="" val="1155155534"/>
                  </a:ext>
                </a:extLst>
              </a:tr>
            </a:tbl>
          </a:graphicData>
        </a:graphic>
      </p:graphicFrame>
    </p:spTree>
    <p:extLst>
      <p:ext uri="{BB962C8B-B14F-4D97-AF65-F5344CB8AC3E}">
        <p14:creationId xmlns:p14="http://schemas.microsoft.com/office/powerpoint/2010/main" val="1667046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75</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graphicFrame>
        <p:nvGraphicFramePr>
          <p:cNvPr id="10" name="Table 9"/>
          <p:cNvGraphicFramePr>
            <a:graphicFrameLocks noGrp="1"/>
          </p:cNvGraphicFramePr>
          <p:nvPr>
            <p:extLst/>
          </p:nvPr>
        </p:nvGraphicFramePr>
        <p:xfrm>
          <a:off x="202940" y="1801922"/>
          <a:ext cx="8496944" cy="4429760"/>
        </p:xfrm>
        <a:graphic>
          <a:graphicData uri="http://schemas.openxmlformats.org/drawingml/2006/table">
            <a:tbl>
              <a:tblPr firstRow="1" bandRow="1">
                <a:tableStyleId>{5C22544A-7EE6-4342-B048-85BDC9FD1C3A}</a:tableStyleId>
              </a:tblPr>
              <a:tblGrid>
                <a:gridCol w="372134">
                  <a:extLst>
                    <a:ext uri="{9D8B030D-6E8A-4147-A177-3AD203B41FA5}">
                      <a16:colId xmlns:a16="http://schemas.microsoft.com/office/drawing/2014/main" xmlns="" val="3090431337"/>
                    </a:ext>
                  </a:extLst>
                </a:gridCol>
                <a:gridCol w="6036578">
                  <a:extLst>
                    <a:ext uri="{9D8B030D-6E8A-4147-A177-3AD203B41FA5}">
                      <a16:colId xmlns:a16="http://schemas.microsoft.com/office/drawing/2014/main" xmlns="" val="3980718867"/>
                    </a:ext>
                  </a:extLst>
                </a:gridCol>
                <a:gridCol w="2088232">
                  <a:extLst>
                    <a:ext uri="{9D8B030D-6E8A-4147-A177-3AD203B41FA5}">
                      <a16:colId xmlns:a16="http://schemas.microsoft.com/office/drawing/2014/main" xmlns="" val="3403732486"/>
                    </a:ext>
                  </a:extLst>
                </a:gridCol>
              </a:tblGrid>
              <a:tr h="360040">
                <a:tc>
                  <a:txBody>
                    <a:bodyPr/>
                    <a:lstStyle/>
                    <a:p>
                      <a:endParaRPr lang="en-GB" dirty="0"/>
                    </a:p>
                  </a:txBody>
                  <a:tcPr/>
                </a:tc>
                <a:tc>
                  <a:txBody>
                    <a:bodyPr/>
                    <a:lstStyle/>
                    <a:p>
                      <a:r>
                        <a:rPr lang="en-GB" dirty="0" smtClean="0"/>
                        <a:t>Date of</a:t>
                      </a:r>
                      <a:r>
                        <a:rPr lang="en-GB" baseline="0" dirty="0" smtClean="0"/>
                        <a:t> Statement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30 June 2017</a:t>
                      </a:r>
                    </a:p>
                  </a:txBody>
                  <a:tcPr/>
                </a:tc>
                <a:extLst>
                  <a:ext uri="{0D108BD9-81ED-4DB2-BD59-A6C34878D82A}">
                    <a16:rowId xmlns:a16="http://schemas.microsoft.com/office/drawing/2014/main" xmlns="" val="710133911"/>
                  </a:ext>
                </a:extLst>
              </a:tr>
              <a:tr h="370840">
                <a:tc>
                  <a:txBody>
                    <a:bodyPr/>
                    <a:lstStyle/>
                    <a:p>
                      <a:endParaRPr lang="en-GB" dirty="0"/>
                    </a:p>
                  </a:txBody>
                  <a:tcPr/>
                </a:tc>
                <a:tc>
                  <a:txBody>
                    <a:bodyPr/>
                    <a:lstStyle/>
                    <a:p>
                      <a:r>
                        <a:rPr lang="en-GB" b="1" dirty="0" smtClean="0"/>
                        <a:t>Total Fund Value</a:t>
                      </a:r>
                      <a:endParaRPr lang="en-GB" b="1" dirty="0"/>
                    </a:p>
                  </a:txBody>
                  <a:tcPr/>
                </a:tc>
                <a:tc>
                  <a:txBody>
                    <a:bodyPr/>
                    <a:lstStyle/>
                    <a:p>
                      <a:pPr algn="r"/>
                      <a:r>
                        <a:rPr lang="en-GB" b="1" dirty="0" smtClean="0"/>
                        <a:t>£176,000</a:t>
                      </a:r>
                      <a:endParaRPr lang="en-GB" b="1" dirty="0"/>
                    </a:p>
                  </a:txBody>
                  <a:tcPr/>
                </a:tc>
                <a:extLst>
                  <a:ext uri="{0D108BD9-81ED-4DB2-BD59-A6C34878D82A}">
                    <a16:rowId xmlns:a16="http://schemas.microsoft.com/office/drawing/2014/main" xmlns="" val="3588625498"/>
                  </a:ext>
                </a:extLst>
              </a:tr>
              <a:tr h="370840">
                <a:tc>
                  <a:txBody>
                    <a:bodyPr/>
                    <a:lstStyle/>
                    <a:p>
                      <a:pPr algn="ctr"/>
                      <a:r>
                        <a:rPr lang="en-GB" dirty="0" smtClean="0"/>
                        <a:t>+</a:t>
                      </a:r>
                      <a:endParaRPr lang="en-GB" dirty="0"/>
                    </a:p>
                  </a:txBody>
                  <a:tcPr/>
                </a:tc>
                <a:tc>
                  <a:txBody>
                    <a:bodyPr/>
                    <a:lstStyle/>
                    <a:p>
                      <a:r>
                        <a:rPr lang="en-GB" dirty="0" smtClean="0"/>
                        <a:t>Interim Bonus</a:t>
                      </a:r>
                      <a:endParaRPr lang="en-GB" dirty="0"/>
                    </a:p>
                  </a:txBody>
                  <a:tcPr/>
                </a:tc>
                <a:tc>
                  <a:txBody>
                    <a:bodyPr/>
                    <a:lstStyle/>
                    <a:p>
                      <a:pPr algn="r"/>
                      <a:r>
                        <a:rPr lang="en-GB" dirty="0" smtClean="0"/>
                        <a:t>£250</a:t>
                      </a:r>
                      <a:endParaRPr lang="en-GB" dirty="0"/>
                    </a:p>
                  </a:txBody>
                  <a:tcPr/>
                </a:tc>
                <a:extLst>
                  <a:ext uri="{0D108BD9-81ED-4DB2-BD59-A6C34878D82A}">
                    <a16:rowId xmlns:a16="http://schemas.microsoft.com/office/drawing/2014/main" xmlns="" val="4266056469"/>
                  </a:ext>
                </a:extLst>
              </a:tr>
              <a:tr h="370840">
                <a:tc>
                  <a:txBody>
                    <a:bodyPr/>
                    <a:lstStyle/>
                    <a:p>
                      <a:pPr algn="ctr"/>
                      <a:r>
                        <a:rPr lang="en-GB" dirty="0" smtClean="0"/>
                        <a:t>+</a:t>
                      </a:r>
                      <a:endParaRPr lang="en-GB" dirty="0"/>
                    </a:p>
                  </a:txBody>
                  <a:tcPr/>
                </a:tc>
                <a:tc>
                  <a:txBody>
                    <a:bodyPr/>
                    <a:lstStyle/>
                    <a:p>
                      <a:r>
                        <a:rPr lang="en-GB" dirty="0" smtClean="0"/>
                        <a:t>Final Bonus</a:t>
                      </a:r>
                      <a:endParaRPr lang="en-GB" dirty="0"/>
                    </a:p>
                  </a:txBody>
                  <a:tcPr/>
                </a:tc>
                <a:tc>
                  <a:txBody>
                    <a:bodyPr/>
                    <a:lstStyle/>
                    <a:p>
                      <a:pPr algn="r"/>
                      <a:r>
                        <a:rPr lang="en-GB" dirty="0" smtClean="0"/>
                        <a:t>£30,000</a:t>
                      </a:r>
                      <a:endParaRPr lang="en-GB" dirty="0"/>
                    </a:p>
                  </a:txBody>
                  <a:tcPr/>
                </a:tc>
                <a:extLst>
                  <a:ext uri="{0D108BD9-81ED-4DB2-BD59-A6C34878D82A}">
                    <a16:rowId xmlns:a16="http://schemas.microsoft.com/office/drawing/2014/main" xmlns="" val="1740183017"/>
                  </a:ext>
                </a:extLst>
              </a:tr>
              <a:tr h="370840">
                <a:tc>
                  <a:txBody>
                    <a:bodyPr/>
                    <a:lstStyle/>
                    <a:p>
                      <a:pPr algn="ctr"/>
                      <a:r>
                        <a:rPr lang="en-GB" dirty="0" smtClean="0"/>
                        <a:t>-</a:t>
                      </a:r>
                      <a:endParaRPr lang="en-GB" dirty="0"/>
                    </a:p>
                  </a:txBody>
                  <a:tcPr/>
                </a:tc>
                <a:tc>
                  <a:txBody>
                    <a:bodyPr/>
                    <a:lstStyle/>
                    <a:p>
                      <a:r>
                        <a:rPr lang="en-GB" dirty="0" smtClean="0"/>
                        <a:t>Market Value Reduction</a:t>
                      </a:r>
                      <a:endParaRPr lang="en-GB" dirty="0"/>
                    </a:p>
                  </a:txBody>
                  <a:tcPr/>
                </a:tc>
                <a:tc>
                  <a:txBody>
                    <a:bodyPr/>
                    <a:lstStyle/>
                    <a:p>
                      <a:pPr algn="r"/>
                      <a:r>
                        <a:rPr lang="en-GB" dirty="0" smtClean="0"/>
                        <a:t>£0</a:t>
                      </a:r>
                      <a:endParaRPr lang="en-GB" dirty="0"/>
                    </a:p>
                  </a:txBody>
                  <a:tcPr/>
                </a:tc>
                <a:extLst>
                  <a:ext uri="{0D108BD9-81ED-4DB2-BD59-A6C34878D82A}">
                    <a16:rowId xmlns:a16="http://schemas.microsoft.com/office/drawing/2014/main" xmlns="" val="3979022674"/>
                  </a:ext>
                </a:extLst>
              </a:tr>
              <a:tr h="370840">
                <a:tc>
                  <a:txBody>
                    <a:bodyPr/>
                    <a:lstStyle/>
                    <a:p>
                      <a:pPr algn="ctr"/>
                      <a:r>
                        <a:rPr lang="en-GB" b="1" dirty="0" smtClean="0"/>
                        <a:t>=</a:t>
                      </a:r>
                      <a:endParaRPr lang="en-GB" b="1" dirty="0"/>
                    </a:p>
                  </a:txBody>
                  <a:tcPr/>
                </a:tc>
                <a:tc>
                  <a:txBody>
                    <a:bodyPr/>
                    <a:lstStyle/>
                    <a:p>
                      <a:r>
                        <a:rPr lang="en-GB" b="1" dirty="0" smtClean="0"/>
                        <a:t>Plan Value as at 30 June 2017</a:t>
                      </a:r>
                      <a:endParaRPr lang="en-GB" b="1" dirty="0"/>
                    </a:p>
                  </a:txBody>
                  <a:tcPr/>
                </a:tc>
                <a:tc>
                  <a:txBody>
                    <a:bodyPr/>
                    <a:lstStyle/>
                    <a:p>
                      <a:pPr algn="r"/>
                      <a:r>
                        <a:rPr lang="en-GB" b="1" dirty="0" smtClean="0"/>
                        <a:t>£206,250</a:t>
                      </a:r>
                      <a:endParaRPr lang="en-GB" b="1" dirty="0"/>
                    </a:p>
                  </a:txBody>
                  <a:tcPr/>
                </a:tc>
                <a:extLst>
                  <a:ext uri="{0D108BD9-81ED-4DB2-BD59-A6C34878D82A}">
                    <a16:rowId xmlns:a16="http://schemas.microsoft.com/office/drawing/2014/main" xmlns="" val="1155155534"/>
                  </a:ext>
                </a:extLst>
              </a:tr>
              <a:tr h="240044">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xmlns="" val="866487415"/>
                  </a:ext>
                </a:extLst>
              </a:tr>
              <a:tr h="370840">
                <a:tc>
                  <a:txBody>
                    <a:bodyPr/>
                    <a:lstStyle/>
                    <a:p>
                      <a:pPr algn="ctr"/>
                      <a:endParaRPr lang="en-GB" b="1" dirty="0"/>
                    </a:p>
                  </a:txBody>
                  <a:tcPr/>
                </a:tc>
                <a:tc>
                  <a:txBody>
                    <a:bodyPr/>
                    <a:lstStyle/>
                    <a:p>
                      <a:r>
                        <a:rPr lang="en-GB" b="1" dirty="0" smtClean="0"/>
                        <a:t>Transfer Value as at 30 June 2017</a:t>
                      </a:r>
                      <a:endParaRPr lang="en-GB" b="1" dirty="0"/>
                    </a:p>
                  </a:txBody>
                  <a:tcPr/>
                </a:tc>
                <a:tc>
                  <a:txBody>
                    <a:bodyPr/>
                    <a:lstStyle/>
                    <a:p>
                      <a:pPr algn="r"/>
                      <a:r>
                        <a:rPr lang="en-GB" b="1" dirty="0" smtClean="0"/>
                        <a:t>£205,500</a:t>
                      </a:r>
                      <a:endParaRPr lang="en-GB" b="1" dirty="0"/>
                    </a:p>
                  </a:txBody>
                  <a:tcPr/>
                </a:tc>
                <a:extLst>
                  <a:ext uri="{0D108BD9-81ED-4DB2-BD59-A6C34878D82A}">
                    <a16:rowId xmlns:a16="http://schemas.microsoft.com/office/drawing/2014/main" xmlns="" val="4157241987"/>
                  </a:ext>
                </a:extLst>
              </a:tr>
              <a:tr h="290452">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xmlns="" val="4170497266"/>
                  </a:ext>
                </a:extLst>
              </a:tr>
              <a:tr h="370840">
                <a:tc>
                  <a:txBody>
                    <a:bodyPr/>
                    <a:lstStyle/>
                    <a:p>
                      <a:pPr algn="ctr"/>
                      <a:endParaRPr lang="en-GB" b="1" dirty="0"/>
                    </a:p>
                  </a:txBody>
                  <a:tcPr/>
                </a:tc>
                <a:tc>
                  <a:txBody>
                    <a:bodyPr/>
                    <a:lstStyle/>
                    <a:p>
                      <a:r>
                        <a:rPr lang="en-GB" b="1" dirty="0" smtClean="0"/>
                        <a:t>Plan Value as at 30</a:t>
                      </a:r>
                      <a:r>
                        <a:rPr lang="en-GB" b="1" baseline="0" dirty="0" smtClean="0"/>
                        <a:t> June 2016</a:t>
                      </a:r>
                      <a:endParaRPr lang="en-GB" b="1" dirty="0"/>
                    </a:p>
                  </a:txBody>
                  <a:tcPr/>
                </a:tc>
                <a:tc>
                  <a:txBody>
                    <a:bodyPr/>
                    <a:lstStyle/>
                    <a:p>
                      <a:pPr algn="r"/>
                      <a:r>
                        <a:rPr lang="en-GB" b="1" dirty="0" smtClean="0"/>
                        <a:t>£195,000</a:t>
                      </a:r>
                      <a:endParaRPr lang="en-GB" b="1" dirty="0"/>
                    </a:p>
                  </a:txBody>
                  <a:tcPr/>
                </a:tc>
                <a:extLst>
                  <a:ext uri="{0D108BD9-81ED-4DB2-BD59-A6C34878D82A}">
                    <a16:rowId xmlns:a16="http://schemas.microsoft.com/office/drawing/2014/main" xmlns="" val="1470270529"/>
                  </a:ext>
                </a:extLst>
              </a:tr>
              <a:tr h="324000">
                <a:tc>
                  <a:txBody>
                    <a:bodyPr/>
                    <a:lstStyle/>
                    <a:p>
                      <a:pPr algn="ctr"/>
                      <a:endParaRPr lang="en-GB" b="1" dirty="0"/>
                    </a:p>
                  </a:txBody>
                  <a:tcPr/>
                </a:tc>
                <a:tc>
                  <a:txBody>
                    <a:bodyPr/>
                    <a:lstStyle/>
                    <a:p>
                      <a:endParaRPr lang="en-GB" b="1" dirty="0"/>
                    </a:p>
                  </a:txBody>
                  <a:tcPr/>
                </a:tc>
                <a:tc>
                  <a:txBody>
                    <a:bodyPr/>
                    <a:lstStyle/>
                    <a:p>
                      <a:pPr algn="r"/>
                      <a:endParaRPr lang="en-GB" b="1" dirty="0"/>
                    </a:p>
                  </a:txBody>
                  <a:tcPr/>
                </a:tc>
                <a:extLst>
                  <a:ext uri="{0D108BD9-81ED-4DB2-BD59-A6C34878D82A}">
                    <a16:rowId xmlns:a16="http://schemas.microsoft.com/office/drawing/2014/main" xmlns="" val="564385871"/>
                  </a:ext>
                </a:extLst>
              </a:tr>
              <a:tr h="370840">
                <a:tc>
                  <a:txBody>
                    <a:bodyPr/>
                    <a:lstStyle/>
                    <a:p>
                      <a:pPr algn="ctr"/>
                      <a:endParaRPr lang="en-GB" b="1" dirty="0"/>
                    </a:p>
                  </a:txBody>
                  <a:tcPr/>
                </a:tc>
                <a:tc>
                  <a:txBody>
                    <a:bodyPr/>
                    <a:lstStyle/>
                    <a:p>
                      <a:r>
                        <a:rPr lang="en-GB" b="1" dirty="0" smtClean="0"/>
                        <a:t>Guaranteed</a:t>
                      </a:r>
                      <a:r>
                        <a:rPr lang="en-GB" b="1" baseline="0" dirty="0" smtClean="0"/>
                        <a:t> Minimum Death Benefit</a:t>
                      </a:r>
                      <a:endParaRPr lang="en-GB" b="1" dirty="0"/>
                    </a:p>
                  </a:txBody>
                  <a:tcPr/>
                </a:tc>
                <a:tc>
                  <a:txBody>
                    <a:bodyPr/>
                    <a:lstStyle/>
                    <a:p>
                      <a:pPr algn="r"/>
                      <a:r>
                        <a:rPr lang="en-GB" b="1" dirty="0" smtClean="0"/>
                        <a:t>£250,000</a:t>
                      </a:r>
                      <a:endParaRPr lang="en-GB" b="1" dirty="0"/>
                    </a:p>
                  </a:txBody>
                  <a:tcPr/>
                </a:tc>
                <a:extLst>
                  <a:ext uri="{0D108BD9-81ED-4DB2-BD59-A6C34878D82A}">
                    <a16:rowId xmlns:a16="http://schemas.microsoft.com/office/drawing/2014/main" xmlns="" val="1836486091"/>
                  </a:ext>
                </a:extLst>
              </a:tr>
            </a:tbl>
          </a:graphicData>
        </a:graphic>
      </p:graphicFrame>
    </p:spTree>
    <p:extLst>
      <p:ext uri="{BB962C8B-B14F-4D97-AF65-F5344CB8AC3E}">
        <p14:creationId xmlns:p14="http://schemas.microsoft.com/office/powerpoint/2010/main" val="3241850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Proposals for further improvement: Pensions and Investments</a:t>
            </a: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76</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pic>
        <p:nvPicPr>
          <p:cNvPr id="7" name="Picture 6"/>
          <p:cNvPicPr>
            <a:picLocks noChangeAspect="1"/>
          </p:cNvPicPr>
          <p:nvPr/>
        </p:nvPicPr>
        <p:blipFill>
          <a:blip r:embed="rId3" cstate="print"/>
          <a:stretch>
            <a:fillRect/>
          </a:stretch>
        </p:blipFill>
        <p:spPr>
          <a:xfrm>
            <a:off x="200472" y="2924944"/>
            <a:ext cx="9505056" cy="1800200"/>
          </a:xfrm>
          <a:prstGeom prst="rect">
            <a:avLst/>
          </a:prstGeom>
        </p:spPr>
      </p:pic>
    </p:spTree>
    <p:extLst>
      <p:ext uri="{BB962C8B-B14F-4D97-AF65-F5344CB8AC3E}">
        <p14:creationId xmlns:p14="http://schemas.microsoft.com/office/powerpoint/2010/main" val="2119622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Workstream 3</a:t>
            </a:r>
            <a:endParaRPr lang="en-GB" dirty="0"/>
          </a:p>
        </p:txBody>
      </p:sp>
      <p:sp>
        <p:nvSpPr>
          <p:cNvPr id="6" name="Subtitle 5"/>
          <p:cNvSpPr>
            <a:spLocks noGrp="1"/>
          </p:cNvSpPr>
          <p:nvPr>
            <p:ph type="subTitle" idx="1"/>
          </p:nvPr>
        </p:nvSpPr>
        <p:spPr/>
        <p:txBody>
          <a:bodyPr/>
          <a:lstStyle/>
          <a:p>
            <a:r>
              <a:rPr lang="en-GB" dirty="0" smtClean="0"/>
              <a:t>Review of with-profits consumer research</a:t>
            </a:r>
            <a:endParaRPr lang="en-GB" dirty="0"/>
          </a:p>
        </p:txBody>
      </p:sp>
      <p:sp>
        <p:nvSpPr>
          <p:cNvPr id="4" name="Date Placeholder 3"/>
          <p:cNvSpPr>
            <a:spLocks noGrp="1"/>
          </p:cNvSpPr>
          <p:nvPr>
            <p:ph type="dt" sz="half" idx="2"/>
          </p:nvPr>
        </p:nvSpPr>
        <p:spPr/>
        <p:txBody>
          <a:bodyPr/>
          <a:lstStyle/>
          <a:p>
            <a:r>
              <a:rPr lang="en-GB" dirty="0"/>
              <a:t>4 May 2017</a:t>
            </a:r>
          </a:p>
          <a:p>
            <a:endParaRPr lang="en-GB" dirty="0"/>
          </a:p>
        </p:txBody>
      </p:sp>
    </p:spTree>
    <p:extLst>
      <p:ext uri="{BB962C8B-B14F-4D97-AF65-F5344CB8AC3E}">
        <p14:creationId xmlns:p14="http://schemas.microsoft.com/office/powerpoint/2010/main" val="1757874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consumer research</a:t>
            </a:r>
            <a:endParaRPr lang="en-GB" dirty="0"/>
          </a:p>
        </p:txBody>
      </p:sp>
      <p:sp>
        <p:nvSpPr>
          <p:cNvPr id="3" name="Content Placeholder 2"/>
          <p:cNvSpPr>
            <a:spLocks noGrp="1"/>
          </p:cNvSpPr>
          <p:nvPr>
            <p:ph idx="1"/>
          </p:nvPr>
        </p:nvSpPr>
        <p:spPr/>
        <p:txBody>
          <a:bodyPr/>
          <a:lstStyle/>
          <a:p>
            <a:pPr marL="0" indent="0">
              <a:buNone/>
            </a:pPr>
            <a:endParaRPr lang="en-GB" sz="2000" dirty="0" smtClean="0"/>
          </a:p>
          <a:p>
            <a:pPr marL="0" indent="0">
              <a:buNone/>
            </a:pPr>
            <a:endParaRPr lang="en-GB" sz="2000" dirty="0"/>
          </a:p>
          <a:p>
            <a:pPr marL="0" indent="0">
              <a:buNone/>
            </a:pPr>
            <a:r>
              <a:rPr lang="en-GB" sz="2000" dirty="0" smtClean="0"/>
              <a:t>Desk-based research of material available to cover:</a:t>
            </a:r>
          </a:p>
          <a:p>
            <a:pPr marL="457200" indent="-457200">
              <a:buAutoNum type="alphaUcPeriod"/>
            </a:pPr>
            <a:r>
              <a:rPr lang="en-GB" sz="2000" dirty="0" smtClean="0"/>
              <a:t>Existing with-profits consumer research</a:t>
            </a:r>
          </a:p>
          <a:p>
            <a:pPr marL="457200" indent="-457200">
              <a:buAutoNum type="alphaUcPeriod"/>
            </a:pPr>
            <a:r>
              <a:rPr lang="en-GB" sz="2000" dirty="0" smtClean="0"/>
              <a:t>Wider consumer research of relevance</a:t>
            </a:r>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78</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34889294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a:t>Existing with-profits consumer </a:t>
            </a:r>
            <a:r>
              <a:rPr lang="en-GB" sz="2000" dirty="0" smtClean="0"/>
              <a:t>research</a:t>
            </a:r>
          </a:p>
          <a:p>
            <a:pPr marL="0" indent="0">
              <a:buNone/>
            </a:pPr>
            <a:endParaRPr lang="en-GB" sz="2000" dirty="0" smtClean="0"/>
          </a:p>
          <a:p>
            <a:r>
              <a:rPr lang="en-GB" sz="2000" dirty="0"/>
              <a:t>A range of </a:t>
            </a:r>
            <a:r>
              <a:rPr lang="en-GB" sz="2000" b="1" dirty="0" smtClean="0">
                <a:solidFill>
                  <a:srgbClr val="4096B8"/>
                </a:solidFill>
              </a:rPr>
              <a:t>research </a:t>
            </a:r>
            <a:r>
              <a:rPr lang="en-GB" sz="2000" b="1" dirty="0">
                <a:solidFill>
                  <a:srgbClr val="4096B8"/>
                </a:solidFill>
              </a:rPr>
              <a:t>was reviewed </a:t>
            </a:r>
            <a:r>
              <a:rPr lang="en-GB" sz="2000" dirty="0"/>
              <a:t>from the profession, </a:t>
            </a:r>
            <a:r>
              <a:rPr lang="en-GB" sz="2000" dirty="0" smtClean="0"/>
              <a:t>insurance providers </a:t>
            </a:r>
            <a:r>
              <a:rPr lang="en-GB" sz="2000" dirty="0"/>
              <a:t>and industry bodies going back nearly a decade.</a:t>
            </a:r>
          </a:p>
          <a:p>
            <a:endParaRPr lang="en-GB" sz="2000" dirty="0" smtClean="0"/>
          </a:p>
          <a:p>
            <a:r>
              <a:rPr lang="en-GB" sz="2000" dirty="0" smtClean="0"/>
              <a:t>Whilst there is much research around with-profits very little has been undertaken </a:t>
            </a:r>
            <a:r>
              <a:rPr lang="en-GB" sz="2000" b="1" dirty="0" smtClean="0">
                <a:solidFill>
                  <a:srgbClr val="4096B8"/>
                </a:solidFill>
              </a:rPr>
              <a:t>from the perspective of the consumer</a:t>
            </a:r>
            <a:r>
              <a:rPr lang="en-GB" sz="2000" dirty="0" smtClean="0"/>
              <a:t>.</a:t>
            </a:r>
            <a:endParaRPr lang="en-GB" sz="2000" dirty="0"/>
          </a:p>
          <a:p>
            <a:endParaRPr lang="en-GB" sz="2000" dirty="0" smtClean="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79</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163620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dirty="0"/>
          </a:p>
        </p:txBody>
      </p:sp>
      <p:sp>
        <p:nvSpPr>
          <p:cNvPr id="8" name="Rectangle 7"/>
          <p:cNvSpPr/>
          <p:nvPr/>
        </p:nvSpPr>
        <p:spPr>
          <a:xfrm>
            <a:off x="416497" y="1620669"/>
            <a:ext cx="3384376" cy="800219"/>
          </a:xfrm>
          <a:prstGeom prst="rect">
            <a:avLst/>
          </a:prstGeom>
        </p:spPr>
        <p:txBody>
          <a:bodyPr wrap="square">
            <a:spAutoFit/>
          </a:bodyPr>
          <a:lstStyle/>
          <a:p>
            <a:r>
              <a:rPr lang="en-GB" b="1" dirty="0">
                <a:solidFill>
                  <a:srgbClr val="3F4548"/>
                </a:solidFill>
              </a:rPr>
              <a:t>Savers should plot their escape from zombie </a:t>
            </a:r>
            <a:r>
              <a:rPr lang="en-GB" b="1" dirty="0" smtClean="0">
                <a:solidFill>
                  <a:srgbClr val="3F4548"/>
                </a:solidFill>
              </a:rPr>
              <a:t>funds</a:t>
            </a:r>
          </a:p>
          <a:p>
            <a:r>
              <a:rPr lang="en-GB" sz="1000" dirty="0" smtClean="0">
                <a:solidFill>
                  <a:srgbClr val="3F4548"/>
                </a:solidFill>
              </a:rPr>
              <a:t>The Times – 9 July 2016</a:t>
            </a:r>
            <a:endParaRPr lang="en-GB" dirty="0">
              <a:solidFill>
                <a:srgbClr val="3F4548"/>
              </a:solidFill>
            </a:endParaRPr>
          </a:p>
        </p:txBody>
      </p:sp>
      <p:sp>
        <p:nvSpPr>
          <p:cNvPr id="9" name="Rectangle 8"/>
          <p:cNvSpPr/>
          <p:nvPr/>
        </p:nvSpPr>
        <p:spPr>
          <a:xfrm>
            <a:off x="4073971" y="1498719"/>
            <a:ext cx="5343525" cy="1354217"/>
          </a:xfrm>
          <a:prstGeom prst="rect">
            <a:avLst/>
          </a:prstGeom>
        </p:spPr>
        <p:txBody>
          <a:bodyPr>
            <a:spAutoFit/>
          </a:bodyPr>
          <a:lstStyle/>
          <a:p>
            <a:r>
              <a:rPr lang="en-GB" b="1" dirty="0" smtClean="0">
                <a:solidFill>
                  <a:srgbClr val="3F4548"/>
                </a:solidFill>
              </a:rPr>
              <a:t>Endowment Scandal! </a:t>
            </a:r>
            <a:r>
              <a:rPr lang="en-GB" dirty="0" smtClean="0"/>
              <a:t>The endowment scandal gets even worse: 70,000 face selling homes as plans expected to pay £110,000 are now worth just £24,000</a:t>
            </a:r>
            <a:br>
              <a:rPr lang="en-GB" dirty="0" smtClean="0"/>
            </a:br>
            <a:r>
              <a:rPr lang="en-GB" sz="1000" dirty="0" smtClean="0">
                <a:solidFill>
                  <a:srgbClr val="3F4548"/>
                </a:solidFill>
              </a:rPr>
              <a:t>Daily Mail – 16 November 2017</a:t>
            </a:r>
            <a:endParaRPr lang="en-GB" dirty="0">
              <a:solidFill>
                <a:srgbClr val="3F4548"/>
              </a:solidFill>
            </a:endParaRPr>
          </a:p>
        </p:txBody>
      </p:sp>
      <p:sp>
        <p:nvSpPr>
          <p:cNvPr id="10" name="Rectangle 9"/>
          <p:cNvSpPr/>
          <p:nvPr/>
        </p:nvSpPr>
        <p:spPr>
          <a:xfrm>
            <a:off x="428229" y="2636912"/>
            <a:ext cx="3228627" cy="1477328"/>
          </a:xfrm>
          <a:prstGeom prst="rect">
            <a:avLst/>
          </a:prstGeom>
        </p:spPr>
        <p:txBody>
          <a:bodyPr wrap="square">
            <a:spAutoFit/>
          </a:bodyPr>
          <a:lstStyle/>
          <a:p>
            <a:r>
              <a:rPr lang="en-GB" b="1" dirty="0">
                <a:solidFill>
                  <a:srgbClr val="3F4548"/>
                </a:solidFill>
              </a:rPr>
              <a:t>Help! Why has my 'with profits' pension fund shrunk 11% in two years as stocks hit record highs</a:t>
            </a:r>
            <a:r>
              <a:rPr lang="en-GB" b="1" dirty="0" smtClean="0">
                <a:solidFill>
                  <a:srgbClr val="3F4548"/>
                </a:solidFill>
              </a:rPr>
              <a:t>?	</a:t>
            </a:r>
          </a:p>
          <a:p>
            <a:r>
              <a:rPr lang="en-GB" dirty="0" smtClean="0">
                <a:solidFill>
                  <a:srgbClr val="3F4548"/>
                </a:solidFill>
              </a:rPr>
              <a:t> </a:t>
            </a:r>
            <a:r>
              <a:rPr lang="en-GB" sz="1000" dirty="0">
                <a:solidFill>
                  <a:srgbClr val="3F4548"/>
                </a:solidFill>
              </a:rPr>
              <a:t>www.thisismoney.co.uk – </a:t>
            </a:r>
            <a:r>
              <a:rPr lang="en-GB" sz="1000" dirty="0" smtClean="0">
                <a:solidFill>
                  <a:srgbClr val="3F4548"/>
                </a:solidFill>
              </a:rPr>
              <a:t>20 </a:t>
            </a:r>
            <a:r>
              <a:rPr lang="en-GB" sz="1000" dirty="0">
                <a:solidFill>
                  <a:srgbClr val="3F4548"/>
                </a:solidFill>
              </a:rPr>
              <a:t>May 2015</a:t>
            </a:r>
            <a:endParaRPr lang="en-GB" sz="1000" b="1" dirty="0">
              <a:solidFill>
                <a:srgbClr val="3F4548"/>
              </a:solidFill>
            </a:endParaRPr>
          </a:p>
        </p:txBody>
      </p:sp>
      <p:sp>
        <p:nvSpPr>
          <p:cNvPr id="18" name="Title 1"/>
          <p:cNvSpPr>
            <a:spLocks noGrp="1"/>
          </p:cNvSpPr>
          <p:nvPr>
            <p:ph type="title"/>
          </p:nvPr>
        </p:nvSpPr>
        <p:spPr>
          <a:xfrm>
            <a:off x="428229" y="332656"/>
            <a:ext cx="8982471" cy="1143000"/>
          </a:xfrm>
        </p:spPr>
        <p:txBody>
          <a:bodyPr/>
          <a:lstStyle/>
          <a:p>
            <a:r>
              <a:rPr lang="en-GB" dirty="0" smtClean="0"/>
              <a:t>With-profits funds continue to make negative headlines... </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160912" y="3068960"/>
            <a:ext cx="4848225" cy="2638425"/>
          </a:xfrm>
          <a:prstGeom prst="rect">
            <a:avLst/>
          </a:prstGeom>
          <a:noFill/>
          <a:ln w="9525">
            <a:noFill/>
            <a:miter lim="800000"/>
            <a:headEnd/>
            <a:tailEnd/>
          </a:ln>
        </p:spPr>
      </p:pic>
      <p:sp>
        <p:nvSpPr>
          <p:cNvPr id="13" name="Rectangle 12"/>
          <p:cNvSpPr/>
          <p:nvPr/>
        </p:nvSpPr>
        <p:spPr>
          <a:xfrm>
            <a:off x="4088904" y="5805264"/>
            <a:ext cx="3228627" cy="369332"/>
          </a:xfrm>
          <a:prstGeom prst="rect">
            <a:avLst/>
          </a:prstGeom>
        </p:spPr>
        <p:txBody>
          <a:bodyPr wrap="square">
            <a:spAutoFit/>
          </a:bodyPr>
          <a:lstStyle/>
          <a:p>
            <a:r>
              <a:rPr lang="en-GB" sz="1000" dirty="0" smtClean="0">
                <a:solidFill>
                  <a:srgbClr val="3F4548"/>
                </a:solidFill>
              </a:rPr>
              <a:t>The</a:t>
            </a:r>
            <a:r>
              <a:rPr lang="en-GB" dirty="0" smtClean="0">
                <a:solidFill>
                  <a:srgbClr val="3F4548"/>
                </a:solidFill>
              </a:rPr>
              <a:t> </a:t>
            </a:r>
            <a:r>
              <a:rPr lang="en-GB" sz="1000" dirty="0" smtClean="0">
                <a:solidFill>
                  <a:srgbClr val="3F4548"/>
                </a:solidFill>
              </a:rPr>
              <a:t>Telegraph</a:t>
            </a:r>
            <a:r>
              <a:rPr lang="en-GB" dirty="0" smtClean="0">
                <a:solidFill>
                  <a:srgbClr val="3F4548"/>
                </a:solidFill>
              </a:rPr>
              <a:t> </a:t>
            </a:r>
            <a:r>
              <a:rPr lang="en-GB" sz="1000" dirty="0" smtClean="0">
                <a:solidFill>
                  <a:srgbClr val="3F4548"/>
                </a:solidFill>
              </a:rPr>
              <a:t>– March 2014</a:t>
            </a:r>
            <a:endParaRPr lang="en-GB" sz="1000" b="1" dirty="0">
              <a:solidFill>
                <a:srgbClr val="3F4548"/>
              </a:solidFill>
            </a:endParaRPr>
          </a:p>
        </p:txBody>
      </p:sp>
      <p:sp>
        <p:nvSpPr>
          <p:cNvPr id="14" name="Rectangle 13"/>
          <p:cNvSpPr/>
          <p:nvPr/>
        </p:nvSpPr>
        <p:spPr>
          <a:xfrm>
            <a:off x="416496" y="4437112"/>
            <a:ext cx="3312368" cy="1785104"/>
          </a:xfrm>
          <a:prstGeom prst="rect">
            <a:avLst/>
          </a:prstGeom>
        </p:spPr>
        <p:txBody>
          <a:bodyPr wrap="square">
            <a:spAutoFit/>
          </a:bodyPr>
          <a:lstStyle/>
          <a:p>
            <a:r>
              <a:rPr lang="en-GB" b="1" dirty="0">
                <a:solidFill>
                  <a:srgbClr val="3F4548"/>
                </a:solidFill>
              </a:rPr>
              <a:t>Savers see with-profits pensions slashed by 87%</a:t>
            </a:r>
            <a:r>
              <a:rPr lang="en-GB" dirty="0">
                <a:solidFill>
                  <a:srgbClr val="3F4548"/>
                </a:solidFill>
              </a:rPr>
              <a:t>: Thousands promised annual payments of £30,000 now set to receive just £</a:t>
            </a:r>
            <a:r>
              <a:rPr lang="en-GB" dirty="0" smtClean="0">
                <a:solidFill>
                  <a:srgbClr val="3F4548"/>
                </a:solidFill>
              </a:rPr>
              <a:t>3,700</a:t>
            </a:r>
          </a:p>
          <a:p>
            <a:endParaRPr lang="en-GB" sz="1000" dirty="0" smtClean="0">
              <a:solidFill>
                <a:srgbClr val="3F4548"/>
              </a:solidFill>
            </a:endParaRPr>
          </a:p>
          <a:p>
            <a:r>
              <a:rPr lang="en-GB" sz="1000" dirty="0" smtClean="0">
                <a:solidFill>
                  <a:srgbClr val="3F4548"/>
                </a:solidFill>
              </a:rPr>
              <a:t>www.thisismoney.co.uk – 12 July 2016</a:t>
            </a:r>
            <a:endParaRPr lang="en-GB" sz="1000" dirty="0">
              <a:solidFill>
                <a:srgbClr val="3F4548"/>
              </a:solidFill>
            </a:endParaRPr>
          </a:p>
        </p:txBody>
      </p:sp>
    </p:spTree>
    <p:extLst>
      <p:ext uri="{BB962C8B-B14F-4D97-AF65-F5344CB8AC3E}">
        <p14:creationId xmlns:p14="http://schemas.microsoft.com/office/powerpoint/2010/main" val="3159008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Value of received information:</a:t>
            </a:r>
          </a:p>
          <a:p>
            <a:r>
              <a:rPr lang="en-GB" sz="2000" dirty="0" smtClean="0"/>
              <a:t>Consumers </a:t>
            </a:r>
            <a:r>
              <a:rPr lang="en-GB" sz="2000" dirty="0"/>
              <a:t>placed the greatest value on </a:t>
            </a:r>
            <a:r>
              <a:rPr lang="en-GB" sz="2000" dirty="0" smtClean="0"/>
              <a:t>their benefit </a:t>
            </a:r>
            <a:r>
              <a:rPr lang="en-GB" sz="2000" dirty="0"/>
              <a:t>statement, followed by the covering </a:t>
            </a:r>
            <a:r>
              <a:rPr lang="en-GB" sz="2000" dirty="0" smtClean="0"/>
              <a:t>letter</a:t>
            </a:r>
          </a:p>
          <a:p>
            <a:r>
              <a:rPr lang="en-GB" sz="2000" dirty="0" smtClean="0"/>
              <a:t>Less </a:t>
            </a:r>
            <a:r>
              <a:rPr lang="en-GB" sz="2000" dirty="0"/>
              <a:t>value </a:t>
            </a:r>
            <a:r>
              <a:rPr lang="en-GB" sz="2000" dirty="0" smtClean="0"/>
              <a:t>is </a:t>
            </a:r>
            <a:r>
              <a:rPr lang="en-GB" sz="2000" dirty="0"/>
              <a:t>placed on </a:t>
            </a:r>
            <a:r>
              <a:rPr lang="en-GB" sz="2000" dirty="0" smtClean="0"/>
              <a:t>Q&amp;As or booklets, which are perceived to be sales pitches</a:t>
            </a:r>
          </a:p>
          <a:p>
            <a:r>
              <a:rPr lang="en-GB" sz="2000" dirty="0" smtClean="0"/>
              <a:t>Document margins are seen as a good place to fit additional information</a:t>
            </a:r>
            <a:endParaRPr lang="en-GB" sz="2000" dirty="0"/>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80</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1656282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Reason for receiving information:</a:t>
            </a:r>
          </a:p>
          <a:p>
            <a:r>
              <a:rPr lang="en-GB" sz="2000" dirty="0" smtClean="0"/>
              <a:t>It is not always clear to consumers why they have been contacted</a:t>
            </a:r>
          </a:p>
          <a:p>
            <a:r>
              <a:rPr lang="en-GB" sz="2000" dirty="0" smtClean="0"/>
              <a:t>Consumers like to see a company logo on a plain envelope to identify its importance</a:t>
            </a:r>
          </a:p>
          <a:p>
            <a:r>
              <a:rPr lang="en-GB" sz="2000" dirty="0" smtClean="0"/>
              <a:t>Glossy envelopes were seen to contain promotional / sales material and often binned whilst plain envelopes were overlooked!</a:t>
            </a:r>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81</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2727193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AutoNum type="alphaUcPeriod"/>
            </a:pPr>
            <a:r>
              <a:rPr lang="en-GB" sz="2000" dirty="0" smtClean="0"/>
              <a:t>Providers’ with</a:t>
            </a:r>
            <a:r>
              <a:rPr lang="en-GB" sz="2000" dirty="0"/>
              <a:t>-profits consumer </a:t>
            </a:r>
            <a:r>
              <a:rPr lang="en-GB" sz="2000" dirty="0" smtClean="0"/>
              <a:t>research</a:t>
            </a:r>
          </a:p>
          <a:p>
            <a:pPr marL="0" indent="0">
              <a:buNone/>
            </a:pPr>
            <a:r>
              <a:rPr lang="en-GB" sz="2000" b="1" dirty="0" smtClean="0">
                <a:solidFill>
                  <a:srgbClr val="4096B8"/>
                </a:solidFill>
              </a:rPr>
              <a:t>Consumer understanding:</a:t>
            </a:r>
          </a:p>
          <a:p>
            <a:r>
              <a:rPr lang="en-GB" sz="2000" dirty="0" smtClean="0"/>
              <a:t>The most common reason for choosing a with-profits policy was as a result of receiving independent financial advice</a:t>
            </a:r>
          </a:p>
          <a:p>
            <a:r>
              <a:rPr lang="en-GB" sz="2000" dirty="0" smtClean="0"/>
              <a:t>The </a:t>
            </a:r>
            <a:r>
              <a:rPr lang="en-GB" sz="2000" b="1" dirty="0" smtClean="0"/>
              <a:t>majority</a:t>
            </a:r>
            <a:r>
              <a:rPr lang="en-GB" sz="2000" dirty="0" smtClean="0"/>
              <a:t> of consumers were unable to articulate the features, benefits or drawbacks of a with-profits policy</a:t>
            </a:r>
          </a:p>
          <a:p>
            <a:r>
              <a:rPr lang="en-GB" sz="2000" dirty="0" smtClean="0"/>
              <a:t>Financially sophisticated consumers were often less happy with the information provided, possibly suggesting greater expectations.</a:t>
            </a:r>
          </a:p>
          <a:p>
            <a:pPr marL="0" indent="0">
              <a:buNone/>
            </a:pPr>
            <a:r>
              <a:rPr lang="en-GB" sz="2000" i="1" dirty="0"/>
              <a:t>Despite the lack of understanding or appreciation of the inner workings of their policy, the majority of consumers intend to hold onto their policy until maturity / retirement</a:t>
            </a:r>
            <a:endParaRPr lang="en-GB" sz="2000" dirty="0" smtClean="0"/>
          </a:p>
          <a:p>
            <a:endParaRPr lang="en-GB" sz="2000" dirty="0" smtClean="0"/>
          </a:p>
          <a:p>
            <a:endParaRPr lang="en-GB" sz="2000" dirty="0" smtClean="0"/>
          </a:p>
          <a:p>
            <a:endParaRPr lang="en-GB" sz="2000" dirty="0" smtClean="0"/>
          </a:p>
          <a:p>
            <a:pPr marL="0" indent="0">
              <a:buNone/>
            </a:pPr>
            <a:endParaRPr lang="en-GB" sz="1600" dirty="0" smtClean="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82</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390683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of with-profits consumer research</a:t>
            </a:r>
          </a:p>
        </p:txBody>
      </p:sp>
      <p:sp>
        <p:nvSpPr>
          <p:cNvPr id="3" name="Content Placeholder 2"/>
          <p:cNvSpPr>
            <a:spLocks noGrp="1"/>
          </p:cNvSpPr>
          <p:nvPr>
            <p:ph idx="1"/>
          </p:nvPr>
        </p:nvSpPr>
        <p:spPr/>
        <p:txBody>
          <a:bodyPr/>
          <a:lstStyle/>
          <a:p>
            <a:pPr marL="457200" indent="-457200">
              <a:buFont typeface="+mj-lt"/>
              <a:buAutoNum type="alphaUcPeriod" startAt="2"/>
            </a:pPr>
            <a:r>
              <a:rPr lang="en-GB" sz="2000" dirty="0" smtClean="0"/>
              <a:t>Wider consumer research of relevance</a:t>
            </a:r>
          </a:p>
          <a:p>
            <a:pPr marL="0" indent="0">
              <a:buNone/>
            </a:pPr>
            <a:r>
              <a:rPr lang="en-GB" sz="2000" dirty="0"/>
              <a:t>The Money Advice Service (MAS) performed research </a:t>
            </a:r>
            <a:r>
              <a:rPr lang="en-GB" sz="2000" dirty="0" smtClean="0"/>
              <a:t>of retirement language by </a:t>
            </a:r>
            <a:r>
              <a:rPr lang="en-GB" sz="2000" dirty="0"/>
              <a:t>a combination of focus groups and </a:t>
            </a:r>
            <a:r>
              <a:rPr lang="en-GB" sz="2000" dirty="0" smtClean="0"/>
              <a:t>in-depth </a:t>
            </a:r>
            <a:r>
              <a:rPr lang="en-GB" sz="2000" dirty="0"/>
              <a:t>interviews </a:t>
            </a:r>
          </a:p>
          <a:p>
            <a:r>
              <a:rPr lang="en-GB" sz="2000" dirty="0"/>
              <a:t>Different </a:t>
            </a:r>
            <a:r>
              <a:rPr lang="en-GB" sz="2000" b="1" dirty="0">
                <a:solidFill>
                  <a:srgbClr val="4096B8"/>
                </a:solidFill>
              </a:rPr>
              <a:t>terminology used </a:t>
            </a:r>
            <a:r>
              <a:rPr lang="en-GB" sz="2000" dirty="0"/>
              <a:t>for the options available to </a:t>
            </a:r>
            <a:r>
              <a:rPr lang="en-GB" sz="2000" dirty="0" smtClean="0"/>
              <a:t>consumers </a:t>
            </a:r>
            <a:r>
              <a:rPr lang="en-GB" sz="2000" dirty="0"/>
              <a:t>at retirement was </a:t>
            </a:r>
            <a:r>
              <a:rPr lang="en-GB" sz="2000" dirty="0" smtClean="0"/>
              <a:t>considered</a:t>
            </a:r>
          </a:p>
          <a:p>
            <a:r>
              <a:rPr lang="en-GB" sz="2000" dirty="0" smtClean="0"/>
              <a:t>Recommendations included the use of accessible language including terms </a:t>
            </a:r>
            <a:r>
              <a:rPr lang="en-GB" sz="2000" dirty="0"/>
              <a:t>such as “pension pot”, “lump sums” and “lifelong, regular income</a:t>
            </a:r>
            <a:r>
              <a:rPr lang="en-GB" sz="2000" dirty="0" smtClean="0"/>
              <a:t>” </a:t>
            </a:r>
            <a:br>
              <a:rPr lang="en-GB" sz="2000" dirty="0" smtClean="0"/>
            </a:br>
            <a:r>
              <a:rPr lang="en-GB" sz="2000" dirty="0" smtClean="0"/>
              <a:t>(see appendix)</a:t>
            </a:r>
            <a:endParaRPr lang="en-GB" sz="2000" dirty="0"/>
          </a:p>
          <a:p>
            <a:r>
              <a:rPr lang="en-GB" sz="2000" dirty="0"/>
              <a:t>The research was </a:t>
            </a:r>
            <a:r>
              <a:rPr lang="en-GB" sz="2000" b="1" dirty="0">
                <a:solidFill>
                  <a:srgbClr val="4096B8"/>
                </a:solidFill>
              </a:rPr>
              <a:t>not with-profits specific</a:t>
            </a:r>
            <a:r>
              <a:rPr lang="en-GB" sz="2000" dirty="0"/>
              <a:t>.</a:t>
            </a:r>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83</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3</a:t>
            </a:r>
            <a:endParaRPr lang="en-GB" dirty="0">
              <a:solidFill>
                <a:srgbClr val="4096B8"/>
              </a:solidFill>
            </a:endParaRPr>
          </a:p>
        </p:txBody>
      </p:sp>
    </p:spTree>
    <p:extLst>
      <p:ext uri="{BB962C8B-B14F-4D97-AF65-F5344CB8AC3E}">
        <p14:creationId xmlns:p14="http://schemas.microsoft.com/office/powerpoint/2010/main" val="209263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Conclusion</a:t>
            </a:r>
            <a:endParaRPr lang="en-GB" dirty="0"/>
          </a:p>
        </p:txBody>
      </p:sp>
      <p:sp>
        <p:nvSpPr>
          <p:cNvPr id="9" name="Subtitle 8"/>
          <p:cNvSpPr>
            <a:spLocks noGrp="1"/>
          </p:cNvSpPr>
          <p:nvPr>
            <p:ph type="subTitle" idx="1"/>
          </p:nvPr>
        </p:nvSpPr>
        <p:spPr/>
        <p:txBody>
          <a:bodyPr/>
          <a:lstStyle/>
          <a:p>
            <a:r>
              <a:rPr lang="en-GB" dirty="0" smtClean="0"/>
              <a:t>Concluding thoughts and next steps</a:t>
            </a:r>
            <a:endParaRPr lang="en-GB" dirty="0"/>
          </a:p>
        </p:txBody>
      </p:sp>
      <p:sp>
        <p:nvSpPr>
          <p:cNvPr id="4" name="Date Placeholder 3"/>
          <p:cNvSpPr>
            <a:spLocks noGrp="1"/>
          </p:cNvSpPr>
          <p:nvPr>
            <p:ph type="dt" sz="half" idx="2"/>
          </p:nvPr>
        </p:nvSpPr>
        <p:spPr/>
        <p:txBody>
          <a:bodyPr/>
          <a:lstStyle/>
          <a:p>
            <a:r>
              <a:rPr lang="en-GB" dirty="0"/>
              <a:t>4 May 2017</a:t>
            </a:r>
          </a:p>
          <a:p>
            <a:endParaRPr lang="en-GB" dirty="0"/>
          </a:p>
        </p:txBody>
      </p:sp>
      <p:sp>
        <p:nvSpPr>
          <p:cNvPr id="5" name="Slide Number Placeholder 4"/>
          <p:cNvSpPr>
            <a:spLocks noGrp="1"/>
          </p:cNvSpPr>
          <p:nvPr>
            <p:ph type="sldNum" sz="quarter" idx="4294967295"/>
          </p:nvPr>
        </p:nvSpPr>
        <p:spPr>
          <a:xfrm>
            <a:off x="9204325" y="6402388"/>
            <a:ext cx="701675" cy="339725"/>
          </a:xfrm>
        </p:spPr>
        <p:txBody>
          <a:bodyPr/>
          <a:lstStyle/>
          <a:p>
            <a:fld id="{FE8DA6AF-1811-4E27-A96F-54109F1D0275}" type="slidenum">
              <a:rPr lang="en-GB" smtClean="0"/>
              <a:pPr/>
              <a:t>84</a:t>
            </a:fld>
            <a:endParaRPr lang="en-GB" dirty="0"/>
          </a:p>
        </p:txBody>
      </p:sp>
    </p:spTree>
    <p:extLst>
      <p:ext uri="{BB962C8B-B14F-4D97-AF65-F5344CB8AC3E}">
        <p14:creationId xmlns:p14="http://schemas.microsoft.com/office/powerpoint/2010/main" val="1977434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Conclusion</a:t>
            </a:r>
            <a:endParaRPr lang="en-GB" dirty="0"/>
          </a:p>
        </p:txBody>
      </p:sp>
      <p:sp>
        <p:nvSpPr>
          <p:cNvPr id="6" name="Content Placeholder 5"/>
          <p:cNvSpPr>
            <a:spLocks noGrp="1"/>
          </p:cNvSpPr>
          <p:nvPr>
            <p:ph idx="1"/>
          </p:nvPr>
        </p:nvSpPr>
        <p:spPr/>
        <p:txBody>
          <a:bodyPr/>
          <a:lstStyle/>
          <a:p>
            <a:pPr lvl="0"/>
            <a:r>
              <a:rPr lang="en-GB" sz="2000" dirty="0" smtClean="0"/>
              <a:t>The </a:t>
            </a:r>
            <a:r>
              <a:rPr lang="en-GB" sz="2000" dirty="0"/>
              <a:t>performance of with-profits has been comparable to UL or FTSE, but provided the additional security offered by </a:t>
            </a:r>
            <a:r>
              <a:rPr lang="en-GB" sz="2000" dirty="0" smtClean="0"/>
              <a:t>guarantees</a:t>
            </a:r>
          </a:p>
          <a:p>
            <a:pPr lvl="0"/>
            <a:r>
              <a:rPr lang="en-GB" sz="2000" dirty="0"/>
              <a:t>With-profits funds can change markedly over the consumers’ investment lifetime, so ongoing communication is particularly important</a:t>
            </a:r>
            <a:endParaRPr lang="en-GB" sz="1400" dirty="0"/>
          </a:p>
          <a:p>
            <a:pPr lvl="0"/>
            <a:endParaRPr lang="en-GB" sz="1400" dirty="0" smtClean="0"/>
          </a:p>
          <a:p>
            <a:pPr lvl="0"/>
            <a:r>
              <a:rPr lang="en-GB" sz="2000" dirty="0" smtClean="0"/>
              <a:t>Providers should ensure benefit statements continue to meet the needs of consumers</a:t>
            </a:r>
          </a:p>
          <a:p>
            <a:pPr lvl="0"/>
            <a:r>
              <a:rPr lang="en-GB" sz="2000" dirty="0" smtClean="0"/>
              <a:t>We </a:t>
            </a:r>
            <a:r>
              <a:rPr lang="en-GB" sz="2000" dirty="0"/>
              <a:t>should focus on encouraging better, more helpful communication with consumers</a:t>
            </a:r>
            <a:endParaRPr lang="en-GB" sz="1400" dirty="0"/>
          </a:p>
          <a:p>
            <a:pPr lvl="0"/>
            <a:endParaRPr lang="en-GB" sz="1400" dirty="0" smtClean="0"/>
          </a:p>
          <a:p>
            <a:pPr lvl="0"/>
            <a:r>
              <a:rPr lang="en-GB" sz="2000" dirty="0" smtClean="0"/>
              <a:t>There is </a:t>
            </a:r>
            <a:r>
              <a:rPr lang="en-GB" sz="2000" dirty="0"/>
              <a:t>not much existing </a:t>
            </a:r>
            <a:r>
              <a:rPr lang="en-GB" sz="2000" dirty="0" smtClean="0"/>
              <a:t>consumer-specific </a:t>
            </a:r>
            <a:r>
              <a:rPr lang="en-GB" sz="2000" dirty="0"/>
              <a:t>with-profits </a:t>
            </a:r>
            <a:r>
              <a:rPr lang="en-GB" sz="2000" dirty="0" smtClean="0"/>
              <a:t>research</a:t>
            </a:r>
          </a:p>
        </p:txBody>
      </p:sp>
      <p:sp>
        <p:nvSpPr>
          <p:cNvPr id="4" name="Date Placeholder 3"/>
          <p:cNvSpPr>
            <a:spLocks noGrp="1"/>
          </p:cNvSpPr>
          <p:nvPr>
            <p:ph type="dt" sz="half" idx="10"/>
          </p:nvPr>
        </p:nvSpPr>
        <p:spPr/>
        <p:txBody>
          <a:bodyPr/>
          <a:lstStyle/>
          <a:p>
            <a:r>
              <a:rPr lang="en-GB" dirty="0"/>
              <a:t>4 May 2017</a:t>
            </a:r>
          </a:p>
          <a:p>
            <a:endParaRPr lang="en-GB" dirty="0"/>
          </a:p>
        </p:txBody>
      </p:sp>
    </p:spTree>
    <p:extLst>
      <p:ext uri="{BB962C8B-B14F-4D97-AF65-F5344CB8AC3E}">
        <p14:creationId xmlns:p14="http://schemas.microsoft.com/office/powerpoint/2010/main" val="3092826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Next steps</a:t>
            </a:r>
            <a:endParaRPr lang="en-GB" dirty="0"/>
          </a:p>
        </p:txBody>
      </p:sp>
      <p:sp>
        <p:nvSpPr>
          <p:cNvPr id="6" name="Content Placeholder 5"/>
          <p:cNvSpPr>
            <a:spLocks noGrp="1"/>
          </p:cNvSpPr>
          <p:nvPr>
            <p:ph idx="1"/>
          </p:nvPr>
        </p:nvSpPr>
        <p:spPr/>
        <p:txBody>
          <a:bodyPr/>
          <a:lstStyle/>
          <a:p>
            <a:pPr marL="0" indent="0">
              <a:buNone/>
            </a:pPr>
            <a:r>
              <a:rPr lang="en-GB" dirty="0" smtClean="0"/>
              <a:t>This concludes the first phase of the working party’s research.</a:t>
            </a:r>
          </a:p>
          <a:p>
            <a:pPr marL="0" indent="0">
              <a:buNone/>
            </a:pPr>
            <a:r>
              <a:rPr lang="en-GB" dirty="0" smtClean="0"/>
              <a:t>Phase 2 will comprise of a consumer survey.</a:t>
            </a:r>
          </a:p>
          <a:p>
            <a:pPr marL="0" indent="0">
              <a:buNone/>
            </a:pPr>
            <a:endParaRPr lang="en-GB" dirty="0"/>
          </a:p>
          <a:p>
            <a:pPr marL="0" indent="0">
              <a:buNone/>
            </a:pPr>
            <a:endParaRPr lang="en-GB" dirty="0" smtClean="0"/>
          </a:p>
          <a:p>
            <a:pPr marL="0" indent="0">
              <a:buNone/>
            </a:pPr>
            <a:r>
              <a:rPr lang="en-GB" b="1" dirty="0" smtClean="0"/>
              <a:t>Please contact us if you would like to get involved.</a:t>
            </a:r>
          </a:p>
          <a:p>
            <a:pPr marL="0" indent="0">
              <a:buNone/>
            </a:pPr>
            <a:r>
              <a:rPr lang="en-GB" dirty="0" smtClean="0"/>
              <a:t>Survey to be performed in coming months and results shared later in the year.</a:t>
            </a:r>
          </a:p>
        </p:txBody>
      </p:sp>
      <p:sp>
        <p:nvSpPr>
          <p:cNvPr id="4" name="Date Placeholder 3"/>
          <p:cNvSpPr>
            <a:spLocks noGrp="1"/>
          </p:cNvSpPr>
          <p:nvPr>
            <p:ph type="dt" sz="half" idx="10"/>
          </p:nvPr>
        </p:nvSpPr>
        <p:spPr/>
        <p:txBody>
          <a:bodyPr/>
          <a:lstStyle/>
          <a:p>
            <a:r>
              <a:rPr lang="en-GB" dirty="0"/>
              <a:t>4 May 2017</a:t>
            </a:r>
          </a:p>
          <a:p>
            <a:endParaRPr lang="en-GB" dirty="0"/>
          </a:p>
        </p:txBody>
      </p:sp>
    </p:spTree>
    <p:extLst>
      <p:ext uri="{BB962C8B-B14F-4D97-AF65-F5344CB8AC3E}">
        <p14:creationId xmlns:p14="http://schemas.microsoft.com/office/powerpoint/2010/main" val="16954467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Contributors</a:t>
            </a:r>
            <a:endParaRPr lang="en-GB" dirty="0"/>
          </a:p>
        </p:txBody>
      </p:sp>
      <p:sp>
        <p:nvSpPr>
          <p:cNvPr id="9" name="Subtitle 8"/>
          <p:cNvSpPr>
            <a:spLocks noGrp="1"/>
          </p:cNvSpPr>
          <p:nvPr>
            <p:ph type="body" idx="1"/>
          </p:nvPr>
        </p:nvSpPr>
        <p:spPr>
          <a:xfrm>
            <a:off x="510918" y="1387402"/>
            <a:ext cx="8915401" cy="307974"/>
          </a:xfrm>
        </p:spPr>
        <p:txBody>
          <a:bodyPr/>
          <a:lstStyle/>
          <a:p>
            <a:pPr marL="0" lvl="0" indent="0">
              <a:buNone/>
            </a:pPr>
            <a:r>
              <a:rPr lang="en-GB" sz="2000" b="0" dirty="0" smtClean="0"/>
              <a:t>Our special thanks go out to the following contributors to the working party:</a:t>
            </a:r>
          </a:p>
        </p:txBody>
      </p:sp>
      <p:sp>
        <p:nvSpPr>
          <p:cNvPr id="2" name="Content Placeholder 1"/>
          <p:cNvSpPr>
            <a:spLocks noGrp="1"/>
          </p:cNvSpPr>
          <p:nvPr>
            <p:ph sz="half" idx="2"/>
          </p:nvPr>
        </p:nvSpPr>
        <p:spPr>
          <a:xfrm>
            <a:off x="510918" y="1695376"/>
            <a:ext cx="4376870" cy="4419526"/>
          </a:xfrm>
        </p:spPr>
        <p:txBody>
          <a:bodyPr/>
          <a:lstStyle/>
          <a:p>
            <a:pPr lvl="0"/>
            <a:r>
              <a:rPr lang="en-GB" sz="2000" dirty="0" smtClean="0"/>
              <a:t>Mazars</a:t>
            </a:r>
          </a:p>
          <a:p>
            <a:pPr lvl="0"/>
            <a:r>
              <a:rPr lang="en-GB" sz="2000" dirty="0" smtClean="0"/>
              <a:t>Wesleyan</a:t>
            </a:r>
            <a:endParaRPr lang="en-GB" sz="2000" dirty="0"/>
          </a:p>
          <a:p>
            <a:pPr lvl="0"/>
            <a:r>
              <a:rPr lang="en-GB" sz="2000" dirty="0" smtClean="0"/>
              <a:t>ReAssure</a:t>
            </a:r>
            <a:endParaRPr lang="en-GB" sz="2000" dirty="0"/>
          </a:p>
          <a:p>
            <a:pPr lvl="0"/>
            <a:r>
              <a:rPr lang="en-GB" sz="2000" dirty="0" smtClean="0"/>
              <a:t>Standard Life</a:t>
            </a:r>
            <a:endParaRPr lang="en-GB" sz="2000" dirty="0"/>
          </a:p>
          <a:p>
            <a:r>
              <a:rPr lang="en-GB" sz="2000" dirty="0" smtClean="0"/>
              <a:t>NFU Mutual</a:t>
            </a:r>
            <a:endParaRPr lang="en-GB" sz="2000" dirty="0"/>
          </a:p>
          <a:p>
            <a:r>
              <a:rPr lang="en-GB" sz="2000" dirty="0" smtClean="0"/>
              <a:t>Sun </a:t>
            </a:r>
            <a:r>
              <a:rPr lang="en-GB" sz="2000" dirty="0"/>
              <a:t>Life Financial of </a:t>
            </a:r>
            <a:r>
              <a:rPr lang="en-GB" sz="2000" dirty="0" smtClean="0"/>
              <a:t>Canada</a:t>
            </a:r>
          </a:p>
          <a:p>
            <a:r>
              <a:rPr lang="en-GB" sz="2000" dirty="0"/>
              <a:t>Aviva</a:t>
            </a:r>
          </a:p>
          <a:p>
            <a:r>
              <a:rPr lang="en-GB" sz="2000" dirty="0"/>
              <a:t>LV</a:t>
            </a:r>
            <a:r>
              <a:rPr lang="en-GB" sz="2000" dirty="0" smtClean="0"/>
              <a:t>=</a:t>
            </a:r>
          </a:p>
          <a:p>
            <a:r>
              <a:rPr lang="en-GB" sz="2000" dirty="0"/>
              <a:t>Equitable Life</a:t>
            </a:r>
          </a:p>
          <a:p>
            <a:endParaRPr lang="en-GB" sz="2000" dirty="0"/>
          </a:p>
        </p:txBody>
      </p:sp>
      <p:sp>
        <p:nvSpPr>
          <p:cNvPr id="5" name="Content Placeholder 4"/>
          <p:cNvSpPr>
            <a:spLocks noGrp="1"/>
          </p:cNvSpPr>
          <p:nvPr>
            <p:ph sz="quarter" idx="4"/>
          </p:nvPr>
        </p:nvSpPr>
        <p:spPr>
          <a:xfrm>
            <a:off x="4979137" y="1695376"/>
            <a:ext cx="4378590" cy="4419526"/>
          </a:xfrm>
        </p:spPr>
        <p:txBody>
          <a:bodyPr/>
          <a:lstStyle/>
          <a:p>
            <a:r>
              <a:rPr lang="en-GB" sz="2000" dirty="0" smtClean="0"/>
              <a:t>KPMG</a:t>
            </a:r>
          </a:p>
          <a:p>
            <a:r>
              <a:rPr lang="en-GB" sz="2000" dirty="0" smtClean="0"/>
              <a:t>Healthy Investment</a:t>
            </a:r>
          </a:p>
          <a:p>
            <a:r>
              <a:rPr lang="en-GB" sz="2000" dirty="0" smtClean="0"/>
              <a:t>Kingston Unity</a:t>
            </a:r>
          </a:p>
          <a:p>
            <a:r>
              <a:rPr lang="en-GB" sz="2000" dirty="0" smtClean="0"/>
              <a:t>Royal London</a:t>
            </a:r>
          </a:p>
          <a:p>
            <a:r>
              <a:rPr lang="en-GB" sz="2000" dirty="0" smtClean="0"/>
              <a:t>AEGON</a:t>
            </a:r>
          </a:p>
          <a:p>
            <a:r>
              <a:rPr lang="en-GB" sz="2000" dirty="0" smtClean="0"/>
              <a:t>Phoenix Life</a:t>
            </a:r>
          </a:p>
          <a:p>
            <a:r>
              <a:rPr lang="en-GB" sz="2000" dirty="0" smtClean="0"/>
              <a:t>Legal &amp; General</a:t>
            </a:r>
          </a:p>
          <a:p>
            <a:r>
              <a:rPr lang="en-GB" sz="2000" dirty="0" smtClean="0"/>
              <a:t>Scottish Widows</a:t>
            </a:r>
          </a:p>
          <a:p>
            <a:r>
              <a:rPr lang="en-GB" sz="2000" dirty="0" smtClean="0"/>
              <a:t>ABI</a:t>
            </a:r>
          </a:p>
          <a:p>
            <a:r>
              <a:rPr lang="en-GB" sz="2000" dirty="0" smtClean="0"/>
              <a:t>MAS</a:t>
            </a: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Tree>
    <p:extLst>
      <p:ext uri="{BB962C8B-B14F-4D97-AF65-F5344CB8AC3E}">
        <p14:creationId xmlns:p14="http://schemas.microsoft.com/office/powerpoint/2010/main" val="22392425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88</a:t>
            </a:fld>
            <a:endParaRPr lang="en-GB" dirty="0"/>
          </a:p>
        </p:txBody>
      </p:sp>
      <p:sp>
        <p:nvSpPr>
          <p:cNvPr id="8" name="Content Placeholder 7"/>
          <p:cNvSpPr>
            <a:spLocks noGrp="1"/>
          </p:cNvSpPr>
          <p:nvPr>
            <p:ph idx="1"/>
          </p:nvPr>
        </p:nvSpPr>
        <p:spPr>
          <a:xfrm>
            <a:off x="536500" y="4005064"/>
            <a:ext cx="9099788" cy="2356403"/>
          </a:xfrm>
        </p:spPr>
        <p:txBody>
          <a:bodyPr/>
          <a:lstStyle/>
          <a:p>
            <a:pPr marL="0" indent="0">
              <a:buNone/>
            </a:pPr>
            <a:r>
              <a:rPr lang="en-GB" sz="2200" dirty="0"/>
              <a:t>Expressions of individual views by members of </a:t>
            </a:r>
            <a:r>
              <a:rPr lang="en-GB" sz="2200" dirty="0" smtClean="0"/>
              <a:t>the Institute and Faculty of Actuaries and </a:t>
            </a:r>
            <a:r>
              <a:rPr lang="en-GB" sz="2200" dirty="0"/>
              <a:t>its staff are encouraged.</a:t>
            </a:r>
          </a:p>
          <a:p>
            <a:pPr marL="0" indent="0">
              <a:buNone/>
            </a:pPr>
            <a:r>
              <a:rPr lang="en-GB" sz="2200" dirty="0"/>
              <a:t>The views expressed in this presentation are those of the </a:t>
            </a:r>
            <a:r>
              <a:rPr lang="en-GB" sz="2200" dirty="0" smtClean="0"/>
              <a:t>presenter.</a:t>
            </a: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403658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4 May 2017</a:t>
            </a:r>
          </a:p>
          <a:p>
            <a:endParaRPr lang="en-GB" dirty="0"/>
          </a:p>
        </p:txBody>
      </p:sp>
      <p:sp>
        <p:nvSpPr>
          <p:cNvPr id="9" name="Subtitle 8"/>
          <p:cNvSpPr>
            <a:spLocks noGrp="1"/>
          </p:cNvSpPr>
          <p:nvPr>
            <p:ph type="subTitle" idx="4294967295"/>
          </p:nvPr>
        </p:nvSpPr>
        <p:spPr>
          <a:xfrm>
            <a:off x="428229" y="548680"/>
            <a:ext cx="8773243" cy="4824536"/>
          </a:xfrm>
        </p:spPr>
        <p:txBody>
          <a:bodyPr/>
          <a:lstStyle/>
          <a:p>
            <a:pPr marL="0" lvl="0" indent="0">
              <a:buNone/>
            </a:pPr>
            <a:r>
              <a:rPr lang="en-GB" dirty="0" smtClean="0"/>
              <a:t>Should you require any further information, please do not hesitate to contact:</a:t>
            </a:r>
          </a:p>
          <a:p>
            <a:pPr marL="0" lvl="0" indent="0">
              <a:buNone/>
            </a:pPr>
            <a:endParaRPr lang="en-GB" sz="1800" dirty="0" smtClean="0"/>
          </a:p>
          <a:p>
            <a:pPr lvl="0"/>
            <a:r>
              <a:rPr lang="en-GB" sz="1800" b="1" dirty="0" smtClean="0"/>
              <a:t>Chair</a:t>
            </a:r>
            <a:r>
              <a:rPr lang="en-GB" sz="1800" b="1" dirty="0"/>
              <a:t>: </a:t>
            </a:r>
            <a:r>
              <a:rPr lang="en-GB" sz="1800" dirty="0"/>
              <a:t>Tim </a:t>
            </a:r>
            <a:r>
              <a:rPr lang="en-GB" sz="1800" dirty="0" smtClean="0"/>
              <a:t>Batema</a:t>
            </a:r>
            <a:r>
              <a:rPr lang="en-GB" sz="1800" dirty="0"/>
              <a:t>n (Mazars) </a:t>
            </a:r>
            <a:r>
              <a:rPr lang="en-GB" sz="1800" dirty="0" smtClean="0">
                <a:solidFill>
                  <a:srgbClr val="009CC8"/>
                </a:solidFill>
                <a:hlinkClick r:id="rId3"/>
              </a:rPr>
              <a:t>Tim.Bateman@mazars.co.uk</a:t>
            </a:r>
            <a:r>
              <a:rPr lang="en-GB" sz="1800" dirty="0" smtClean="0"/>
              <a:t> </a:t>
            </a:r>
            <a:endParaRPr lang="en-GB" sz="1800" dirty="0"/>
          </a:p>
          <a:p>
            <a:pPr lvl="0"/>
            <a:r>
              <a:rPr lang="en-GB" sz="1800" b="1" dirty="0"/>
              <a:t>Deputy Chair:</a:t>
            </a:r>
            <a:r>
              <a:rPr lang="en-GB" sz="1800" dirty="0"/>
              <a:t> Jonathan </a:t>
            </a:r>
            <a:r>
              <a:rPr lang="en-GB" sz="1800" dirty="0" smtClean="0"/>
              <a:t>Welsh (Wesleyan</a:t>
            </a:r>
            <a:r>
              <a:rPr lang="en-GB" sz="1800" dirty="0"/>
              <a:t>) </a:t>
            </a:r>
            <a:r>
              <a:rPr lang="en-GB" sz="1800" dirty="0">
                <a:solidFill>
                  <a:srgbClr val="009CC8"/>
                </a:solidFill>
                <a:hlinkClick r:id="rId4"/>
              </a:rPr>
              <a:t>Jonathan.Welsh@wesleyan.co.uk</a:t>
            </a:r>
            <a:r>
              <a:rPr lang="en-GB" sz="1800" dirty="0" smtClean="0"/>
              <a:t> </a:t>
            </a:r>
            <a:endParaRPr lang="en-GB" sz="1800" dirty="0"/>
          </a:p>
          <a:p>
            <a:pPr lvl="0"/>
            <a:r>
              <a:rPr lang="en-GB" sz="1800" b="1" dirty="0"/>
              <a:t>Secretary: </a:t>
            </a:r>
            <a:r>
              <a:rPr lang="en-GB" sz="1800" dirty="0"/>
              <a:t>Ben </a:t>
            </a:r>
            <a:r>
              <a:rPr lang="en-GB" sz="1800" dirty="0" smtClean="0"/>
              <a:t>Stroud (ReAssure) </a:t>
            </a:r>
            <a:r>
              <a:rPr lang="en-GB" sz="1800" dirty="0" smtClean="0">
                <a:hlinkClick r:id="rId5"/>
              </a:rPr>
              <a:t>Ben.Stroud@reassure.co.uk</a:t>
            </a:r>
            <a:r>
              <a:rPr lang="en-GB" sz="1800" dirty="0" smtClean="0"/>
              <a:t> </a:t>
            </a:r>
            <a:endParaRPr lang="en-GB" sz="1800" dirty="0"/>
          </a:p>
          <a:p>
            <a:pPr lvl="0"/>
            <a:r>
              <a:rPr lang="en-GB" sz="1800" dirty="0" smtClean="0"/>
              <a:t>Andrew Fraser (Standard Life</a:t>
            </a:r>
            <a:r>
              <a:rPr lang="en-GB" sz="1800" dirty="0"/>
              <a:t>) </a:t>
            </a:r>
            <a:r>
              <a:rPr lang="en-GB" sz="1800" dirty="0" smtClean="0">
                <a:hlinkClick r:id="rId6"/>
              </a:rPr>
              <a:t>Andrew_M_Fraser@standardlife.com</a:t>
            </a:r>
            <a:r>
              <a:rPr lang="en-GB" sz="1800" dirty="0" smtClean="0"/>
              <a:t> </a:t>
            </a:r>
            <a:endParaRPr lang="en-GB" sz="1800" dirty="0"/>
          </a:p>
          <a:p>
            <a:r>
              <a:rPr lang="en-GB" sz="1800" dirty="0" smtClean="0"/>
              <a:t>Rebecca MacDonald (PwC</a:t>
            </a:r>
            <a:r>
              <a:rPr lang="en-GB" sz="1800" dirty="0"/>
              <a:t>) </a:t>
            </a:r>
            <a:r>
              <a:rPr lang="en-GB" sz="1800" dirty="0" smtClean="0">
                <a:hlinkClick r:id="rId7"/>
              </a:rPr>
              <a:t>Rebecca.Macdonald@pwc.com</a:t>
            </a:r>
            <a:r>
              <a:rPr lang="en-GB" sz="1800" dirty="0" smtClean="0"/>
              <a:t> </a:t>
            </a:r>
            <a:endParaRPr lang="en-GB" sz="1800" u="sng" dirty="0"/>
          </a:p>
          <a:p>
            <a:r>
              <a:rPr lang="en-GB" sz="1800" dirty="0" smtClean="0"/>
              <a:t>Rosalind Rossouw (Sun Life Financial of Canada</a:t>
            </a:r>
            <a:r>
              <a:rPr lang="en-GB" sz="1800" dirty="0"/>
              <a:t>) </a:t>
            </a:r>
            <a:r>
              <a:rPr lang="en-GB" sz="1800" dirty="0" smtClean="0">
                <a:hlinkClick r:id="rId8"/>
              </a:rPr>
              <a:t>Rosalind.Rossouw@sloc.co.uk</a:t>
            </a:r>
            <a:r>
              <a:rPr lang="en-GB" sz="1800" dirty="0" smtClean="0"/>
              <a:t> </a:t>
            </a:r>
            <a:endParaRPr lang="en-GB" sz="1800" dirty="0"/>
          </a:p>
          <a:p>
            <a:pPr lvl="0"/>
            <a:r>
              <a:rPr lang="en-GB" sz="1800" dirty="0" smtClean="0"/>
              <a:t>Ross Thompson (Standard Life</a:t>
            </a:r>
            <a:r>
              <a:rPr lang="en-GB" sz="1800" dirty="0"/>
              <a:t>) </a:t>
            </a:r>
            <a:r>
              <a:rPr lang="en-GB" sz="1800" dirty="0" smtClean="0">
                <a:hlinkClick r:id="rId9"/>
              </a:rPr>
              <a:t>Ross_Thompson@standardlife.com</a:t>
            </a:r>
            <a:r>
              <a:rPr lang="en-GB" sz="1800" dirty="0" smtClean="0"/>
              <a:t> </a:t>
            </a:r>
            <a:endParaRPr lang="en-GB" sz="1800" dirty="0"/>
          </a:p>
          <a:p>
            <a:pPr lvl="0"/>
            <a:endParaRPr lang="en-GB" sz="1800" dirty="0"/>
          </a:p>
        </p:txBody>
      </p:sp>
    </p:spTree>
    <p:extLst>
      <p:ext uri="{BB962C8B-B14F-4D97-AF65-F5344CB8AC3E}">
        <p14:creationId xmlns:p14="http://schemas.microsoft.com/office/powerpoint/2010/main" val="390924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476672"/>
            <a:ext cx="8982471" cy="1143000"/>
          </a:xfrm>
        </p:spPr>
        <p:txBody>
          <a:bodyPr/>
          <a:lstStyle/>
          <a:p>
            <a:r>
              <a:rPr lang="en-GB" dirty="0" smtClean="0"/>
              <a:t>With-profits funds have performed comparably to similar unit-linked funds...</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2050" name="Picture 2"/>
          <p:cNvPicPr>
            <a:picLocks noChangeAspect="1" noChangeArrowheads="1"/>
          </p:cNvPicPr>
          <p:nvPr/>
        </p:nvPicPr>
        <p:blipFill>
          <a:blip r:embed="rId3" cstate="print"/>
          <a:srcRect/>
          <a:stretch>
            <a:fillRect/>
          </a:stretch>
        </p:blipFill>
        <p:spPr bwMode="auto">
          <a:xfrm>
            <a:off x="560512" y="2204864"/>
            <a:ext cx="8352928" cy="1908669"/>
          </a:xfrm>
          <a:prstGeom prst="rect">
            <a:avLst/>
          </a:prstGeom>
          <a:noFill/>
          <a:ln w="9525">
            <a:noFill/>
            <a:miter lim="800000"/>
            <a:headEnd/>
            <a:tailEnd/>
          </a:ln>
        </p:spPr>
      </p:pic>
      <p:sp>
        <p:nvSpPr>
          <p:cNvPr id="11" name="TextBox 10"/>
          <p:cNvSpPr txBox="1"/>
          <p:nvPr/>
        </p:nvSpPr>
        <p:spPr>
          <a:xfrm>
            <a:off x="1208584" y="1691516"/>
            <a:ext cx="6912768" cy="400110"/>
          </a:xfrm>
          <a:prstGeom prst="rect">
            <a:avLst/>
          </a:prstGeom>
          <a:noFill/>
        </p:spPr>
        <p:txBody>
          <a:bodyPr wrap="square" rtlCol="0">
            <a:spAutoFit/>
          </a:bodyPr>
          <a:lstStyle/>
          <a:p>
            <a:r>
              <a:rPr lang="en-GB" sz="2000" b="1" dirty="0" smtClean="0">
                <a:solidFill>
                  <a:srgbClr val="3F4548"/>
                </a:solidFill>
              </a:rPr>
              <a:t>Single Premium Pensions – 20 Year Return Comparison</a:t>
            </a:r>
            <a:endParaRPr lang="en-GB" sz="2000" b="1" dirty="0">
              <a:solidFill>
                <a:srgbClr val="3F4548"/>
              </a:solidFill>
            </a:endParaRPr>
          </a:p>
        </p:txBody>
      </p:sp>
    </p:spTree>
    <p:extLst>
      <p:ext uri="{BB962C8B-B14F-4D97-AF65-F5344CB8AC3E}">
        <p14:creationId xmlns:p14="http://schemas.microsoft.com/office/powerpoint/2010/main" val="22558018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CILA Appendices</a:t>
            </a:r>
            <a:endParaRPr lang="en-GB" dirty="0"/>
          </a:p>
        </p:txBody>
      </p:sp>
      <p:sp>
        <p:nvSpPr>
          <p:cNvPr id="6" name="Subtitle 5"/>
          <p:cNvSpPr>
            <a:spLocks noGrp="1"/>
          </p:cNvSpPr>
          <p:nvPr>
            <p:ph type="subTitle" idx="1"/>
          </p:nvPr>
        </p:nvSpPr>
        <p:spPr/>
        <p:txBody>
          <a:bodyPr/>
          <a:lstStyle/>
          <a:p>
            <a:r>
              <a:rPr lang="en-GB" dirty="0" smtClean="0"/>
              <a:t> </a:t>
            </a:r>
            <a:endParaRPr lang="en-GB" dirty="0"/>
          </a:p>
        </p:txBody>
      </p:sp>
      <p:sp>
        <p:nvSpPr>
          <p:cNvPr id="4" name="Date Placeholder 3"/>
          <p:cNvSpPr>
            <a:spLocks noGrp="1"/>
          </p:cNvSpPr>
          <p:nvPr>
            <p:ph type="dt" sz="half" idx="2"/>
          </p:nvPr>
        </p:nvSpPr>
        <p:spPr/>
        <p:txBody>
          <a:bodyPr/>
          <a:lstStyle/>
          <a:p>
            <a:r>
              <a:rPr lang="en-GB" dirty="0"/>
              <a:t>4 May 2017</a:t>
            </a:r>
          </a:p>
          <a:p>
            <a:endParaRPr lang="en-GB" dirty="0">
              <a:solidFill>
                <a:schemeClr val="bg1"/>
              </a:solidFill>
            </a:endParaRPr>
          </a:p>
        </p:txBody>
      </p:sp>
    </p:spTree>
    <p:extLst>
      <p:ext uri="{BB962C8B-B14F-4D97-AF65-F5344CB8AC3E}">
        <p14:creationId xmlns:p14="http://schemas.microsoft.com/office/powerpoint/2010/main" val="479783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5047146"/>
            <a:ext cx="5943600" cy="566738"/>
          </a:xfrm>
        </p:spPr>
        <p:txBody>
          <a:bodyPr/>
          <a:lstStyle/>
          <a:p>
            <a:r>
              <a:rPr lang="en-GB" dirty="0" smtClean="0"/>
              <a:t>Willis Towers Watson survey</a:t>
            </a:r>
            <a:endParaRPr lang="en-GB" dirty="0"/>
          </a:p>
        </p:txBody>
      </p:sp>
      <p:sp>
        <p:nvSpPr>
          <p:cNvPr id="3" name="Text Placeholder 2"/>
          <p:cNvSpPr>
            <a:spLocks noGrp="1"/>
          </p:cNvSpPr>
          <p:nvPr>
            <p:ph type="body" sz="half" idx="2"/>
          </p:nvPr>
        </p:nvSpPr>
        <p:spPr>
          <a:xfrm>
            <a:off x="428228" y="5724525"/>
            <a:ext cx="8701235" cy="804862"/>
          </a:xfrm>
        </p:spPr>
        <p:txBody>
          <a:bodyPr/>
          <a:lstStyle/>
          <a:p>
            <a:r>
              <a:rPr lang="en-GB" i="1" dirty="0"/>
              <a:t>With-Profits Expense and Pay-out Benchmarking Survey</a:t>
            </a:r>
            <a:r>
              <a:rPr lang="en-GB" dirty="0"/>
              <a:t> - 14 November 2016</a:t>
            </a:r>
          </a:p>
        </p:txBody>
      </p:sp>
      <p:sp>
        <p:nvSpPr>
          <p:cNvPr id="4" name="Date Placeholder 3"/>
          <p:cNvSpPr>
            <a:spLocks noGrp="1"/>
          </p:cNvSpPr>
          <p:nvPr>
            <p:ph type="dt" sz="half" idx="10"/>
          </p:nvPr>
        </p:nvSpPr>
        <p:spPr/>
        <p:txBody>
          <a:bodyPr/>
          <a:lstStyle/>
          <a:p>
            <a:r>
              <a:rPr lang="en-GB" dirty="0"/>
              <a:t>4 May 2017</a:t>
            </a:r>
          </a:p>
          <a:p>
            <a:endParaRPr lang="en-GB" dirty="0"/>
          </a:p>
        </p:txBody>
      </p:sp>
      <p:graphicFrame>
        <p:nvGraphicFramePr>
          <p:cNvPr id="9" name="Content Placeholder 5"/>
          <p:cNvGraphicFramePr>
            <a:graphicFrameLocks/>
          </p:cNvGraphicFramePr>
          <p:nvPr>
            <p:extLst/>
          </p:nvPr>
        </p:nvGraphicFramePr>
        <p:xfrm>
          <a:off x="458805" y="954598"/>
          <a:ext cx="8958837" cy="3261360"/>
        </p:xfrm>
        <a:graphic>
          <a:graphicData uri="http://schemas.openxmlformats.org/drawingml/2006/table">
            <a:tbl>
              <a:tblPr firstRow="1" bandRow="1">
                <a:tableStyleId>{21E4AEA4-8DFA-4A89-87EB-49C32662AFE0}</a:tableStyleId>
              </a:tblPr>
              <a:tblGrid>
                <a:gridCol w="1279834">
                  <a:extLst>
                    <a:ext uri="{9D8B030D-6E8A-4147-A177-3AD203B41FA5}">
                      <a16:colId xmlns:a16="http://schemas.microsoft.com/office/drawing/2014/main" xmlns="" val="2813458730"/>
                    </a:ext>
                  </a:extLst>
                </a:gridCol>
                <a:gridCol w="580641">
                  <a:extLst>
                    <a:ext uri="{9D8B030D-6E8A-4147-A177-3AD203B41FA5}">
                      <a16:colId xmlns:a16="http://schemas.microsoft.com/office/drawing/2014/main" xmlns="" val="2064100153"/>
                    </a:ext>
                  </a:extLst>
                </a:gridCol>
                <a:gridCol w="792089">
                  <a:extLst>
                    <a:ext uri="{9D8B030D-6E8A-4147-A177-3AD203B41FA5}">
                      <a16:colId xmlns:a16="http://schemas.microsoft.com/office/drawing/2014/main" xmlns="" val="1663210733"/>
                    </a:ext>
                  </a:extLst>
                </a:gridCol>
                <a:gridCol w="1080119">
                  <a:extLst>
                    <a:ext uri="{9D8B030D-6E8A-4147-A177-3AD203B41FA5}">
                      <a16:colId xmlns:a16="http://schemas.microsoft.com/office/drawing/2014/main" xmlns="" val="795627946"/>
                    </a:ext>
                  </a:extLst>
                </a:gridCol>
                <a:gridCol w="108012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065914">
                  <a:extLst>
                    <a:ext uri="{9D8B030D-6E8A-4147-A177-3AD203B41FA5}">
                      <a16:colId xmlns:a16="http://schemas.microsoft.com/office/drawing/2014/main" xmlns="" val="20002"/>
                    </a:ext>
                  </a:extLst>
                </a:gridCol>
              </a:tblGrid>
              <a:tr h="3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Product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Freq</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Term (years)</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Return</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FTSE AllShare</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Avg UL Pens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Comments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5.9%</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Slightly lower than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5.6%</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Slightly lower than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RP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30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8.4%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4.7%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In line with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3.3%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5.0%</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UL, 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367614307"/>
                  </a:ext>
                </a:extLst>
              </a:tr>
              <a:tr h="302434">
                <a:tc>
                  <a:txBody>
                    <a:bodyPr/>
                    <a:lstStyle/>
                    <a:p>
                      <a:r>
                        <a:rPr lang="en-GB" sz="1400" b="0" dirty="0" smtClean="0">
                          <a:solidFill>
                            <a:srgbClr val="3F4548"/>
                          </a:solidFill>
                        </a:rPr>
                        <a:t>Pension</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170220160"/>
                  </a:ext>
                </a:extLst>
              </a:tr>
              <a:tr h="302434">
                <a:tc>
                  <a:txBody>
                    <a:bodyPr/>
                    <a:lstStyle/>
                    <a:p>
                      <a:r>
                        <a:rPr lang="en-GB" sz="1400" b="0" dirty="0" smtClean="0">
                          <a:solidFill>
                            <a:srgbClr val="3F4548"/>
                          </a:solidFill>
                        </a:rPr>
                        <a:t>Endowment</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198031745"/>
                  </a:ext>
                </a:extLst>
              </a:tr>
              <a:tr h="302434">
                <a:tc>
                  <a:txBody>
                    <a:bodyPr/>
                    <a:lstStyle/>
                    <a:p>
                      <a:r>
                        <a:rPr lang="en-GB" sz="1400" b="0" dirty="0" smtClean="0">
                          <a:solidFill>
                            <a:srgbClr val="3F4548"/>
                          </a:solidFill>
                        </a:rPr>
                        <a:t>Endowment</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80837966"/>
                  </a:ext>
                </a:extLst>
              </a:tr>
              <a:tr h="302434">
                <a:tc>
                  <a:txBody>
                    <a:bodyPr/>
                    <a:lstStyle/>
                    <a:p>
                      <a:r>
                        <a:rPr lang="en-GB" sz="1400" b="0" dirty="0" smtClean="0">
                          <a:solidFill>
                            <a:srgbClr val="3F4548"/>
                          </a:solidFill>
                        </a:rPr>
                        <a:t>Bond</a:t>
                      </a: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SP</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2.8%</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Beats FTSE</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647873187"/>
                  </a:ext>
                </a:extLst>
              </a:tr>
            </a:tbl>
          </a:graphicData>
        </a:graphic>
      </p:graphicFrame>
    </p:spTree>
    <p:extLst>
      <p:ext uri="{BB962C8B-B14F-4D97-AF65-F5344CB8AC3E}">
        <p14:creationId xmlns:p14="http://schemas.microsoft.com/office/powerpoint/2010/main" val="26698997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5133976"/>
            <a:ext cx="5943600" cy="566738"/>
          </a:xfrm>
        </p:spPr>
        <p:txBody>
          <a:bodyPr/>
          <a:lstStyle/>
          <a:p>
            <a:r>
              <a:rPr lang="en-GB" dirty="0" smtClean="0"/>
              <a:t>Money Management Survey</a:t>
            </a:r>
            <a:endParaRPr lang="en-GB" dirty="0"/>
          </a:p>
        </p:txBody>
      </p:sp>
      <p:sp>
        <p:nvSpPr>
          <p:cNvPr id="3" name="Text Placeholder 2"/>
          <p:cNvSpPr>
            <a:spLocks noGrp="1"/>
          </p:cNvSpPr>
          <p:nvPr>
            <p:ph type="body" sz="half" idx="2"/>
          </p:nvPr>
        </p:nvSpPr>
        <p:spPr>
          <a:xfrm>
            <a:off x="428228" y="5771529"/>
            <a:ext cx="7189067" cy="804862"/>
          </a:xfrm>
        </p:spPr>
        <p:txBody>
          <a:bodyPr/>
          <a:lstStyle/>
          <a:p>
            <a:r>
              <a:rPr lang="en-GB" i="1" dirty="0"/>
              <a:t>Money Management Personal Pensions survey</a:t>
            </a:r>
            <a:r>
              <a:rPr lang="en-GB" dirty="0"/>
              <a:t> – March 2016</a:t>
            </a:r>
          </a:p>
        </p:txBody>
      </p:sp>
      <p:sp>
        <p:nvSpPr>
          <p:cNvPr id="4" name="Date Placeholder 3"/>
          <p:cNvSpPr>
            <a:spLocks noGrp="1"/>
          </p:cNvSpPr>
          <p:nvPr>
            <p:ph type="dt" sz="half" idx="10"/>
          </p:nvPr>
        </p:nvSpPr>
        <p:spPr/>
        <p:txBody>
          <a:bodyPr/>
          <a:lstStyle/>
          <a:p>
            <a:r>
              <a:rPr lang="en-GB" dirty="0"/>
              <a:t>4 May 2017</a:t>
            </a:r>
          </a:p>
          <a:p>
            <a:endParaRPr lang="en-GB" dirty="0"/>
          </a:p>
        </p:txBody>
      </p:sp>
      <p:graphicFrame>
        <p:nvGraphicFramePr>
          <p:cNvPr id="7" name="Content Placeholder 5"/>
          <p:cNvGraphicFramePr>
            <a:graphicFrameLocks/>
          </p:cNvGraphicFramePr>
          <p:nvPr>
            <p:extLst/>
          </p:nvPr>
        </p:nvGraphicFramePr>
        <p:xfrm>
          <a:off x="415925" y="1125006"/>
          <a:ext cx="8958837" cy="2956560"/>
        </p:xfrm>
        <a:graphic>
          <a:graphicData uri="http://schemas.openxmlformats.org/drawingml/2006/table">
            <a:tbl>
              <a:tblPr firstRow="1" bandRow="1">
                <a:tableStyleId>{21E4AEA4-8DFA-4A89-87EB-49C32662AFE0}</a:tableStyleId>
              </a:tblPr>
              <a:tblGrid>
                <a:gridCol w="720080">
                  <a:extLst>
                    <a:ext uri="{9D8B030D-6E8A-4147-A177-3AD203B41FA5}">
                      <a16:colId xmlns:a16="http://schemas.microsoft.com/office/drawing/2014/main" xmlns="" val="2813458730"/>
                    </a:ext>
                  </a:extLst>
                </a:gridCol>
                <a:gridCol w="792088">
                  <a:extLst>
                    <a:ext uri="{9D8B030D-6E8A-4147-A177-3AD203B41FA5}">
                      <a16:colId xmlns:a16="http://schemas.microsoft.com/office/drawing/2014/main" xmlns="" val="2064100153"/>
                    </a:ext>
                  </a:extLst>
                </a:gridCol>
                <a:gridCol w="1140396">
                  <a:extLst>
                    <a:ext uri="{9D8B030D-6E8A-4147-A177-3AD203B41FA5}">
                      <a16:colId xmlns:a16="http://schemas.microsoft.com/office/drawing/2014/main" xmlns="" val="1663210733"/>
                    </a:ext>
                  </a:extLst>
                </a:gridCol>
                <a:gridCol w="1080119">
                  <a:extLst>
                    <a:ext uri="{9D8B030D-6E8A-4147-A177-3AD203B41FA5}">
                      <a16:colId xmlns:a16="http://schemas.microsoft.com/office/drawing/2014/main" xmlns="" val="795627946"/>
                    </a:ext>
                  </a:extLst>
                </a:gridCol>
                <a:gridCol w="108012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3065914">
                  <a:extLst>
                    <a:ext uri="{9D8B030D-6E8A-4147-A177-3AD203B41FA5}">
                      <a16:colId xmlns:a16="http://schemas.microsoft.com/office/drawing/2014/main" xmlns="" val="20002"/>
                    </a:ext>
                  </a:extLst>
                </a:gridCol>
              </a:tblGrid>
              <a:tr h="30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Freq</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Term (years)</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Payout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WP Return</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UL Payout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UL Return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Comments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14,221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6.7%</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13,734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5.1%</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32,329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5.8%</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32,992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5.9%</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narrow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53,731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5.1%</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58,193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02434">
                <a:tc>
                  <a:txBody>
                    <a:bodyPr/>
                    <a:lstStyle/>
                    <a:p>
                      <a:pPr algn="ctr"/>
                      <a:r>
                        <a:rPr lang="en-GB" sz="1400" dirty="0" smtClean="0">
                          <a:solidFill>
                            <a:srgbClr val="3F4548"/>
                          </a:solidFill>
                        </a:rPr>
                        <a:t>RP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81,494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82,979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5.6%</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UL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13,964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6.9%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12,745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4.7%</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367614307"/>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16,679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5.2%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16,543</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4.8%</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170220160"/>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20,614</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4.9%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rgbClr val="3F4548"/>
                          </a:solidFill>
                        </a:rPr>
                        <a:t>19,402</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4.3%</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198031745"/>
                  </a:ext>
                </a:extLst>
              </a:tr>
              <a:tr h="302434">
                <a:tc>
                  <a:txBody>
                    <a:bodyPr/>
                    <a:lstStyle/>
                    <a:p>
                      <a:pPr algn="ctr"/>
                      <a:r>
                        <a:rPr lang="en-GB" sz="1400" dirty="0" smtClean="0">
                          <a:solidFill>
                            <a:srgbClr val="3F4548"/>
                          </a:solidFill>
                        </a:rPr>
                        <a:t>SP</a:t>
                      </a:r>
                      <a:endParaRPr lang="en-GB" sz="1400" dirty="0">
                        <a:solidFill>
                          <a:srgbClr val="3F4548"/>
                        </a:solidFill>
                      </a:endParaRPr>
                    </a:p>
                  </a:txBody>
                  <a:tcPr>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20</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35,579</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6.6%</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smtClean="0">
                          <a:solidFill>
                            <a:srgbClr val="3F4548"/>
                          </a:solidFill>
                        </a:rPr>
                        <a:t>28,655</a:t>
                      </a:r>
                      <a:endParaRPr lang="en-GB" sz="1400" dirty="0">
                        <a:solidFill>
                          <a:srgbClr val="3F4548"/>
                        </a:solidFill>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3F4548"/>
                          </a:solidFill>
                        </a:rPr>
                        <a:t>5.0%</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3F4548"/>
                          </a:solidFill>
                          <a:effectLst/>
                          <a:uLnTx/>
                          <a:uFillTx/>
                          <a:latin typeface="Arial"/>
                          <a:ea typeface="+mn-ea"/>
                          <a:cs typeface="Arial"/>
                        </a:rPr>
                        <a:t>WP win</a:t>
                      </a:r>
                    </a:p>
                  </a:txBody>
                  <a:tcPr>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380837966"/>
                  </a:ext>
                </a:extLst>
              </a:tr>
            </a:tbl>
          </a:graphicData>
        </a:graphic>
      </p:graphicFrame>
    </p:spTree>
    <p:extLst>
      <p:ext uri="{BB962C8B-B14F-4D97-AF65-F5344CB8AC3E}">
        <p14:creationId xmlns:p14="http://schemas.microsoft.com/office/powerpoint/2010/main" val="40647996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Review output</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93</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pic>
        <p:nvPicPr>
          <p:cNvPr id="9" name="Picture 8"/>
          <p:cNvPicPr>
            <a:picLocks noChangeAspect="1"/>
          </p:cNvPicPr>
          <p:nvPr/>
        </p:nvPicPr>
        <p:blipFill>
          <a:blip r:embed="rId3" cstate="print"/>
          <a:stretch>
            <a:fillRect/>
          </a:stretch>
        </p:blipFill>
        <p:spPr>
          <a:xfrm>
            <a:off x="45436" y="2005336"/>
            <a:ext cx="9822527" cy="3629910"/>
          </a:xfrm>
          <a:prstGeom prst="rect">
            <a:avLst/>
          </a:prstGeom>
        </p:spPr>
      </p:pic>
    </p:spTree>
    <p:extLst>
      <p:ext uri="{BB962C8B-B14F-4D97-AF65-F5344CB8AC3E}">
        <p14:creationId xmlns:p14="http://schemas.microsoft.com/office/powerpoint/2010/main" val="2189888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412776"/>
            <a:ext cx="8982471" cy="4640262"/>
          </a:xfrm>
        </p:spPr>
        <p:txBody>
          <a:bodyPr/>
          <a:lstStyle/>
          <a:p>
            <a:pPr marL="0" indent="0">
              <a:buNone/>
            </a:pPr>
            <a:r>
              <a:rPr lang="en-GB" sz="2000" b="1" dirty="0" smtClean="0"/>
              <a:t>Review output</a:t>
            </a:r>
            <a:endParaRPr lang="en-GB" sz="2000" dirty="0"/>
          </a:p>
          <a:p>
            <a:pPr marL="0" indent="0">
              <a:buNone/>
            </a:pPr>
            <a:endParaRPr lang="en-GB" sz="2000" dirty="0"/>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94</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pic>
        <p:nvPicPr>
          <p:cNvPr id="8" name="Picture 7"/>
          <p:cNvPicPr>
            <a:picLocks noChangeAspect="1"/>
          </p:cNvPicPr>
          <p:nvPr/>
        </p:nvPicPr>
        <p:blipFill>
          <a:blip r:embed="rId3" cstate="print"/>
          <a:stretch>
            <a:fillRect/>
          </a:stretch>
        </p:blipFill>
        <p:spPr>
          <a:xfrm>
            <a:off x="128464" y="1892524"/>
            <a:ext cx="9646515" cy="3553303"/>
          </a:xfrm>
          <a:prstGeom prst="rect">
            <a:avLst/>
          </a:prstGeom>
        </p:spPr>
      </p:pic>
    </p:spTree>
    <p:extLst>
      <p:ext uri="{BB962C8B-B14F-4D97-AF65-F5344CB8AC3E}">
        <p14:creationId xmlns:p14="http://schemas.microsoft.com/office/powerpoint/2010/main" val="34937887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with-profits communications</a:t>
            </a:r>
            <a:endParaRPr lang="en-GB" dirty="0"/>
          </a:p>
        </p:txBody>
      </p:sp>
      <p:sp>
        <p:nvSpPr>
          <p:cNvPr id="3" name="Content Placeholder 2"/>
          <p:cNvSpPr>
            <a:spLocks noGrp="1"/>
          </p:cNvSpPr>
          <p:nvPr>
            <p:ph idx="1"/>
          </p:nvPr>
        </p:nvSpPr>
        <p:spPr>
          <a:xfrm>
            <a:off x="416496" y="1275366"/>
            <a:ext cx="8982471" cy="4640262"/>
          </a:xfrm>
        </p:spPr>
        <p:txBody>
          <a:bodyPr/>
          <a:lstStyle/>
          <a:p>
            <a:pPr marL="0" indent="0">
              <a:buNone/>
            </a:pPr>
            <a:r>
              <a:rPr lang="en-GB" sz="2000" b="1" dirty="0"/>
              <a:t>Proposals for further improvement: Conventional with-profits</a:t>
            </a:r>
            <a:endParaRPr lang="en-GB" sz="2000" dirty="0"/>
          </a:p>
          <a:p>
            <a:r>
              <a:rPr lang="en-GB" sz="2000" b="1" dirty="0" smtClean="0"/>
              <a:t>Premiums paid over the last year: </a:t>
            </a:r>
            <a:r>
              <a:rPr lang="en-GB" sz="2000" dirty="0" smtClean="0"/>
              <a:t>This </a:t>
            </a:r>
            <a:r>
              <a:rPr lang="en-GB" sz="2000" dirty="0"/>
              <a:t>is the total payment you've made in the past year. It's important to pay your premiums. The guaranteed benefit amounts quoted below are only payable if we have received all of your premiums due.</a:t>
            </a:r>
          </a:p>
          <a:p>
            <a:r>
              <a:rPr lang="en-GB" sz="2000" b="1" dirty="0"/>
              <a:t>Basic guaranteed value (sum assured) [A]: </a:t>
            </a:r>
            <a:r>
              <a:rPr lang="en-GB" sz="2000" dirty="0"/>
              <a:t>This is the minimum amount that we guarantee to pay at the maturity date or when a life assured dies (if this is earlier), before we add bonuses</a:t>
            </a:r>
            <a:r>
              <a:rPr lang="en-GB" sz="2000" dirty="0" smtClean="0"/>
              <a:t>.</a:t>
            </a:r>
          </a:p>
          <a:p>
            <a:r>
              <a:rPr lang="en-GB" sz="2000" b="1" dirty="0" smtClean="0"/>
              <a:t>Regular bonus [B + </a:t>
            </a:r>
            <a:r>
              <a:rPr lang="en-GB" sz="2000" b="1" dirty="0"/>
              <a:t>C]: </a:t>
            </a:r>
            <a:r>
              <a:rPr lang="en-GB" sz="2000" dirty="0"/>
              <a:t>Regular annual bonuses increase the minimum amount that we guarantee to pay at the maturity date or when a life assured dies (if this is earlier).</a:t>
            </a:r>
            <a:endParaRPr lang="en-GB" sz="2000" dirty="0" smtClean="0">
              <a:solidFill>
                <a:srgbClr val="009CC8"/>
              </a:solidFill>
            </a:endParaRPr>
          </a:p>
          <a:p>
            <a:r>
              <a:rPr lang="en-GB" sz="2000" b="1" dirty="0" smtClean="0"/>
              <a:t>Total guaranteed value [A + B + </a:t>
            </a:r>
            <a:r>
              <a:rPr lang="en-GB" sz="2000" b="1" dirty="0"/>
              <a:t>C]:</a:t>
            </a:r>
            <a:r>
              <a:rPr lang="en-GB" sz="2000" dirty="0"/>
              <a:t> This is the </a:t>
            </a:r>
            <a:r>
              <a:rPr lang="en-GB" sz="2000" dirty="0" smtClean="0"/>
              <a:t>total </a:t>
            </a:r>
            <a:r>
              <a:rPr lang="en-GB" sz="2000" dirty="0"/>
              <a:t>amount that we </a:t>
            </a:r>
            <a:r>
              <a:rPr lang="en-GB" sz="2000" dirty="0" smtClean="0"/>
              <a:t>guarantee </a:t>
            </a:r>
            <a:r>
              <a:rPr lang="en-GB" sz="2000" dirty="0"/>
              <a:t>to pay at the maturity date or when a life assured dies (if this is </a:t>
            </a:r>
            <a:r>
              <a:rPr lang="en-GB" sz="2000" dirty="0" smtClean="0"/>
              <a:t>earlier). </a:t>
            </a:r>
          </a:p>
          <a:p>
            <a:endParaRPr lang="en-GB" sz="2000" dirty="0">
              <a:solidFill>
                <a:srgbClr val="009CC8"/>
              </a:solidFill>
            </a:endParaRPr>
          </a:p>
        </p:txBody>
      </p:sp>
      <p:sp>
        <p:nvSpPr>
          <p:cNvPr id="4" name="Date Placeholder 3"/>
          <p:cNvSpPr>
            <a:spLocks noGrp="1"/>
          </p:cNvSpPr>
          <p:nvPr>
            <p:ph type="dt" sz="half" idx="10"/>
          </p:nvPr>
        </p:nvSpPr>
        <p:spPr/>
        <p:txBody>
          <a:bodyPr/>
          <a:lstStyle/>
          <a:p>
            <a:r>
              <a:rPr lang="en-GB" dirty="0"/>
              <a:t>4 May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95</a:t>
            </a:fld>
            <a:endParaRPr lang="en-GB" dirty="0"/>
          </a:p>
        </p:txBody>
      </p:sp>
      <p:sp>
        <p:nvSpPr>
          <p:cNvPr id="6" name="Rectangle 5"/>
          <p:cNvSpPr/>
          <p:nvPr/>
        </p:nvSpPr>
        <p:spPr>
          <a:xfrm>
            <a:off x="416496" y="411338"/>
            <a:ext cx="1706557" cy="369332"/>
          </a:xfrm>
          <a:prstGeom prst="rect">
            <a:avLst/>
          </a:prstGeom>
        </p:spPr>
        <p:txBody>
          <a:bodyPr wrap="none">
            <a:spAutoFit/>
          </a:bodyPr>
          <a:lstStyle/>
          <a:p>
            <a:r>
              <a:rPr lang="en-GB" b="1" dirty="0">
                <a:solidFill>
                  <a:srgbClr val="4096B8"/>
                </a:solidFill>
              </a:rPr>
              <a:t>Workstream </a:t>
            </a:r>
            <a:r>
              <a:rPr lang="en-GB" b="1" dirty="0" smtClean="0">
                <a:solidFill>
                  <a:srgbClr val="4096B8"/>
                </a:solidFill>
              </a:rPr>
              <a:t>2</a:t>
            </a:r>
            <a:endParaRPr lang="en-GB" dirty="0">
              <a:solidFill>
                <a:srgbClr val="4096B8"/>
              </a:solidFill>
            </a:endParaRPr>
          </a:p>
        </p:txBody>
      </p:sp>
    </p:spTree>
    <p:extLst>
      <p:ext uri="{BB962C8B-B14F-4D97-AF65-F5344CB8AC3E}">
        <p14:creationId xmlns:p14="http://schemas.microsoft.com/office/powerpoint/2010/main" val="8161483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8" y="5133976"/>
            <a:ext cx="8269188" cy="566738"/>
          </a:xfrm>
        </p:spPr>
        <p:txBody>
          <a:bodyPr/>
          <a:lstStyle/>
          <a:p>
            <a:r>
              <a:rPr lang="en-GB" dirty="0" smtClean="0"/>
              <a:t>Money Advice Service – Retirement </a:t>
            </a:r>
            <a:r>
              <a:rPr lang="en-GB" dirty="0"/>
              <a:t>Language </a:t>
            </a:r>
          </a:p>
        </p:txBody>
      </p:sp>
      <p:sp>
        <p:nvSpPr>
          <p:cNvPr id="3" name="Text Placeholder 2"/>
          <p:cNvSpPr>
            <a:spLocks noGrp="1"/>
          </p:cNvSpPr>
          <p:nvPr>
            <p:ph type="body" sz="half" idx="2"/>
          </p:nvPr>
        </p:nvSpPr>
        <p:spPr>
          <a:xfrm>
            <a:off x="428228" y="5771529"/>
            <a:ext cx="7189067" cy="804862"/>
          </a:xfrm>
        </p:spPr>
        <p:txBody>
          <a:bodyPr/>
          <a:lstStyle/>
          <a:p>
            <a:r>
              <a:rPr lang="en-GB" i="1" dirty="0" smtClean="0"/>
              <a:t>Retirement Language </a:t>
            </a:r>
            <a:r>
              <a:rPr lang="en-GB" dirty="0" smtClean="0"/>
              <a:t>– 4</a:t>
            </a:r>
            <a:r>
              <a:rPr lang="en-GB" baseline="30000" dirty="0" smtClean="0"/>
              <a:t>th</a:t>
            </a:r>
            <a:r>
              <a:rPr lang="en-GB" dirty="0" smtClean="0"/>
              <a:t> February 2016</a:t>
            </a:r>
            <a:endParaRPr lang="en-GB" dirty="0"/>
          </a:p>
        </p:txBody>
      </p:sp>
      <p:sp>
        <p:nvSpPr>
          <p:cNvPr id="4" name="Date Placeholder 3"/>
          <p:cNvSpPr>
            <a:spLocks noGrp="1"/>
          </p:cNvSpPr>
          <p:nvPr>
            <p:ph type="dt" sz="half" idx="10"/>
          </p:nvPr>
        </p:nvSpPr>
        <p:spPr/>
        <p:txBody>
          <a:bodyPr/>
          <a:lstStyle/>
          <a:p>
            <a:r>
              <a:rPr lang="en-GB" dirty="0"/>
              <a:t>4 May 2017</a:t>
            </a:r>
          </a:p>
          <a:p>
            <a:endParaRPr lang="en-GB" dirty="0"/>
          </a:p>
        </p:txBody>
      </p:sp>
      <p:graphicFrame>
        <p:nvGraphicFramePr>
          <p:cNvPr id="7" name="Content Placeholder 5"/>
          <p:cNvGraphicFramePr>
            <a:graphicFrameLocks/>
          </p:cNvGraphicFramePr>
          <p:nvPr>
            <p:extLst/>
          </p:nvPr>
        </p:nvGraphicFramePr>
        <p:xfrm>
          <a:off x="428228" y="476672"/>
          <a:ext cx="9073579" cy="4615473"/>
        </p:xfrm>
        <a:graphic>
          <a:graphicData uri="http://schemas.openxmlformats.org/drawingml/2006/table">
            <a:tbl>
              <a:tblPr firstRow="1" bandRow="1">
                <a:tableStyleId>{21E4AEA4-8DFA-4A89-87EB-49C32662AFE0}</a:tableStyleId>
              </a:tblPr>
              <a:tblGrid>
                <a:gridCol w="2463165">
                  <a:extLst>
                    <a:ext uri="{9D8B030D-6E8A-4147-A177-3AD203B41FA5}">
                      <a16:colId xmlns:a16="http://schemas.microsoft.com/office/drawing/2014/main" xmlns="" val="2813458730"/>
                    </a:ext>
                  </a:extLst>
                </a:gridCol>
                <a:gridCol w="2709481">
                  <a:extLst>
                    <a:ext uri="{9D8B030D-6E8A-4147-A177-3AD203B41FA5}">
                      <a16:colId xmlns:a16="http://schemas.microsoft.com/office/drawing/2014/main" xmlns="" val="2064100153"/>
                    </a:ext>
                  </a:extLst>
                </a:gridCol>
                <a:gridCol w="3900933">
                  <a:extLst>
                    <a:ext uri="{9D8B030D-6E8A-4147-A177-3AD203B41FA5}">
                      <a16:colId xmlns:a16="http://schemas.microsoft.com/office/drawing/2014/main" xmlns="" val="1663210733"/>
                    </a:ext>
                  </a:extLst>
                </a:gridCol>
              </a:tblGrid>
              <a:tr h="163803">
                <a:tc>
                  <a:txBody>
                    <a:bodyPr/>
                    <a:lstStyle/>
                    <a:p>
                      <a:pPr>
                        <a:lnSpc>
                          <a:spcPct val="115000"/>
                        </a:lnSpc>
                        <a:spcAft>
                          <a:spcPts val="0"/>
                        </a:spcAft>
                      </a:pPr>
                      <a:r>
                        <a:rPr lang="en-GB" sz="1100" b="1" dirty="0">
                          <a:effectLst/>
                          <a:latin typeface="Calibri" panose="020F0502020204030204" pitchFamily="34" charset="0"/>
                          <a:ea typeface="PMingLiU" panose="02020500000000000000" pitchFamily="18" charset="-120"/>
                          <a:cs typeface="Times New Roman" panose="02020603050405020304" pitchFamily="18" charset="0"/>
                        </a:rPr>
                        <a:t>Short descriptor</a:t>
                      </a:r>
                      <a:endParaRPr lang="en-GB"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b="1" dirty="0">
                          <a:effectLst/>
                          <a:latin typeface="Calibri" panose="020F0502020204030204" pitchFamily="34" charset="0"/>
                          <a:ea typeface="PMingLiU" panose="02020500000000000000" pitchFamily="18" charset="-120"/>
                          <a:cs typeface="Times New Roman" panose="02020603050405020304" pitchFamily="18" charset="0"/>
                        </a:rPr>
                        <a:t>Descriptive sentence</a:t>
                      </a:r>
                      <a:endParaRPr lang="en-GB"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b="1" dirty="0">
                          <a:effectLst/>
                          <a:latin typeface="Calibri" panose="020F0502020204030204" pitchFamily="34" charset="0"/>
                          <a:ea typeface="PMingLiU" panose="02020500000000000000" pitchFamily="18" charset="-120"/>
                          <a:cs typeface="Times New Roman" panose="02020603050405020304" pitchFamily="18" charset="0"/>
                        </a:rPr>
                        <a:t>Additional Detail</a:t>
                      </a:r>
                      <a:endParaRPr lang="en-GB"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00612">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Take your pension pot in one go</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can take the whole amount as a lump sum in one go if you wish, subject to tax and fees.</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Explicitly refer to tax implications and fees.</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Avoid references to cash – seen to invite short-termism</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655213">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Take your pension pot as a number of lump sums</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leave your money in your current pension pot and take lump sums from it when you need it.</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Explicitly refer to tax implications, fees and rules regarding frequency of withdrawals.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Avoid references to cash.</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600612">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Get a flexible retirement income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convert all or some of your pension pot into an investment specifically designed to provide an income.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Differentiate from annuities. Emphasise tax implications and that income is not guaranteed.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Outline advantage – flexibility. </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819016">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Get a lifelong, regular income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 lifetime annuity provides you with a regular retirement income for life – with the guarantee that the money won’t run out before you die.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Differentiate from drawdown.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Clarify guaranteed / low-risk nature.</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Address concerns regarding early death and the effect of inflation.</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928218">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don’t have to choose one option – you can mix them over time or over your total pot</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don’t have to choose one option – you can choose from a variety of options as you like, and take income or lump sums at different times to suit your needs.</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Relate explicitly to all the other options. Clarify the advantages of using this option to create a balanced portfolio and mix of flexible and steady income.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Encourage use of financial advice.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367614307"/>
                  </a:ext>
                </a:extLst>
              </a:tr>
              <a:tr h="819016">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Keep your retirement savings where they are</a:t>
                      </a:r>
                    </a:p>
                  </a:txBody>
                  <a:tcPr marL="68580" marR="68580" marT="0" marB="0">
                    <a:lnL w="12700" cmpd="sng">
                      <a:noFill/>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You can delay accessing your pension pot beyond your selected retirement date, or your scheme’s normal retirement date.</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Address reasons for doing so – advantages of leaving pension untouched. </a:t>
                      </a:r>
                    </a:p>
                    <a:p>
                      <a:pPr>
                        <a:lnSpc>
                          <a:spcPct val="115000"/>
                        </a:lnSpc>
                        <a:spcAft>
                          <a:spcPts val="0"/>
                        </a:spcAft>
                      </a:pPr>
                      <a:r>
                        <a:rPr lang="en-GB" sz="1100" dirty="0">
                          <a:effectLst/>
                          <a:latin typeface="Calibri" panose="020F0502020204030204" pitchFamily="34" charset="0"/>
                          <a:ea typeface="PMingLiU" panose="02020500000000000000" pitchFamily="18" charset="-120"/>
                          <a:cs typeface="Times New Roman" panose="02020603050405020304" pitchFamily="18" charset="0"/>
                        </a:rPr>
                        <a:t>Clarify for how long this can be left and what would happen to the fund in the event of death.</a:t>
                      </a:r>
                    </a:p>
                  </a:txBody>
                  <a:tcPr marL="68580" marR="68580" marT="0" marB="0">
                    <a:lnL w="12700" cap="flat" cmpd="sng" algn="ctr">
                      <a:solidFill>
                        <a:schemeClr val="bg2">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170220160"/>
                  </a:ext>
                </a:extLst>
              </a:tr>
            </a:tbl>
          </a:graphicData>
        </a:graphic>
      </p:graphicFrame>
    </p:spTree>
    <p:extLst>
      <p:ext uri="{BB962C8B-B14F-4D97-AF65-F5344CB8AC3E}">
        <p14:creationId xmlns:p14="http://schemas.microsoft.com/office/powerpoint/2010/main" val="167743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28BBB0D-C09F-45DD-8B3D-E71EFBEC5101}">
  <ds:schemaRefs>
    <ds:schemaRef ds:uri="http://schemas.microsoft.com/sharepoint/v3/contenttype/forms"/>
  </ds:schemaRefs>
</ds:datastoreItem>
</file>

<file path=customXml/itemProps2.xml><?xml version="1.0" encoding="utf-8"?>
<ds:datastoreItem xmlns:ds="http://schemas.openxmlformats.org/officeDocument/2006/customXml" ds:itemID="{770F0167-B4CC-4FB3-8825-5CAD37303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6E03378-2E60-49B9-ABC0-82BE98C927D7}">
  <ds:schemaRef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29</TotalTime>
  <Words>8129</Words>
  <Application>Microsoft Office PowerPoint</Application>
  <PresentationFormat>A4 Paper (210x297 mm)</PresentationFormat>
  <Paragraphs>1288</Paragraphs>
  <Slides>96</Slides>
  <Notes>96</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IFOA PowerPoint template 14 mid blue</vt:lpstr>
      <vt:lpstr>Value of with-profits for consumers Working party update</vt:lpstr>
      <vt:lpstr>Do consumers understand the financial Information provided?</vt:lpstr>
      <vt:lpstr>How easy or difficult to understand do you find the information sent by your provider? </vt:lpstr>
      <vt:lpstr>How does this compare for with-profits policyholders?</vt:lpstr>
      <vt:lpstr>Higher ...! </vt:lpstr>
      <vt:lpstr>Agenda</vt:lpstr>
      <vt:lpstr>Phase 1 Overview</vt:lpstr>
      <vt:lpstr>With-profits funds continue to make negative headlines... </vt:lpstr>
      <vt:lpstr>With-profits funds have performed comparably to similar unit-linked funds...</vt:lpstr>
      <vt:lpstr>With-profits funds have performed comparably to similar unit-linked funds...</vt:lpstr>
      <vt:lpstr>... “with-profits” can have very different exposures</vt:lpstr>
      <vt:lpstr>... “with-profits” can have very different exposures</vt:lpstr>
      <vt:lpstr>Review of with-profits communications</vt:lpstr>
      <vt:lpstr>Phase 1 Summary</vt:lpstr>
      <vt:lpstr>Survey</vt:lpstr>
      <vt:lpstr>Survey</vt:lpstr>
      <vt:lpstr>Survey methodology</vt:lpstr>
      <vt:lpstr>Survey population With-profits financial product (sample size 473)</vt:lpstr>
      <vt:lpstr>Survey population With-profits financial product (sample size 473)</vt:lpstr>
      <vt:lpstr>Key Survey Results Hold to Maturity?</vt:lpstr>
      <vt:lpstr>Key Survey Results Hold to Maturity?</vt:lpstr>
      <vt:lpstr>Key Survey Results Cash in value</vt:lpstr>
      <vt:lpstr>Key Survey Results Open or Closed</vt:lpstr>
      <vt:lpstr>Key Survey Results Engagement</vt:lpstr>
      <vt:lpstr>Key Survey Results Engagement</vt:lpstr>
      <vt:lpstr>How often do consumers want information?</vt:lpstr>
      <vt:lpstr>Key Survey Results Correspondence</vt:lpstr>
      <vt:lpstr>Communications</vt:lpstr>
      <vt:lpstr>Identifying the problem</vt:lpstr>
      <vt:lpstr>Identifying the problem</vt:lpstr>
      <vt:lpstr>Identifying the problem</vt:lpstr>
      <vt:lpstr>Identifying the problem</vt:lpstr>
      <vt:lpstr>Identifying the problem</vt:lpstr>
      <vt:lpstr>Consumers understanding of terminology</vt:lpstr>
      <vt:lpstr>Consumers understanding of terminology</vt:lpstr>
      <vt:lpstr>Consumers understanding of terminology</vt:lpstr>
      <vt:lpstr>Conclusion and next steps</vt:lpstr>
      <vt:lpstr>Summary and Conclusions – 1 of 2</vt:lpstr>
      <vt:lpstr>Summary and Conclusions – 2 of 2</vt:lpstr>
      <vt:lpstr>Next steps</vt:lpstr>
      <vt:lpstr>Questions</vt:lpstr>
      <vt:lpstr>Contributors</vt:lpstr>
      <vt:lpstr>Working party members:</vt:lpstr>
      <vt:lpstr>PowerPoint Presentation</vt:lpstr>
      <vt:lpstr>Appendix</vt:lpstr>
      <vt:lpstr>Survey – Representative sample</vt:lpstr>
      <vt:lpstr>Survey questions At least one financial product (sample size: 2,851)</vt:lpstr>
      <vt:lpstr>Survey questions At least one financial product (sample size: 2,851)</vt:lpstr>
      <vt:lpstr>Survey questions At least one financial product (sample size: 2,851)</vt:lpstr>
      <vt:lpstr>Survey questions With-profits financial product (sample size 473)</vt:lpstr>
      <vt:lpstr>Survey questions With-profits financial product (sample size 473)</vt:lpstr>
      <vt:lpstr>Survey questions With-profits financial product (sample size 473)</vt:lpstr>
      <vt:lpstr>Appendix: CILA 2017 presentation</vt:lpstr>
      <vt:lpstr>Value of with-profits for consumers Phase 1</vt:lpstr>
      <vt:lpstr>Working party members:</vt:lpstr>
      <vt:lpstr>Introduction</vt:lpstr>
      <vt:lpstr>Phase 1: Workstreams</vt:lpstr>
      <vt:lpstr>Workstream 1</vt:lpstr>
      <vt:lpstr>The with-profits landscape</vt:lpstr>
      <vt:lpstr>The with-profits landscape</vt:lpstr>
      <vt:lpstr>Have with-profits policies performed?</vt:lpstr>
      <vt:lpstr>Have with-profits policies performed? </vt:lpstr>
      <vt:lpstr>Have with-profits policies performed?</vt:lpstr>
      <vt:lpstr>“With-Profits” varies widely</vt:lpstr>
      <vt:lpstr>Summary - The with-profits landscape</vt:lpstr>
      <vt:lpstr>Workstream 2</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Review of with-profits communications</vt:lpstr>
      <vt:lpstr>Workstream 3</vt:lpstr>
      <vt:lpstr>Review of with-profits consumer research</vt:lpstr>
      <vt:lpstr>Review of with-profits consumer research</vt:lpstr>
      <vt:lpstr>Review of with-profits consumer research</vt:lpstr>
      <vt:lpstr>Review of with-profits consumer research</vt:lpstr>
      <vt:lpstr>Review of with-profits consumer research</vt:lpstr>
      <vt:lpstr>Review of with-profits consumer research</vt:lpstr>
      <vt:lpstr>Conclusion</vt:lpstr>
      <vt:lpstr>Conclusion</vt:lpstr>
      <vt:lpstr>Next steps</vt:lpstr>
      <vt:lpstr>Contributors</vt:lpstr>
      <vt:lpstr>Questions</vt:lpstr>
      <vt:lpstr>PowerPoint Presentation</vt:lpstr>
      <vt:lpstr>CILA Appendices</vt:lpstr>
      <vt:lpstr>Willis Towers Watson survey</vt:lpstr>
      <vt:lpstr>Money Management Survey</vt:lpstr>
      <vt:lpstr>Review of with-profits communications</vt:lpstr>
      <vt:lpstr>Review of with-profits communications</vt:lpstr>
      <vt:lpstr>Review of with-profits communications</vt:lpstr>
      <vt:lpstr>Money Advice Service – Retirement Language </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Windows User</cp:lastModifiedBy>
  <cp:revision>262</cp:revision>
  <cp:lastPrinted>2017-04-04T12:47:41Z</cp:lastPrinted>
  <dcterms:created xsi:type="dcterms:W3CDTF">2013-05-30T14:24:16Z</dcterms:created>
  <dcterms:modified xsi:type="dcterms:W3CDTF">2018-01-31T15:47:15Z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