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charts/chart4.xml" ContentType="application/vnd.openxmlformats-officedocument.drawingml.chart+xml"/>
  <Override PartName="/ppt/tags/tag2.xml" ContentType="application/vnd.openxmlformats-officedocument.presentationml.tags+xml"/>
  <Override PartName="/ppt/notesSlides/notesSlide15.xml" ContentType="application/vnd.openxmlformats-officedocument.presentationml.notesSlide+xml"/>
  <Override PartName="/ppt/charts/chart5.xml" ContentType="application/vnd.openxmlformats-officedocument.drawingml.chart+xml"/>
  <Override PartName="/ppt/tags/tag3.xml" ContentType="application/vnd.openxmlformats-officedocument.presentationml.tags+xml"/>
  <Override PartName="/ppt/notesSlides/notesSlide16.xml" ContentType="application/vnd.openxmlformats-officedocument.presentationml.notesSlide+xml"/>
  <Override PartName="/ppt/charts/chart6.xml" ContentType="application/vnd.openxmlformats-officedocument.drawingml.chart+xml"/>
  <Override PartName="/ppt/tags/tag4.xml" ContentType="application/vnd.openxmlformats-officedocument.presentationml.tags+xml"/>
  <Override PartName="/ppt/notesSlides/notesSlide17.xml" ContentType="application/vnd.openxmlformats-officedocument.presentationml.notesSlide+xml"/>
  <Override PartName="/ppt/charts/chart7.xml" ContentType="application/vnd.openxmlformats-officedocument.drawingml.chart+xml"/>
  <Override PartName="/ppt/tags/tag5.xml" ContentType="application/vnd.openxmlformats-officedocument.presentationml.tags+xml"/>
  <Override PartName="/ppt/notesSlides/notesSlide18.xml" ContentType="application/vnd.openxmlformats-officedocument.presentationml.notesSlide+xml"/>
  <Override PartName="/ppt/charts/chart8.xml" ContentType="application/vnd.openxmlformats-officedocument.drawingml.chart+xml"/>
  <Override PartName="/ppt/tags/tag6.xml" ContentType="application/vnd.openxmlformats-officedocument.presentationml.tags+xml"/>
  <Override PartName="/ppt/notesSlides/notesSlide19.xml" ContentType="application/vnd.openxmlformats-officedocument.presentationml.notesSlide+xml"/>
  <Override PartName="/ppt/charts/chart9.xml" ContentType="application/vnd.openxmlformats-officedocument.drawingml.chart+xml"/>
  <Override PartName="/ppt/tags/tag7.xml" ContentType="application/vnd.openxmlformats-officedocument.presentationml.tags+xml"/>
  <Override PartName="/ppt/notesSlides/notesSlide20.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tags/tag8.xml" ContentType="application/vnd.openxmlformats-officedocument.presentationml.tags+xml"/>
  <Override PartName="/ppt/notesSlides/notesSlide21.xml" ContentType="application/vnd.openxmlformats-officedocument.presentationml.notesSlide+xml"/>
  <Override PartName="/ppt/charts/chart12.xml" ContentType="application/vnd.openxmlformats-officedocument.drawingml.chart+xml"/>
  <Override PartName="/ppt/tags/tag9.xml" ContentType="application/vnd.openxmlformats-officedocument.presentationml.tags+xml"/>
  <Override PartName="/ppt/notesSlides/notesSlide22.xml" ContentType="application/vnd.openxmlformats-officedocument.presentationml.notesSlide+xml"/>
  <Override PartName="/ppt/charts/chart13.xml" ContentType="application/vnd.openxmlformats-officedocument.drawingml.chart+xml"/>
  <Override PartName="/ppt/tags/tag10.xml" ContentType="application/vnd.openxmlformats-officedocument.presentationml.tags+xml"/>
  <Override PartName="/ppt/notesSlides/notesSlide23.xml" ContentType="application/vnd.openxmlformats-officedocument.presentationml.notesSlide+xml"/>
  <Override PartName="/ppt/charts/chart14.xml" ContentType="application/vnd.openxmlformats-officedocument.drawingml.chart+xml"/>
  <Override PartName="/ppt/tags/tag11.xml" ContentType="application/vnd.openxmlformats-officedocument.presentationml.tags+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29.xml" ContentType="application/vnd.openxmlformats-officedocument.presentationml.notesSlide+xml"/>
  <Override PartName="/ppt/tags/tag17.xml" ContentType="application/vnd.openxmlformats-officedocument.presentationml.tags+xml"/>
  <Override PartName="/ppt/notesSlides/notesSlide30.xml" ContentType="application/vnd.openxmlformats-officedocument.presentationml.notesSlide+xml"/>
  <Override PartName="/ppt/tags/tag18.xml" ContentType="application/vnd.openxmlformats-officedocument.presentationml.tags+xml"/>
  <Override PartName="/ppt/notesSlides/notesSlide31.xml" ContentType="application/vnd.openxmlformats-officedocument.presentationml.notesSlide+xml"/>
  <Override PartName="/ppt/tags/tag19.xml" ContentType="application/vnd.openxmlformats-officedocument.presentationml.tags+xml"/>
  <Override PartName="/ppt/notesSlides/notesSlide32.xml" ContentType="application/vnd.openxmlformats-officedocument.presentationml.notesSlide+xml"/>
  <Override PartName="/ppt/tags/tag20.xml" ContentType="application/vnd.openxmlformats-officedocument.presentationml.tags+xml"/>
  <Override PartName="/ppt/notesSlides/notesSlide33.xml" ContentType="application/vnd.openxmlformats-officedocument.presentationml.notesSlide+xml"/>
  <Override PartName="/ppt/tags/tag2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5.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6.xml" ContentType="application/vnd.openxmlformats-officedocument.drawingml.chart+xml"/>
  <Override PartName="/ppt/notesSlides/notesSlide54.xml" ContentType="application/vnd.openxmlformats-officedocument.presentationml.notesSlide+xml"/>
  <Override PartName="/ppt/charts/chart17.xml" ContentType="application/vnd.openxmlformats-officedocument.drawingml.chart+xml"/>
  <Override PartName="/ppt/notesSlides/notesSlide55.xml" ContentType="application/vnd.openxmlformats-officedocument.presentationml.notesSlide+xml"/>
  <Override PartName="/ppt/charts/chart18.xml" ContentType="application/vnd.openxmlformats-officedocument.drawingml.chart+xml"/>
  <Override PartName="/ppt/notesSlides/notesSlide56.xml" ContentType="application/vnd.openxmlformats-officedocument.presentationml.notesSlide+xml"/>
  <Override PartName="/ppt/charts/chart19.xml" ContentType="application/vnd.openxmlformats-officedocument.drawingml.chart+xml"/>
  <Override PartName="/ppt/notesSlides/notesSlide57.xml" ContentType="application/vnd.openxmlformats-officedocument.presentationml.notesSlide+xml"/>
  <Override PartName="/ppt/charts/chart20.xml" ContentType="application/vnd.openxmlformats-officedocument.drawingml.chart+xml"/>
  <Override PartName="/ppt/notesSlides/notesSlide58.xml" ContentType="application/vnd.openxmlformats-officedocument.presentationml.notesSlide+xml"/>
  <Override PartName="/ppt/charts/chart21.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9.xml" ContentType="application/vnd.openxmlformats-officedocument.presentationml.notesSlide+xml"/>
  <Override PartName="/ppt/charts/chart22.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63.xml" ContentType="application/vnd.openxmlformats-officedocument.presentationml.notesSlide+xml"/>
  <Override PartName="/ppt/charts/chart2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4.xml" ContentType="application/vnd.openxmlformats-officedocument.presentationml.notesSlide+xml"/>
  <Override PartName="/ppt/charts/chart2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5.xml" ContentType="application/vnd.openxmlformats-officedocument.presentationml.notesSlide+xml"/>
  <Override PartName="/ppt/charts/chart2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6.xml" ContentType="application/vnd.openxmlformats-officedocument.presentationml.notesSlide+xml"/>
  <Override PartName="/ppt/charts/chart2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7.xml" ContentType="application/vnd.openxmlformats-officedocument.presentationml.notesSlide+xml"/>
  <Override PartName="/ppt/charts/chart29.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2"/>
  </p:notesMasterIdLst>
  <p:handoutMasterIdLst>
    <p:handoutMasterId r:id="rId73"/>
  </p:handoutMasterIdLst>
  <p:sldIdLst>
    <p:sldId id="374" r:id="rId5"/>
    <p:sldId id="616" r:id="rId6"/>
    <p:sldId id="617" r:id="rId7"/>
    <p:sldId id="618" r:id="rId8"/>
    <p:sldId id="378" r:id="rId9"/>
    <p:sldId id="398" r:id="rId10"/>
    <p:sldId id="381" r:id="rId11"/>
    <p:sldId id="411" r:id="rId12"/>
    <p:sldId id="428" r:id="rId13"/>
    <p:sldId id="537" r:id="rId14"/>
    <p:sldId id="538" r:id="rId15"/>
    <p:sldId id="539" r:id="rId16"/>
    <p:sldId id="518" r:id="rId17"/>
    <p:sldId id="596" r:id="rId18"/>
    <p:sldId id="597" r:id="rId19"/>
    <p:sldId id="598" r:id="rId20"/>
    <p:sldId id="599" r:id="rId21"/>
    <p:sldId id="600" r:id="rId22"/>
    <p:sldId id="601" r:id="rId23"/>
    <p:sldId id="602" r:id="rId24"/>
    <p:sldId id="603" r:id="rId25"/>
    <p:sldId id="604" r:id="rId26"/>
    <p:sldId id="606" r:id="rId27"/>
    <p:sldId id="607" r:id="rId28"/>
    <p:sldId id="608" r:id="rId29"/>
    <p:sldId id="430" r:id="rId30"/>
    <p:sldId id="609" r:id="rId31"/>
    <p:sldId id="610" r:id="rId32"/>
    <p:sldId id="611" r:id="rId33"/>
    <p:sldId id="619" r:id="rId34"/>
    <p:sldId id="612" r:id="rId35"/>
    <p:sldId id="620" r:id="rId36"/>
    <p:sldId id="613" r:id="rId37"/>
    <p:sldId id="614" r:id="rId38"/>
    <p:sldId id="473" r:id="rId39"/>
    <p:sldId id="557" r:id="rId40"/>
    <p:sldId id="554" r:id="rId41"/>
    <p:sldId id="555" r:id="rId42"/>
    <p:sldId id="468" r:id="rId43"/>
    <p:sldId id="471" r:id="rId44"/>
    <p:sldId id="470" r:id="rId45"/>
    <p:sldId id="469" r:id="rId46"/>
    <p:sldId id="460" r:id="rId47"/>
    <p:sldId id="461" r:id="rId48"/>
    <p:sldId id="462" r:id="rId49"/>
    <p:sldId id="463" r:id="rId50"/>
    <p:sldId id="464" r:id="rId51"/>
    <p:sldId id="465" r:id="rId52"/>
    <p:sldId id="466" r:id="rId53"/>
    <p:sldId id="467" r:id="rId54"/>
    <p:sldId id="540" r:id="rId55"/>
    <p:sldId id="541" r:id="rId56"/>
    <p:sldId id="542" r:id="rId57"/>
    <p:sldId id="543" r:id="rId58"/>
    <p:sldId id="545" r:id="rId59"/>
    <p:sldId id="546" r:id="rId60"/>
    <p:sldId id="547" r:id="rId61"/>
    <p:sldId id="551" r:id="rId62"/>
    <p:sldId id="549" r:id="rId63"/>
    <p:sldId id="432" r:id="rId64"/>
    <p:sldId id="433" r:id="rId65"/>
    <p:sldId id="434" r:id="rId66"/>
    <p:sldId id="534" r:id="rId67"/>
    <p:sldId id="550" r:id="rId68"/>
    <p:sldId id="437" r:id="rId69"/>
    <p:sldId id="438" r:id="rId70"/>
    <p:sldId id="439" r:id="rId71"/>
  </p:sldIdLst>
  <p:sldSz cx="9906000" cy="6858000" type="A4"/>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p15:clr>
            <a:srgbClr val="A4A3A4"/>
          </p15:clr>
        </p15:guide>
        <p15:guide id="2" pos="2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13458"/>
    <a:srgbClr val="D9D9D9"/>
    <a:srgbClr val="D9AB16"/>
    <a:srgbClr val="008452"/>
    <a:srgbClr val="4096B8"/>
    <a:srgbClr val="3F4548"/>
    <a:srgbClr val="79A32A"/>
    <a:srgbClr val="009CC8"/>
    <a:srgbClr val="C81E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208" autoAdjust="0"/>
    <p:restoredTop sz="85386" autoAdjust="0"/>
  </p:normalViewPr>
  <p:slideViewPr>
    <p:cSldViewPr showGuides="1">
      <p:cViewPr varScale="1">
        <p:scale>
          <a:sx n="96" d="100"/>
          <a:sy n="96" d="100"/>
        </p:scale>
        <p:origin x="1968" y="78"/>
      </p:cViewPr>
      <p:guideLst>
        <p:guide orient="horz" pos="4247"/>
        <p:guide pos="262"/>
      </p:guideLst>
    </p:cSldViewPr>
  </p:slideViewPr>
  <p:outlineViewPr>
    <p:cViewPr>
      <p:scale>
        <a:sx n="33" d="100"/>
        <a:sy n="33" d="100"/>
      </p:scale>
      <p:origin x="0" y="-15876"/>
    </p:cViewPr>
  </p:outlineViewPr>
  <p:notesTextViewPr>
    <p:cViewPr>
      <p:scale>
        <a:sx n="100" d="100"/>
        <a:sy n="100" d="100"/>
      </p:scale>
      <p:origin x="0" y="0"/>
    </p:cViewPr>
  </p:notesTextViewPr>
  <p:sorterViewPr>
    <p:cViewPr>
      <p:scale>
        <a:sx n="100" d="100"/>
        <a:sy n="100" d="100"/>
      </p:scale>
      <p:origin x="0" y="-6948"/>
    </p:cViewPr>
  </p:sorterViewPr>
  <p:notesViewPr>
    <p:cSldViewPr>
      <p:cViewPr varScale="1">
        <p:scale>
          <a:sx n="79" d="100"/>
          <a:sy n="79" d="100"/>
        </p:scale>
        <p:origin x="395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af05_server\af05\Groups\ACTY\IRM\Team\Presentations\VoWP\Chart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af05_server\af05\Groups\ACTY\IRM\Team\Presentations\VoWP\Chart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af05_server\af05\Groups\ACTY\IRM\Team\Presentations\VoWP\Chart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af05_server\af05\Groups\ACTY\IRM\Team\Presentations\VoWP\Chart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af05_server\af05\Groups\ACTY\IRM\Team\Presentations\VoWP\Chart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ORP\HOME\C\SLCF60\WP%20working%20party\VoWP%20-%20YouGov%20Survey%20Questions%20v0.01%20(WP%20only).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ORP\HOME\C\SLCF60\WP%20working%20party\VoWP%20-%20YouGov%20Survey%20Questions%20v0.01%20(WP%20only).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ORP\HOME\C\SLCF60\WP%20working%20party\VoWP%20-%20YouGov%20Survey%20Questions%20v0.01%20(WP%20only)%20AF.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ORP\HOME\C\SLCF60\WP%20working%20party\VoWP%20-%20YouGov%20Survey%20Questions%20v0.01%20(WP%20only).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ORP\HOME\C\SLCF60\WP%20working%20party\VoWP%20-%20YouGov%20Survey%20Questions%20v0.01%20(WP%20only).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file:///\\CORP\HOME\C\SLCF60\WP%20working%20party\VoWP%20-%20YouGov%20Survey%20Questions%20v0.01%20(WP%20only).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C:\Users\benst\Desktop\Value%20of%20WP%20for%20consumers\YouGov%20Survey%20Results\Results%20for%20Institute%20and%20Faculty%20of%20Actuaries%20(With%20Profits)%20Analysis.xlsx" TargetMode="External"/><Relationship Id="rId2" Type="http://schemas.microsoft.com/office/2011/relationships/chartColorStyle" Target="colors3.xml"/><Relationship Id="rId1" Type="http://schemas.microsoft.com/office/2011/relationships/chartStyle" Target="style3.xml"/></Relationships>
</file>

<file path=ppt/charts/_rels/chart22.xml.rels><?xml version="1.0" encoding="UTF-8" standalone="yes"?>
<Relationships xmlns="http://schemas.openxmlformats.org/package/2006/relationships"><Relationship Id="rId1" Type="http://schemas.openxmlformats.org/officeDocument/2006/relationships/oleObject" Target="file:///\\CORP\HOME\C\SLCF60\WP%20working%20party\VoWP%20-%20YouGov%20Survey%20Questions%20v0.01%20(WP%20only).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benst\Desktop\Value%20of%20WP%20for%20consumers\YouGov%20Survey%20Results\Results%20for%20Institute%20and%20Faculty%20of%20Actuaries%20(With%20Profits)%20Analysi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benst\Desktop\Value%20of%20WP%20for%20consumers\YouGov%20Survey%20Results\Results%20for%20Institute%20and%20Faculty%20of%20Actuaries%20(With%20Profits)%20Analysis.xlsx" TargetMode="External"/></Relationships>
</file>

<file path=ppt/charts/_rels/chart25.xml.rels><?xml version="1.0" encoding="UTF-8" standalone="yes"?>
<Relationships xmlns="http://schemas.openxmlformats.org/package/2006/relationships"><Relationship Id="rId3" Type="http://schemas.openxmlformats.org/officeDocument/2006/relationships/oleObject" Target="file:///C:\Users\benst\Desktop\Value%20of%20WP%20for%20consumers\YouGov%20Survey%20Results\Results%20for%20Institute%20and%20Faculty%20of%20Actuaries%20(With%20Profits)%20Analysis.xlsx" TargetMode="External"/><Relationship Id="rId2" Type="http://schemas.microsoft.com/office/2011/relationships/chartColorStyle" Target="colors4.xml"/><Relationship Id="rId1" Type="http://schemas.microsoft.com/office/2011/relationships/chartStyle" Target="style4.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benst\Desktop\Value%20of%20WP%20for%20consumers\YouGov%20Survey%20Results\Results%20for%20Institute%20and%20Faculty%20of%20Actuaries%20(With%20Profits)%20Analysis.xlsx" TargetMode="External"/><Relationship Id="rId2" Type="http://schemas.microsoft.com/office/2011/relationships/chartColorStyle" Target="colors5.xml"/><Relationship Id="rId1" Type="http://schemas.microsoft.com/office/2011/relationships/chartStyle" Target="style5.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benst\Desktop\Value%20of%20WP%20for%20consumers\YouGov%20Survey%20Results\Results%20for%20Institute%20and%20Faculty%20of%20Actuaries%20(With%20Profits)%20Analysis.xlsx" TargetMode="External"/><Relationship Id="rId2" Type="http://schemas.microsoft.com/office/2011/relationships/chartColorStyle" Target="colors6.xml"/><Relationship Id="rId1" Type="http://schemas.microsoft.com/office/2011/relationships/chartStyle" Target="style6.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benst\Desktop\Value%20of%20WP%20for%20consumers\YouGov%20Survey%20Results\Results%20for%20Institute%20and%20Faculty%20of%20Actuaries%20(With%20Profits)%20Analysis.xlsx" TargetMode="External"/><Relationship Id="rId2" Type="http://schemas.microsoft.com/office/2011/relationships/chartColorStyle" Target="colors7.xml"/><Relationship Id="rId1" Type="http://schemas.microsoft.com/office/2011/relationships/chartStyle" Target="style7.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benst\Desktop\Value%20of%20WP%20for%20consumers\YouGov%20Survey%20Results\Results%20for%20Institute%20and%20Faculty%20of%20Actuaries%20(With%20Profits)%20Analysis.xlsx" TargetMode="External"/><Relationship Id="rId2" Type="http://schemas.microsoft.com/office/2011/relationships/chartColorStyle" Target="colors8.xml"/><Relationship Id="rId1" Type="http://schemas.microsoft.com/office/2011/relationships/chartStyle" Target="style8.xml"/></Relationships>
</file>

<file path=ppt/charts/_rels/chart3.xml.rels><?xml version="1.0" encoding="UTF-8" standalone="yes"?>
<Relationships xmlns="http://schemas.openxmlformats.org/package/2006/relationships"><Relationship Id="rId1" Type="http://schemas.openxmlformats.org/officeDocument/2006/relationships/oleObject" Target="file:///\\CORP\HOME\C\SLCF60\WP%20working%20party\VoWP%20-%20YouGov%20Survey%20Questions%20v0.01%20(WP%20onl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f05_server\af05\Groups\ACTY\IRM\Team\Presentations\VoWP\Char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f05_server\af05\Groups\ACTY\IRM\Team\Presentations\VoWP\Char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f05_server\af05\Groups\ACTY\IRM\Team\Presentations\VoWP\Char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f05_server\af05\Groups\ACTY\IRM\Team\Presentations\VoWP\Char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f05_server\af05\Groups\ACTY\IRM\Team\Presentations\VoWP\Char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af05_server\af05\Groups\ACTY\IRM\Team\Presentations\VoWP\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2"/>
                </a:solidFill>
                <a:latin typeface="+mn-lt"/>
                <a:ea typeface="+mn-ea"/>
                <a:cs typeface="+mn-cs"/>
              </a:defRPr>
            </a:pPr>
            <a:r>
              <a:rPr lang="en-GB" sz="2000" b="1" dirty="0">
                <a:solidFill>
                  <a:schemeClr val="tx2"/>
                </a:solidFill>
              </a:rPr>
              <a:t>How often do you review your financial product?</a:t>
            </a:r>
          </a:p>
        </c:rich>
      </c:tx>
      <c:layout>
        <c:manualLayout>
          <c:xMode val="edge"/>
          <c:yMode val="edge"/>
          <c:x val="0.16476371046491911"/>
          <c:y val="3.7274564925514904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3"/>
          <c:order val="3"/>
          <c:spPr>
            <a:solidFill>
              <a:schemeClr val="accent4"/>
            </a:solidFill>
            <a:ln>
              <a:noFill/>
            </a:ln>
            <a:effectLst/>
          </c:spPr>
          <c:invertIfNegative val="0"/>
          <c:dPt>
            <c:idx val="1"/>
            <c:invertIfNegative val="0"/>
            <c:bubble3D val="0"/>
            <c:spPr>
              <a:solidFill>
                <a:schemeClr val="accent2"/>
              </a:solidFill>
              <a:ln>
                <a:noFill/>
              </a:ln>
              <a:effectLst/>
            </c:spPr>
          </c:dPt>
          <c:dPt>
            <c:idx val="2"/>
            <c:invertIfNegative val="0"/>
            <c:bubble3D val="0"/>
            <c:spPr>
              <a:solidFill>
                <a:schemeClr val="accent5"/>
              </a:solidFill>
              <a:ln>
                <a:noFill/>
              </a:ln>
              <a:effectLst/>
            </c:spPr>
          </c:dPt>
          <c:dPt>
            <c:idx val="3"/>
            <c:invertIfNegative val="0"/>
            <c:bubble3D val="0"/>
            <c:spPr>
              <a:solidFill>
                <a:schemeClr val="accent6"/>
              </a:solidFill>
              <a:ln>
                <a:noFill/>
              </a:ln>
              <a:effectLst/>
            </c:spPr>
          </c:dPt>
          <c:cat>
            <c:strRef>
              <c:f>Sheet1!$B$4:$B$7</c:f>
              <c:strCache>
                <c:ptCount val="4"/>
                <c:pt idx="0">
                  <c:v>Every 6 months </c:v>
                </c:pt>
                <c:pt idx="1">
                  <c:v>6 months to 1 year</c:v>
                </c:pt>
                <c:pt idx="2">
                  <c:v>Less frequently than each year</c:v>
                </c:pt>
                <c:pt idx="3">
                  <c:v>Don’t know / Never</c:v>
                </c:pt>
              </c:strCache>
            </c:strRef>
          </c:cat>
          <c:val>
            <c:numRef>
              <c:f>Sheet1!$F$4:$F$7</c:f>
              <c:numCache>
                <c:formatCode>0%</c:formatCode>
                <c:ptCount val="4"/>
                <c:pt idx="0">
                  <c:v>0.42</c:v>
                </c:pt>
                <c:pt idx="1">
                  <c:v>0.33</c:v>
                </c:pt>
                <c:pt idx="2">
                  <c:v>0.18</c:v>
                </c:pt>
                <c:pt idx="3">
                  <c:v>7.0000000000000007E-2</c:v>
                </c:pt>
              </c:numCache>
            </c:numRef>
          </c:val>
        </c:ser>
        <c:dLbls>
          <c:showLegendKey val="0"/>
          <c:showVal val="0"/>
          <c:showCatName val="0"/>
          <c:showSerName val="0"/>
          <c:showPercent val="0"/>
          <c:showBubbleSize val="0"/>
        </c:dLbls>
        <c:gapWidth val="219"/>
        <c:overlap val="-27"/>
        <c:axId val="397295520"/>
        <c:axId val="397298656"/>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Sheet1!$B$4:$B$7</c15:sqref>
                        </c15:formulaRef>
                      </c:ext>
                    </c:extLst>
                    <c:strCache>
                      <c:ptCount val="4"/>
                      <c:pt idx="0">
                        <c:v>Every 6 months </c:v>
                      </c:pt>
                      <c:pt idx="1">
                        <c:v>6 months to 1 year</c:v>
                      </c:pt>
                      <c:pt idx="2">
                        <c:v>Less frequently than each year</c:v>
                      </c:pt>
                      <c:pt idx="3">
                        <c:v>Don’t know / Never</c:v>
                      </c:pt>
                    </c:strCache>
                  </c:strRef>
                </c:cat>
                <c:val>
                  <c:numRef>
                    <c:extLst>
                      <c:ext uri="{02D57815-91ED-43cb-92C2-25804820EDAC}">
                        <c15:formulaRef>
                          <c15:sqref>Sheet1!$C$4:$C$7</c15:sqref>
                        </c15:formulaRef>
                      </c:ext>
                    </c:extLst>
                    <c:numCache>
                      <c:formatCode>General</c:formatCode>
                      <c:ptCount val="4"/>
                    </c:numCache>
                  </c:numRef>
                </c:val>
              </c15:ser>
            </c15:filteredBarSeries>
            <c15:filteredBarSeries>
              <c15:ser>
                <c:idx val="1"/>
                <c:order val="1"/>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Sheet1!$B$4:$B$7</c15:sqref>
                        </c15:formulaRef>
                      </c:ext>
                    </c:extLst>
                    <c:strCache>
                      <c:ptCount val="4"/>
                      <c:pt idx="0">
                        <c:v>Every 6 months </c:v>
                      </c:pt>
                      <c:pt idx="1">
                        <c:v>6 months to 1 year</c:v>
                      </c:pt>
                      <c:pt idx="2">
                        <c:v>Less frequently than each year</c:v>
                      </c:pt>
                      <c:pt idx="3">
                        <c:v>Don’t know / Never</c:v>
                      </c:pt>
                    </c:strCache>
                  </c:strRef>
                </c:cat>
                <c:val>
                  <c:numRef>
                    <c:extLst xmlns:c15="http://schemas.microsoft.com/office/drawing/2012/chart">
                      <c:ext xmlns:c15="http://schemas.microsoft.com/office/drawing/2012/chart" uri="{02D57815-91ED-43cb-92C2-25804820EDAC}">
                        <c15:formulaRef>
                          <c15:sqref>Sheet1!$D$4:$D$7</c15:sqref>
                        </c15:formulaRef>
                      </c:ext>
                    </c:extLst>
                    <c:numCache>
                      <c:formatCode>General</c:formatCode>
                      <c:ptCount val="4"/>
                    </c:numCache>
                  </c:numRef>
                </c:val>
              </c15:ser>
            </c15:filteredBarSeries>
            <c15:filteredBarSeries>
              <c15:ser>
                <c:idx val="2"/>
                <c:order val="2"/>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Sheet1!$B$4:$B$7</c15:sqref>
                        </c15:formulaRef>
                      </c:ext>
                    </c:extLst>
                    <c:strCache>
                      <c:ptCount val="4"/>
                      <c:pt idx="0">
                        <c:v>Every 6 months </c:v>
                      </c:pt>
                      <c:pt idx="1">
                        <c:v>6 months to 1 year</c:v>
                      </c:pt>
                      <c:pt idx="2">
                        <c:v>Less frequently than each year</c:v>
                      </c:pt>
                      <c:pt idx="3">
                        <c:v>Don’t know / Never</c:v>
                      </c:pt>
                    </c:strCache>
                  </c:strRef>
                </c:cat>
                <c:val>
                  <c:numRef>
                    <c:extLst xmlns:c15="http://schemas.microsoft.com/office/drawing/2012/chart">
                      <c:ext xmlns:c15="http://schemas.microsoft.com/office/drawing/2012/chart" uri="{02D57815-91ED-43cb-92C2-25804820EDAC}">
                        <c15:formulaRef>
                          <c15:sqref>Sheet1!$E$4:$E$7</c15:sqref>
                        </c15:formulaRef>
                      </c:ext>
                    </c:extLst>
                    <c:numCache>
                      <c:formatCode>General</c:formatCode>
                      <c:ptCount val="4"/>
                    </c:numCache>
                  </c:numRef>
                </c:val>
              </c15:ser>
            </c15:filteredBarSeries>
          </c:ext>
        </c:extLst>
      </c:barChart>
      <c:catAx>
        <c:axId val="39729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397298656"/>
        <c:crosses val="autoZero"/>
        <c:auto val="1"/>
        <c:lblAlgn val="ctr"/>
        <c:lblOffset val="100"/>
        <c:noMultiLvlLbl val="0"/>
      </c:catAx>
      <c:valAx>
        <c:axId val="397298656"/>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95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40006420060801"/>
          <c:y val="0.24042304504933185"/>
          <c:w val="0.51251058846720354"/>
          <c:h val="0.64804341265494536"/>
        </c:manualLayout>
      </c:layout>
      <c:barChart>
        <c:barDir val="bar"/>
        <c:grouping val="clustered"/>
        <c:varyColors val="0"/>
        <c:ser>
          <c:idx val="0"/>
          <c:order val="0"/>
          <c:invertIfNegative val="0"/>
          <c:cat>
            <c:strRef>
              <c:f>Sheet1!$R$88:$R$89</c:f>
              <c:strCache>
                <c:ptCount val="2"/>
                <c:pt idx="0">
                  <c:v>Projected maturity value</c:v>
                </c:pt>
                <c:pt idx="1">
                  <c:v>How to improve the projected position</c:v>
                </c:pt>
              </c:strCache>
            </c:strRef>
          </c:cat>
          <c:val>
            <c:numRef>
              <c:f>Sheet1!$S$88:$S$89</c:f>
              <c:numCache>
                <c:formatCode>0%</c:formatCode>
                <c:ptCount val="2"/>
                <c:pt idx="0">
                  <c:v>0.47339999999999999</c:v>
                </c:pt>
                <c:pt idx="1">
                  <c:v>0.31619999999999998</c:v>
                </c:pt>
              </c:numCache>
            </c:numRef>
          </c:val>
        </c:ser>
        <c:dLbls>
          <c:showLegendKey val="0"/>
          <c:showVal val="0"/>
          <c:showCatName val="0"/>
          <c:showSerName val="0"/>
          <c:showPercent val="0"/>
          <c:showBubbleSize val="0"/>
        </c:dLbls>
        <c:gapWidth val="150"/>
        <c:axId val="400842256"/>
        <c:axId val="400842648"/>
      </c:barChart>
      <c:catAx>
        <c:axId val="400842256"/>
        <c:scaling>
          <c:orientation val="maxMin"/>
        </c:scaling>
        <c:delete val="0"/>
        <c:axPos val="l"/>
        <c:numFmt formatCode="General" sourceLinked="0"/>
        <c:majorTickMark val="out"/>
        <c:minorTickMark val="none"/>
        <c:tickLblPos val="nextTo"/>
        <c:crossAx val="400842648"/>
        <c:crosses val="autoZero"/>
        <c:auto val="1"/>
        <c:lblAlgn val="ctr"/>
        <c:lblOffset val="100"/>
        <c:noMultiLvlLbl val="0"/>
      </c:catAx>
      <c:valAx>
        <c:axId val="400842648"/>
        <c:scaling>
          <c:orientation val="minMax"/>
        </c:scaling>
        <c:delete val="0"/>
        <c:axPos val="t"/>
        <c:majorGridlines/>
        <c:numFmt formatCode="0%" sourceLinked="1"/>
        <c:majorTickMark val="out"/>
        <c:minorTickMark val="none"/>
        <c:tickLblPos val="nextTo"/>
        <c:crossAx val="40084225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Sheet1!$Y$73:$Y$75</c:f>
              <c:strCache>
                <c:ptCount val="3"/>
                <c:pt idx="0">
                  <c:v>Current cash-in value</c:v>
                </c:pt>
                <c:pt idx="1">
                  <c:v>Explanation of options/guarantees</c:v>
                </c:pt>
                <c:pt idx="2">
                  <c:v>Value of any guarantees</c:v>
                </c:pt>
              </c:strCache>
            </c:strRef>
          </c:cat>
          <c:val>
            <c:numRef>
              <c:f>Sheet1!$Z$73:$Z$75</c:f>
              <c:numCache>
                <c:formatCode>0%</c:formatCode>
                <c:ptCount val="3"/>
                <c:pt idx="0">
                  <c:v>0.6069</c:v>
                </c:pt>
                <c:pt idx="1">
                  <c:v>0.2797</c:v>
                </c:pt>
                <c:pt idx="2">
                  <c:v>0.26629999999999998</c:v>
                </c:pt>
              </c:numCache>
            </c:numRef>
          </c:val>
        </c:ser>
        <c:dLbls>
          <c:showLegendKey val="0"/>
          <c:showVal val="0"/>
          <c:showCatName val="0"/>
          <c:showSerName val="0"/>
          <c:showPercent val="0"/>
          <c:showBubbleSize val="0"/>
        </c:dLbls>
        <c:gapWidth val="150"/>
        <c:axId val="400843432"/>
        <c:axId val="400843824"/>
      </c:barChart>
      <c:catAx>
        <c:axId val="400843432"/>
        <c:scaling>
          <c:orientation val="maxMin"/>
        </c:scaling>
        <c:delete val="0"/>
        <c:axPos val="l"/>
        <c:numFmt formatCode="General" sourceLinked="0"/>
        <c:majorTickMark val="out"/>
        <c:minorTickMark val="none"/>
        <c:tickLblPos val="nextTo"/>
        <c:crossAx val="400843824"/>
        <c:crosses val="autoZero"/>
        <c:auto val="1"/>
        <c:lblAlgn val="ctr"/>
        <c:lblOffset val="100"/>
        <c:noMultiLvlLbl val="0"/>
      </c:catAx>
      <c:valAx>
        <c:axId val="400843824"/>
        <c:scaling>
          <c:orientation val="minMax"/>
        </c:scaling>
        <c:delete val="0"/>
        <c:axPos val="t"/>
        <c:majorGridlines/>
        <c:numFmt formatCode="0%" sourceLinked="1"/>
        <c:majorTickMark val="out"/>
        <c:minorTickMark val="none"/>
        <c:tickLblPos val="nextTo"/>
        <c:crossAx val="40084343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1"/>
              <c:spPr/>
              <c:txPr>
                <a:bodyPr/>
                <a:lstStyle/>
                <a:p>
                  <a:pPr>
                    <a:defRPr sz="1400" b="1">
                      <a:solidFill>
                        <a:schemeClr val="bg1"/>
                      </a:solidFill>
                    </a:defRPr>
                  </a:pPr>
                  <a:endParaRPr lang="en-US"/>
                </a:p>
              </c:txPr>
              <c:showLegendKey val="0"/>
              <c:showVal val="1"/>
              <c:showCatName val="0"/>
              <c:showSerName val="0"/>
              <c:showPercent val="0"/>
              <c:showBubbleSize val="0"/>
            </c:dLbl>
            <c:spPr>
              <a:noFill/>
              <a:ln>
                <a:noFill/>
              </a:ln>
              <a:effectLst/>
            </c:spPr>
            <c:txPr>
              <a:bodyPr/>
              <a:lstStyle/>
              <a:p>
                <a:pPr>
                  <a:defRPr sz="1400" b="1">
                    <a:solidFill>
                      <a:srgbClr val="000000"/>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Sheet1!$L$72:$L$75</c:f>
              <c:strCache>
                <c:ptCount val="4"/>
                <c:pt idx="0">
                  <c:v>Backward looking</c:v>
                </c:pt>
                <c:pt idx="1">
                  <c:v>Status Quo</c:v>
                </c:pt>
                <c:pt idx="2">
                  <c:v>Action</c:v>
                </c:pt>
                <c:pt idx="3">
                  <c:v>Other</c:v>
                </c:pt>
              </c:strCache>
            </c:strRef>
          </c:cat>
          <c:val>
            <c:numRef>
              <c:f>Sheet1!$M$72:$M$75</c:f>
              <c:numCache>
                <c:formatCode>0%</c:formatCode>
                <c:ptCount val="4"/>
                <c:pt idx="0">
                  <c:v>0.42892041056367047</c:v>
                </c:pt>
                <c:pt idx="1">
                  <c:v>0.30907884551586851</c:v>
                </c:pt>
                <c:pt idx="2">
                  <c:v>0.22667122401723749</c:v>
                </c:pt>
                <c:pt idx="3">
                  <c:v>3.5329519903223319E-2</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a:solidFill>
                <a:srgbClr val="000000"/>
              </a:solidFill>
            </a:defRPr>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761548556430444"/>
          <c:y val="0.11597987751531058"/>
          <c:w val="0.48170406824146983"/>
          <c:h val="0.83309419655876349"/>
        </c:manualLayout>
      </c:layout>
      <c:barChart>
        <c:barDir val="bar"/>
        <c:grouping val="clustered"/>
        <c:varyColors val="0"/>
        <c:ser>
          <c:idx val="0"/>
          <c:order val="0"/>
          <c:invertIfNegative val="0"/>
          <c:cat>
            <c:strRef>
              <c:f>Sheet1!$O$97:$O$103</c:f>
              <c:strCache>
                <c:ptCount val="7"/>
                <c:pt idx="0">
                  <c:v>Timelines</c:v>
                </c:pt>
                <c:pt idx="1">
                  <c:v>Explanation of options available at maturity</c:v>
                </c:pt>
                <c:pt idx="2">
                  <c:v>Explanation of options available now</c:v>
                </c:pt>
                <c:pt idx="3">
                  <c:v>Charges for each of the options</c:v>
                </c:pt>
                <c:pt idx="4">
                  <c:v>Procedures to take the options</c:v>
                </c:pt>
                <c:pt idx="5">
                  <c:v>Examples of the journey from now to maturity</c:v>
                </c:pt>
                <c:pt idx="6">
                  <c:v>Where to get advice</c:v>
                </c:pt>
              </c:strCache>
            </c:strRef>
          </c:cat>
          <c:val>
            <c:numRef>
              <c:f>Sheet1!$P$97:$P$103</c:f>
              <c:numCache>
                <c:formatCode>0%</c:formatCode>
                <c:ptCount val="7"/>
                <c:pt idx="0">
                  <c:v>0.60940000000000005</c:v>
                </c:pt>
                <c:pt idx="1">
                  <c:v>0.59489999999999998</c:v>
                </c:pt>
                <c:pt idx="2">
                  <c:v>0.53010000000000002</c:v>
                </c:pt>
                <c:pt idx="3">
                  <c:v>0.52139999999999997</c:v>
                </c:pt>
                <c:pt idx="4">
                  <c:v>0.45689999999999997</c:v>
                </c:pt>
                <c:pt idx="5">
                  <c:v>0.32669999999999999</c:v>
                </c:pt>
                <c:pt idx="6">
                  <c:v>0.30640000000000001</c:v>
                </c:pt>
              </c:numCache>
            </c:numRef>
          </c:val>
        </c:ser>
        <c:dLbls>
          <c:showLegendKey val="0"/>
          <c:showVal val="0"/>
          <c:showCatName val="0"/>
          <c:showSerName val="0"/>
          <c:showPercent val="0"/>
          <c:showBubbleSize val="0"/>
        </c:dLbls>
        <c:gapWidth val="150"/>
        <c:axId val="400844608"/>
        <c:axId val="400845000"/>
      </c:barChart>
      <c:catAx>
        <c:axId val="400844608"/>
        <c:scaling>
          <c:orientation val="maxMin"/>
        </c:scaling>
        <c:delete val="0"/>
        <c:axPos val="l"/>
        <c:numFmt formatCode="General" sourceLinked="0"/>
        <c:majorTickMark val="out"/>
        <c:minorTickMark val="none"/>
        <c:tickLblPos val="nextTo"/>
        <c:crossAx val="400845000"/>
        <c:crosses val="autoZero"/>
        <c:auto val="1"/>
        <c:lblAlgn val="ctr"/>
        <c:lblOffset val="100"/>
        <c:noMultiLvlLbl val="0"/>
      </c:catAx>
      <c:valAx>
        <c:axId val="400845000"/>
        <c:scaling>
          <c:orientation val="minMax"/>
        </c:scaling>
        <c:delete val="0"/>
        <c:axPos val="t"/>
        <c:majorGridlines/>
        <c:numFmt formatCode="0%" sourceLinked="1"/>
        <c:majorTickMark val="out"/>
        <c:minorTickMark val="none"/>
        <c:tickLblPos val="nextTo"/>
        <c:crossAx val="40084460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814465166232519"/>
          <c:y val="0.11303616556155159"/>
          <c:w val="0.47203377460259061"/>
          <c:h val="0.83733047115456016"/>
        </c:manualLayout>
      </c:layout>
      <c:barChart>
        <c:barDir val="bar"/>
        <c:grouping val="clustered"/>
        <c:varyColors val="0"/>
        <c:ser>
          <c:idx val="0"/>
          <c:order val="0"/>
          <c:invertIfNegative val="0"/>
          <c:cat>
            <c:strRef>
              <c:f>Sheet1!$G$122:$G$130</c:f>
              <c:strCache>
                <c:ptCount val="9"/>
                <c:pt idx="0">
                  <c:v>Potential for long term growth that keeps pace with price inflation</c:v>
                </c:pt>
                <c:pt idx="1">
                  <c:v>Reliable growth with a safe investment</c:v>
                </c:pt>
                <c:pt idx="2">
                  <c:v>Tax efficiency</c:v>
                </c:pt>
                <c:pt idx="3">
                  <c:v>Shared investment fund, chance to invest in wide range of investments</c:v>
                </c:pt>
                <c:pt idx="4">
                  <c:v>Guarantees</c:v>
                </c:pt>
                <c:pt idx="5">
                  <c:v>Shared investment fund with low charges</c:v>
                </c:pt>
                <c:pt idx="6">
                  <c:v>Smoothed returns</c:v>
                </c:pt>
                <c:pt idx="7">
                  <c:v>Other</c:v>
                </c:pt>
                <c:pt idx="8">
                  <c:v>Don't know</c:v>
                </c:pt>
              </c:strCache>
            </c:strRef>
          </c:cat>
          <c:val>
            <c:numRef>
              <c:f>Sheet1!$H$122:$H$130</c:f>
              <c:numCache>
                <c:formatCode>0%</c:formatCode>
                <c:ptCount val="9"/>
                <c:pt idx="0">
                  <c:v>0.45989999999999998</c:v>
                </c:pt>
                <c:pt idx="1">
                  <c:v>0.40350000000000003</c:v>
                </c:pt>
                <c:pt idx="2">
                  <c:v>0.2576</c:v>
                </c:pt>
                <c:pt idx="3">
                  <c:v>0.2409</c:v>
                </c:pt>
                <c:pt idx="4">
                  <c:v>0.17419999999999999</c:v>
                </c:pt>
                <c:pt idx="5">
                  <c:v>0.1595</c:v>
                </c:pt>
                <c:pt idx="6">
                  <c:v>0.14119999999999999</c:v>
                </c:pt>
                <c:pt idx="7">
                  <c:v>8.0000000000000002E-3</c:v>
                </c:pt>
                <c:pt idx="8">
                  <c:v>0.16289999999999999</c:v>
                </c:pt>
              </c:numCache>
            </c:numRef>
          </c:val>
        </c:ser>
        <c:dLbls>
          <c:showLegendKey val="0"/>
          <c:showVal val="0"/>
          <c:showCatName val="0"/>
          <c:showSerName val="0"/>
          <c:showPercent val="0"/>
          <c:showBubbleSize val="0"/>
        </c:dLbls>
        <c:gapWidth val="150"/>
        <c:axId val="400845784"/>
        <c:axId val="400846176"/>
      </c:barChart>
      <c:catAx>
        <c:axId val="400845784"/>
        <c:scaling>
          <c:orientation val="maxMin"/>
        </c:scaling>
        <c:delete val="0"/>
        <c:axPos val="l"/>
        <c:numFmt formatCode="General" sourceLinked="0"/>
        <c:majorTickMark val="out"/>
        <c:minorTickMark val="none"/>
        <c:tickLblPos val="nextTo"/>
        <c:crossAx val="400846176"/>
        <c:crosses val="autoZero"/>
        <c:auto val="1"/>
        <c:lblAlgn val="ctr"/>
        <c:lblOffset val="100"/>
        <c:noMultiLvlLbl val="0"/>
      </c:catAx>
      <c:valAx>
        <c:axId val="400846176"/>
        <c:scaling>
          <c:orientation val="minMax"/>
        </c:scaling>
        <c:delete val="0"/>
        <c:axPos val="t"/>
        <c:majorGridlines/>
        <c:numFmt formatCode="0%" sourceLinked="1"/>
        <c:majorTickMark val="out"/>
        <c:minorTickMark val="none"/>
        <c:tickLblPos val="nextTo"/>
        <c:crossAx val="40084578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Regional split</a:t>
            </a:r>
            <a:endParaRPr lang="en-GB" dirty="0"/>
          </a:p>
        </c:rich>
      </c:tx>
      <c:overlay val="0"/>
    </c:title>
    <c:autoTitleDeleted val="0"/>
    <c:plotArea>
      <c:layout>
        <c:manualLayout>
          <c:layoutTarget val="inner"/>
          <c:xMode val="edge"/>
          <c:yMode val="edge"/>
          <c:x val="0.15650095232973041"/>
          <c:y val="0.11116753336249999"/>
          <c:w val="0.47994756555636381"/>
          <c:h val="0.79991304603031921"/>
        </c:manualLayout>
      </c:layout>
      <c:pieChart>
        <c:varyColors val="1"/>
        <c:ser>
          <c:idx val="0"/>
          <c:order val="0"/>
          <c:dLbls>
            <c:dLbl>
              <c:idx val="6"/>
              <c:spPr>
                <a:noFill/>
                <a:ln>
                  <a:noFill/>
                </a:ln>
                <a:effectLst/>
              </c:spPr>
              <c:txPr>
                <a:bodyPr/>
                <a:lstStyle/>
                <a:p>
                  <a:pPr>
                    <a:defRPr sz="1600" b="1">
                      <a:solidFill>
                        <a:srgbClr val="113458"/>
                      </a:solidFill>
                    </a:defRPr>
                  </a:pPr>
                  <a:endParaRPr lang="en-US"/>
                </a:p>
              </c:txPr>
              <c:showLegendKey val="0"/>
              <c:showVal val="0"/>
              <c:showCatName val="0"/>
              <c:showSerName val="0"/>
              <c:showPercent val="1"/>
              <c:showBubbleSize val="0"/>
            </c:dLbl>
            <c:spPr>
              <a:noFill/>
              <a:ln>
                <a:noFill/>
              </a:ln>
              <a:effectLst/>
            </c:spPr>
            <c:txPr>
              <a:bodyPr/>
              <a:lstStyle/>
              <a:p>
                <a:pPr>
                  <a:defRPr sz="1600" b="1">
                    <a:solidFill>
                      <a:srgbClr val="D9D9D9"/>
                    </a:solidFill>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('With profit C'!$N$6:$R$6,'With profit C'!$T$6:$U$6)</c:f>
              <c:strCache>
                <c:ptCount val="7"/>
                <c:pt idx="0">
                  <c:v>North</c:v>
                </c:pt>
                <c:pt idx="1">
                  <c:v>Midlands</c:v>
                </c:pt>
                <c:pt idx="2">
                  <c:v>East</c:v>
                </c:pt>
                <c:pt idx="3">
                  <c:v>London</c:v>
                </c:pt>
                <c:pt idx="4">
                  <c:v>South</c:v>
                </c:pt>
                <c:pt idx="5">
                  <c:v>Wales</c:v>
                </c:pt>
                <c:pt idx="6">
                  <c:v>Scotland</c:v>
                </c:pt>
              </c:strCache>
            </c:strRef>
          </c:cat>
          <c:val>
            <c:numRef>
              <c:f>('With profit C'!$N$8:$R$8,'With profit C'!$T$8:$U$8)</c:f>
              <c:numCache>
                <c:formatCode>0</c:formatCode>
                <c:ptCount val="7"/>
                <c:pt idx="0">
                  <c:v>93</c:v>
                </c:pt>
                <c:pt idx="1">
                  <c:v>84</c:v>
                </c:pt>
                <c:pt idx="2">
                  <c:v>46</c:v>
                </c:pt>
                <c:pt idx="3">
                  <c:v>48</c:v>
                </c:pt>
                <c:pt idx="4">
                  <c:v>133</c:v>
                </c:pt>
                <c:pt idx="5">
                  <c:v>26</c:v>
                </c:pt>
                <c:pt idx="6">
                  <c:v>43</c:v>
                </c:pt>
              </c:numCache>
            </c:numRef>
          </c:val>
          <c:extLst xmlns:c16r2="http://schemas.microsoft.com/office/drawing/2015/06/chart">
            <c:ext xmlns:c16="http://schemas.microsoft.com/office/drawing/2014/chart" uri="{C3380CC4-5D6E-409C-BE32-E72D297353CC}">
              <c16:uniqueId val="{00000000-AE48-475C-AD53-1EF5ED7354A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6459416475024389"/>
          <c:y val="0.21276830998748969"/>
          <c:w val="0.15163801399825022"/>
          <c:h val="0.58602034120734747"/>
        </c:manualLayout>
      </c:layout>
      <c:overlay val="0"/>
      <c:txPr>
        <a:bodyPr/>
        <a:lstStyle/>
        <a:p>
          <a:pPr rtl="0">
            <a:defRPr sz="1600" b="1">
              <a:solidFill>
                <a:srgbClr val="113458"/>
              </a:solidFill>
            </a:defRPr>
          </a:pPr>
          <a:endParaRPr lang="en-US"/>
        </a:p>
      </c:txPr>
    </c:legend>
    <c:plotVisOnly val="1"/>
    <c:dispBlanksAs val="zero"/>
    <c:showDLblsOverMax val="0"/>
  </c:chart>
  <c:spPr>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pPr>
              <a:noFill/>
              <a:ln>
                <a:noFill/>
              </a:ln>
              <a:effectLst/>
            </c:spPr>
            <c:txPr>
              <a:bodyPr/>
              <a:lstStyle/>
              <a:p>
                <a:pPr>
                  <a:defRPr sz="1600" b="1">
                    <a:solidFill>
                      <a:srgbClr val="D9D9D9"/>
                    </a:solidFill>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Lit>
              <c:ptCount val="4"/>
              <c:pt idx="0">
                <c:v>Cash in early</c:v>
              </c:pt>
              <c:pt idx="1">
                <c:v> None of these</c:v>
              </c:pt>
              <c:pt idx="2">
                <c:v> Don't know</c:v>
              </c:pt>
              <c:pt idx="3">
                <c:v> Hold to maturity</c:v>
              </c:pt>
            </c:strLit>
          </c:cat>
          <c:val>
            <c:numRef>
              <c:f>('With profit %'!$B$359:$B$361,'With profit %'!$B$362)</c:f>
              <c:numCache>
                <c:formatCode>0%</c:formatCode>
                <c:ptCount val="4"/>
                <c:pt idx="0">
                  <c:v>4.1500000000000002E-2</c:v>
                </c:pt>
                <c:pt idx="1">
                  <c:v>5.8299999999999998E-2</c:v>
                </c:pt>
                <c:pt idx="2">
                  <c:v>0.1014</c:v>
                </c:pt>
                <c:pt idx="3">
                  <c:v>0.79889999999999994</c:v>
                </c:pt>
              </c:numCache>
            </c:numRef>
          </c:val>
          <c:extLst xmlns:c16r2="http://schemas.microsoft.com/office/drawing/2015/06/chart">
            <c:ext xmlns:c16="http://schemas.microsoft.com/office/drawing/2014/chart" uri="{C3380CC4-5D6E-409C-BE32-E72D297353CC}">
              <c16:uniqueId val="{00000000-3E08-4355-BA9E-C93A6F9C9285}"/>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9143113633545761"/>
          <c:y val="0.31326001348623417"/>
          <c:w val="0.29254435630995668"/>
          <c:h val="0.4130312309446168"/>
        </c:manualLayout>
      </c:layout>
      <c:overlay val="0"/>
      <c:txPr>
        <a:bodyPr/>
        <a:lstStyle/>
        <a:p>
          <a:pPr rtl="0">
            <a:defRPr sz="1600" b="1">
              <a:solidFill>
                <a:srgbClr val="113458"/>
              </a:solidFill>
            </a:defRPr>
          </a:pPr>
          <a:endParaRPr lang="en-US"/>
        </a:p>
      </c:txPr>
    </c:legend>
    <c:plotVisOnly val="1"/>
    <c:dispBlanksAs val="zero"/>
    <c:showDLblsOverMax val="0"/>
  </c:chart>
  <c:spPr>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'With profit %'!$A$365:$A$368</c:f>
              <c:strCache>
                <c:ptCount val="4"/>
                <c:pt idx="0">
                  <c:v>No, I wouldn't</c:v>
                </c:pt>
                <c:pt idx="1">
                  <c:v>Yes, understand how the cash in value of your policy can change</c:v>
                </c:pt>
                <c:pt idx="2">
                  <c:v>Yes, all of my options and guarantees</c:v>
                </c:pt>
                <c:pt idx="3">
                  <c:v>Yes, both</c:v>
                </c:pt>
              </c:strCache>
            </c:strRef>
          </c:cat>
          <c:val>
            <c:numRef>
              <c:f>'With profit %'!$B$365:$B$368</c:f>
              <c:numCache>
                <c:formatCode>0%</c:formatCode>
                <c:ptCount val="4"/>
                <c:pt idx="0">
                  <c:v>0.29432669663883565</c:v>
                </c:pt>
                <c:pt idx="1">
                  <c:v>0.29190751445086727</c:v>
                </c:pt>
                <c:pt idx="2">
                  <c:v>0.2330550203382572</c:v>
                </c:pt>
                <c:pt idx="3">
                  <c:v>0.18071076857204044</c:v>
                </c:pt>
              </c:numCache>
            </c:numRef>
          </c:val>
          <c:extLst xmlns:c16r2="http://schemas.microsoft.com/office/drawing/2015/06/chart">
            <c:ext xmlns:c16="http://schemas.microsoft.com/office/drawing/2014/chart" uri="{C3380CC4-5D6E-409C-BE32-E72D297353CC}">
              <c16:uniqueId val="{00000000-AF5A-46CD-81EF-E9C20BFF44C0}"/>
            </c:ext>
          </c:extLst>
        </c:ser>
        <c:dLbls>
          <c:showLegendKey val="0"/>
          <c:showVal val="0"/>
          <c:showCatName val="0"/>
          <c:showSerName val="0"/>
          <c:showPercent val="0"/>
          <c:showBubbleSize val="0"/>
        </c:dLbls>
        <c:gapWidth val="150"/>
        <c:axId val="401857408"/>
        <c:axId val="401857800"/>
      </c:barChart>
      <c:catAx>
        <c:axId val="401857408"/>
        <c:scaling>
          <c:orientation val="minMax"/>
        </c:scaling>
        <c:delete val="0"/>
        <c:axPos val="l"/>
        <c:numFmt formatCode="General" sourceLinked="0"/>
        <c:majorTickMark val="out"/>
        <c:minorTickMark val="none"/>
        <c:tickLblPos val="nextTo"/>
        <c:txPr>
          <a:bodyPr/>
          <a:lstStyle/>
          <a:p>
            <a:pPr>
              <a:defRPr sz="1050" b="1"/>
            </a:pPr>
            <a:endParaRPr lang="en-US"/>
          </a:p>
        </c:txPr>
        <c:crossAx val="401857800"/>
        <c:crosses val="autoZero"/>
        <c:auto val="1"/>
        <c:lblAlgn val="ctr"/>
        <c:lblOffset val="100"/>
        <c:noMultiLvlLbl val="0"/>
      </c:catAx>
      <c:valAx>
        <c:axId val="401857800"/>
        <c:scaling>
          <c:orientation val="minMax"/>
        </c:scaling>
        <c:delete val="0"/>
        <c:axPos val="b"/>
        <c:majorGridlines>
          <c:spPr>
            <a:ln>
              <a:solidFill>
                <a:schemeClr val="bg1">
                  <a:lumMod val="85000"/>
                </a:schemeClr>
              </a:solidFill>
            </a:ln>
          </c:spPr>
        </c:majorGridlines>
        <c:numFmt formatCode="0%" sourceLinked="1"/>
        <c:majorTickMark val="out"/>
        <c:minorTickMark val="none"/>
        <c:tickLblPos val="nextTo"/>
        <c:crossAx val="401857408"/>
        <c:crosses val="autoZero"/>
        <c:crossBetween val="between"/>
      </c:valAx>
    </c:plotArea>
    <c:plotVisOnly val="1"/>
    <c:dispBlanksAs val="gap"/>
    <c:showDLblsOverMax val="0"/>
  </c:chart>
  <c:spPr>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2400" dirty="0"/>
              <a:t>Is your with-profits product </a:t>
            </a:r>
            <a:r>
              <a:rPr lang="en-GB" sz="2400" dirty="0">
                <a:solidFill>
                  <a:srgbClr val="D9AB16"/>
                </a:solidFill>
              </a:rPr>
              <a:t>open</a:t>
            </a:r>
            <a:r>
              <a:rPr lang="en-GB" sz="2400" baseline="0" dirty="0">
                <a:solidFill>
                  <a:srgbClr val="D9AB16"/>
                </a:solidFill>
              </a:rPr>
              <a:t> or closed?</a:t>
            </a:r>
            <a:endParaRPr lang="en-GB" sz="2400" dirty="0">
              <a:solidFill>
                <a:srgbClr val="D9AB16"/>
              </a:solidFill>
            </a:endParaRPr>
          </a:p>
        </c:rich>
      </c:tx>
      <c:overlay val="0"/>
    </c:title>
    <c:autoTitleDeleted val="0"/>
    <c:plotArea>
      <c:layout>
        <c:manualLayout>
          <c:layoutTarget val="inner"/>
          <c:xMode val="edge"/>
          <c:yMode val="edge"/>
          <c:x val="0.13801946631671044"/>
          <c:y val="0.24241351341498979"/>
          <c:w val="0.45179475612423453"/>
          <c:h val="0.75299126020705764"/>
        </c:manualLayout>
      </c:layout>
      <c:pieChart>
        <c:varyColors val="1"/>
        <c:ser>
          <c:idx val="0"/>
          <c:order val="0"/>
          <c:dLbls>
            <c:spPr>
              <a:noFill/>
              <a:ln>
                <a:noFill/>
              </a:ln>
              <a:effectLst/>
            </c:spPr>
            <c:txPr>
              <a:bodyPr/>
              <a:lstStyle/>
              <a:p>
                <a:pPr>
                  <a:defRPr sz="1600" b="1" i="0">
                    <a:solidFill>
                      <a:srgbClr val="D9D9D9"/>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Lit>
              <c:ptCount val="3"/>
              <c:pt idx="0">
                <c:v>Open</c:v>
              </c:pt>
              <c:pt idx="1">
                <c:v> Closed</c:v>
              </c:pt>
              <c:pt idx="2">
                <c:v> Don't Know</c:v>
              </c:pt>
            </c:strLit>
          </c:cat>
          <c:val>
            <c:numRef>
              <c:f>'With profit %'!$B$372:$B$374</c:f>
              <c:numCache>
                <c:formatCode>0%</c:formatCode>
                <c:ptCount val="3"/>
                <c:pt idx="0">
                  <c:v>0.31190000000000057</c:v>
                </c:pt>
                <c:pt idx="1">
                  <c:v>0.26420000000000005</c:v>
                </c:pt>
                <c:pt idx="2">
                  <c:v>0.42380000000000057</c:v>
                </c:pt>
              </c:numCache>
            </c:numRef>
          </c:val>
          <c:extLst xmlns:c16r2="http://schemas.microsoft.com/office/drawing/2015/06/chart">
            <c:ext xmlns:c16="http://schemas.microsoft.com/office/drawing/2014/chart" uri="{C3380CC4-5D6E-409C-BE32-E72D297353CC}">
              <c16:uniqueId val="{00000000-B248-4F63-A759-F9B3F8DA42FC}"/>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2884801509186483"/>
          <c:y val="0.37662333223972055"/>
          <c:w val="0.24580476268591425"/>
          <c:h val="0.31480889107611637"/>
        </c:manualLayout>
      </c:layout>
      <c:overlay val="0"/>
      <c:txPr>
        <a:bodyPr/>
        <a:lstStyle/>
        <a:p>
          <a:pPr>
            <a:defRPr sz="1600" b="1">
              <a:solidFill>
                <a:srgbClr val="113458"/>
              </a:solidFill>
            </a:defRPr>
          </a:pPr>
          <a:endParaRPr lang="en-US"/>
        </a:p>
      </c:txPr>
    </c:legend>
    <c:plotVisOnly val="1"/>
    <c:dispBlanksAs val="zero"/>
    <c:showDLblsOverMax val="0"/>
  </c:chart>
  <c:spPr>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GB" sz="2000"/>
              <a:t>Financial Statements</a:t>
            </a:r>
            <a:r>
              <a:rPr lang="en-GB" sz="2000" baseline="0"/>
              <a:t> Received</a:t>
            </a:r>
            <a:endParaRPr lang="en-GB" sz="2000"/>
          </a:p>
        </c:rich>
      </c:tx>
      <c:overlay val="0"/>
    </c:title>
    <c:autoTitleDeleted val="0"/>
    <c:plotArea>
      <c:layout/>
      <c:barChart>
        <c:barDir val="col"/>
        <c:grouping val="clustered"/>
        <c:varyColors val="0"/>
        <c:ser>
          <c:idx val="0"/>
          <c:order val="0"/>
          <c:invertIfNegative val="0"/>
          <c:dLbls>
            <c:dLbl>
              <c:idx val="2"/>
              <c:layout>
                <c:manualLayout>
                  <c:x val="0"/>
                  <c:y val="3.1250404155799385E-3"/>
                </c:manualLayout>
              </c:layout>
              <c:spPr>
                <a:noFill/>
                <a:ln>
                  <a:noFill/>
                </a:ln>
                <a:effectLst/>
              </c:spPr>
              <c:txPr>
                <a:bodyPr/>
                <a:lstStyle/>
                <a:p>
                  <a:pPr>
                    <a:defRPr sz="1600" b="1">
                      <a:solidFill>
                        <a:srgbClr val="113458"/>
                      </a:solidFil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99D-4033-8BDA-78D0E4E4CDF2}"/>
                </c:ext>
                <c:ext xmlns:c15="http://schemas.microsoft.com/office/drawing/2012/chart" uri="{CE6537A1-D6FC-4f65-9D91-7224C49458BB}"/>
              </c:extLst>
            </c:dLbl>
            <c:dLbl>
              <c:idx val="3"/>
              <c:layout>
                <c:manualLayout>
                  <c:x val="-1.6424905847783847E-3"/>
                  <c:y val="6.8523268596555511E-4"/>
                </c:manualLayout>
              </c:layout>
              <c:spPr>
                <a:noFill/>
                <a:ln>
                  <a:noFill/>
                </a:ln>
                <a:effectLst/>
              </c:spPr>
              <c:txPr>
                <a:bodyPr/>
                <a:lstStyle/>
                <a:p>
                  <a:pPr>
                    <a:defRPr sz="1600" b="1">
                      <a:solidFill>
                        <a:srgbClr val="113458"/>
                      </a:solidFil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B13-43D3-AF02-79F7223C36AD}"/>
                </c:ext>
                <c:ext xmlns:c15="http://schemas.microsoft.com/office/drawing/2012/chart" uri="{CE6537A1-D6FC-4f65-9D91-7224C49458BB}"/>
              </c:extLst>
            </c:dLbl>
            <c:spPr>
              <a:noFill/>
              <a:ln>
                <a:noFill/>
              </a:ln>
              <a:effectLst/>
            </c:spPr>
            <c:txPr>
              <a:bodyPr/>
              <a:lstStyle/>
              <a:p>
                <a:pPr>
                  <a:defRPr sz="1600" b="1">
                    <a:solidFill>
                      <a:srgbClr val="D9D9D9"/>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'Counts (2)'!$R$154:$R$157</c:f>
              <c:strCache>
                <c:ptCount val="4"/>
                <c:pt idx="0">
                  <c:v>About right</c:v>
                </c:pt>
                <c:pt idx="1">
                  <c:v>Too little</c:v>
                </c:pt>
                <c:pt idx="2">
                  <c:v>Too much</c:v>
                </c:pt>
                <c:pt idx="3">
                  <c:v>Don't know</c:v>
                </c:pt>
              </c:strCache>
            </c:strRef>
          </c:cat>
          <c:val>
            <c:numRef>
              <c:f>'Counts (2)'!$G$154:$G$157</c:f>
              <c:numCache>
                <c:formatCode>0%</c:formatCode>
                <c:ptCount val="4"/>
                <c:pt idx="0">
                  <c:v>0.72608056840858892</c:v>
                </c:pt>
                <c:pt idx="1">
                  <c:v>0.22620117979868865</c:v>
                </c:pt>
                <c:pt idx="2">
                  <c:v>1.9867985351198471E-2</c:v>
                </c:pt>
                <c:pt idx="3">
                  <c:v>2.7850266441525464E-2</c:v>
                </c:pt>
              </c:numCache>
            </c:numRef>
          </c:val>
          <c:extLst xmlns:c16r2="http://schemas.microsoft.com/office/drawing/2015/06/chart">
            <c:ext xmlns:c16="http://schemas.microsoft.com/office/drawing/2014/chart" uri="{C3380CC4-5D6E-409C-BE32-E72D297353CC}">
              <c16:uniqueId val="{00000002-CB13-43D3-AF02-79F7223C36AD}"/>
            </c:ext>
          </c:extLst>
        </c:ser>
        <c:dLbls>
          <c:showLegendKey val="0"/>
          <c:showVal val="0"/>
          <c:showCatName val="0"/>
          <c:showSerName val="0"/>
          <c:showPercent val="0"/>
          <c:showBubbleSize val="0"/>
        </c:dLbls>
        <c:gapWidth val="150"/>
        <c:axId val="401858976"/>
        <c:axId val="401859368"/>
      </c:barChart>
      <c:catAx>
        <c:axId val="401858976"/>
        <c:scaling>
          <c:orientation val="minMax"/>
        </c:scaling>
        <c:delete val="0"/>
        <c:axPos val="b"/>
        <c:numFmt formatCode="General" sourceLinked="0"/>
        <c:majorTickMark val="out"/>
        <c:minorTickMark val="none"/>
        <c:tickLblPos val="nextTo"/>
        <c:txPr>
          <a:bodyPr/>
          <a:lstStyle/>
          <a:p>
            <a:pPr>
              <a:defRPr sz="1600">
                <a:solidFill>
                  <a:srgbClr val="113458"/>
                </a:solidFill>
              </a:defRPr>
            </a:pPr>
            <a:endParaRPr lang="en-US"/>
          </a:p>
        </c:txPr>
        <c:crossAx val="401859368"/>
        <c:crosses val="autoZero"/>
        <c:auto val="1"/>
        <c:lblAlgn val="ctr"/>
        <c:lblOffset val="100"/>
        <c:noMultiLvlLbl val="0"/>
      </c:catAx>
      <c:valAx>
        <c:axId val="401859368"/>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a:lstStyle/>
          <a:p>
            <a:pPr>
              <a:defRPr sz="1200"/>
            </a:pPr>
            <a:endParaRPr lang="en-US"/>
          </a:p>
        </c:txPr>
        <c:crossAx val="401858976"/>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2"/>
                </a:solidFill>
                <a:latin typeface="+mn-lt"/>
                <a:ea typeface="+mn-ea"/>
                <a:cs typeface="+mn-cs"/>
              </a:defRPr>
            </a:pPr>
            <a:r>
              <a:rPr lang="en-GB" sz="1800" b="1" dirty="0">
                <a:solidFill>
                  <a:schemeClr val="tx2"/>
                </a:solidFill>
              </a:rPr>
              <a:t>How often would you like </a:t>
            </a:r>
            <a:r>
              <a:rPr lang="en-GB" sz="1800" b="1" dirty="0" smtClean="0">
                <a:solidFill>
                  <a:schemeClr val="tx2"/>
                </a:solidFill>
              </a:rPr>
              <a:t>to review </a:t>
            </a:r>
            <a:r>
              <a:rPr lang="en-GB" sz="1800" b="1" dirty="0">
                <a:solidFill>
                  <a:schemeClr val="tx2"/>
                </a:solidFill>
              </a:rPr>
              <a:t>your financial product?</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3"/>
          <c:order val="3"/>
          <c:spPr>
            <a:solidFill>
              <a:schemeClr val="accent4"/>
            </a:solidFill>
            <a:ln>
              <a:noFill/>
            </a:ln>
            <a:effectLst/>
          </c:spPr>
          <c:invertIfNegative val="0"/>
          <c:dPt>
            <c:idx val="1"/>
            <c:invertIfNegative val="0"/>
            <c:bubble3D val="0"/>
            <c:spPr>
              <a:solidFill>
                <a:schemeClr val="accent2"/>
              </a:solidFill>
              <a:ln>
                <a:noFill/>
              </a:ln>
              <a:effectLst/>
            </c:spPr>
          </c:dPt>
          <c:dPt>
            <c:idx val="2"/>
            <c:invertIfNegative val="0"/>
            <c:bubble3D val="0"/>
            <c:spPr>
              <a:solidFill>
                <a:schemeClr val="accent5"/>
              </a:solidFill>
              <a:ln>
                <a:noFill/>
              </a:ln>
              <a:effectLst/>
            </c:spPr>
          </c:dPt>
          <c:dPt>
            <c:idx val="3"/>
            <c:invertIfNegative val="0"/>
            <c:bubble3D val="0"/>
            <c:spPr>
              <a:solidFill>
                <a:schemeClr val="accent6"/>
              </a:solidFill>
              <a:ln>
                <a:noFill/>
              </a:ln>
              <a:effectLst/>
            </c:spPr>
          </c:dPt>
          <c:cat>
            <c:strRef>
              <c:f>Sheet1!$B$12:$B$15</c:f>
              <c:strCache>
                <c:ptCount val="4"/>
                <c:pt idx="0">
                  <c:v>Every 6 months </c:v>
                </c:pt>
                <c:pt idx="1">
                  <c:v>6 months to 1 year</c:v>
                </c:pt>
                <c:pt idx="2">
                  <c:v>Less frequently than each year</c:v>
                </c:pt>
                <c:pt idx="3">
                  <c:v>Don’t know / Never</c:v>
                </c:pt>
              </c:strCache>
            </c:strRef>
          </c:cat>
          <c:val>
            <c:numRef>
              <c:f>Sheet1!$F$12:$F$15</c:f>
              <c:numCache>
                <c:formatCode>0%</c:formatCode>
                <c:ptCount val="4"/>
                <c:pt idx="0">
                  <c:v>0.41</c:v>
                </c:pt>
                <c:pt idx="1">
                  <c:v>0.45</c:v>
                </c:pt>
                <c:pt idx="2">
                  <c:v>0.08</c:v>
                </c:pt>
                <c:pt idx="3">
                  <c:v>0.06</c:v>
                </c:pt>
              </c:numCache>
            </c:numRef>
          </c:val>
        </c:ser>
        <c:dLbls>
          <c:showLegendKey val="0"/>
          <c:showVal val="0"/>
          <c:showCatName val="0"/>
          <c:showSerName val="0"/>
          <c:showPercent val="0"/>
          <c:showBubbleSize val="0"/>
        </c:dLbls>
        <c:gapWidth val="219"/>
        <c:overlap val="-27"/>
        <c:axId val="397299440"/>
        <c:axId val="397296696"/>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Sheet1!$B$12:$B$15</c15:sqref>
                        </c15:formulaRef>
                      </c:ext>
                    </c:extLst>
                    <c:strCache>
                      <c:ptCount val="4"/>
                      <c:pt idx="0">
                        <c:v>Every 6 months </c:v>
                      </c:pt>
                      <c:pt idx="1">
                        <c:v>6 months to 1 year</c:v>
                      </c:pt>
                      <c:pt idx="2">
                        <c:v>Less frequently than each year</c:v>
                      </c:pt>
                      <c:pt idx="3">
                        <c:v>Don’t know / Never</c:v>
                      </c:pt>
                    </c:strCache>
                  </c:strRef>
                </c:cat>
                <c:val>
                  <c:numRef>
                    <c:extLst>
                      <c:ext uri="{02D57815-91ED-43cb-92C2-25804820EDAC}">
                        <c15:formulaRef>
                          <c15:sqref>Sheet1!$C$4:$C$7</c15:sqref>
                        </c15:formulaRef>
                      </c:ext>
                    </c:extLst>
                    <c:numCache>
                      <c:formatCode>General</c:formatCode>
                      <c:ptCount val="4"/>
                    </c:numCache>
                  </c:numRef>
                </c:val>
              </c15:ser>
            </c15:filteredBarSeries>
            <c15:filteredBarSeries>
              <c15:ser>
                <c:idx val="1"/>
                <c:order val="1"/>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Sheet1!$B$12:$B$15</c15:sqref>
                        </c15:formulaRef>
                      </c:ext>
                    </c:extLst>
                    <c:strCache>
                      <c:ptCount val="4"/>
                      <c:pt idx="0">
                        <c:v>Every 6 months </c:v>
                      </c:pt>
                      <c:pt idx="1">
                        <c:v>6 months to 1 year</c:v>
                      </c:pt>
                      <c:pt idx="2">
                        <c:v>Less frequently than each year</c:v>
                      </c:pt>
                      <c:pt idx="3">
                        <c:v>Don’t know / Never</c:v>
                      </c:pt>
                    </c:strCache>
                  </c:strRef>
                </c:cat>
                <c:val>
                  <c:numRef>
                    <c:extLst xmlns:c15="http://schemas.microsoft.com/office/drawing/2012/chart">
                      <c:ext xmlns:c15="http://schemas.microsoft.com/office/drawing/2012/chart" uri="{02D57815-91ED-43cb-92C2-25804820EDAC}">
                        <c15:formulaRef>
                          <c15:sqref>Sheet1!$D$4:$D$7</c15:sqref>
                        </c15:formulaRef>
                      </c:ext>
                    </c:extLst>
                    <c:numCache>
                      <c:formatCode>General</c:formatCode>
                      <c:ptCount val="4"/>
                    </c:numCache>
                  </c:numRef>
                </c:val>
              </c15:ser>
            </c15:filteredBarSeries>
            <c15:filteredBarSeries>
              <c15:ser>
                <c:idx val="2"/>
                <c:order val="2"/>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Sheet1!$B$12:$B$15</c15:sqref>
                        </c15:formulaRef>
                      </c:ext>
                    </c:extLst>
                    <c:strCache>
                      <c:ptCount val="4"/>
                      <c:pt idx="0">
                        <c:v>Every 6 months </c:v>
                      </c:pt>
                      <c:pt idx="1">
                        <c:v>6 months to 1 year</c:v>
                      </c:pt>
                      <c:pt idx="2">
                        <c:v>Less frequently than each year</c:v>
                      </c:pt>
                      <c:pt idx="3">
                        <c:v>Don’t know / Never</c:v>
                      </c:pt>
                    </c:strCache>
                  </c:strRef>
                </c:cat>
                <c:val>
                  <c:numRef>
                    <c:extLst xmlns:c15="http://schemas.microsoft.com/office/drawing/2012/chart">
                      <c:ext xmlns:c15="http://schemas.microsoft.com/office/drawing/2012/chart" uri="{02D57815-91ED-43cb-92C2-25804820EDAC}">
                        <c15:formulaRef>
                          <c15:sqref>Sheet1!$E$4:$E$7</c15:sqref>
                        </c15:formulaRef>
                      </c:ext>
                    </c:extLst>
                    <c:numCache>
                      <c:formatCode>General</c:formatCode>
                      <c:ptCount val="4"/>
                    </c:numCache>
                  </c:numRef>
                </c:val>
              </c15:ser>
            </c15:filteredBarSeries>
          </c:ext>
        </c:extLst>
      </c:barChart>
      <c:catAx>
        <c:axId val="39729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397296696"/>
        <c:crosses val="autoZero"/>
        <c:auto val="1"/>
        <c:lblAlgn val="ctr"/>
        <c:lblOffset val="100"/>
        <c:noMultiLvlLbl val="0"/>
      </c:catAx>
      <c:valAx>
        <c:axId val="397296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7299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txPr>
              <a:bodyPr/>
              <a:lstStyle/>
              <a:p>
                <a:pPr>
                  <a:defRPr sz="1400" b="1">
                    <a:solidFill>
                      <a:srgbClr val="D9D9D9"/>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('With profit %'!$A$68,'With profit %'!$A$69,'With profit %'!$A$70,'With profit %'!$A$74,'With profit %'!$A$75,'With profit %'!$A$77)</c:f>
              <c:strCache>
                <c:ptCount val="6"/>
                <c:pt idx="0">
                  <c:v>I decided it was the best option available</c:v>
                </c:pt>
                <c:pt idx="1">
                  <c:v>I was advised by professional advisor</c:v>
                </c:pt>
                <c:pt idx="2">
                  <c:v>Default option in my workplace/ occupational pension</c:v>
                </c:pt>
                <c:pt idx="3">
                  <c:v>It was compulsory</c:v>
                </c:pt>
                <c:pt idx="4">
                  <c:v>It was the only option available that I was aware</c:v>
                </c:pt>
                <c:pt idx="5">
                  <c:v>Don't know</c:v>
                </c:pt>
              </c:strCache>
            </c:strRef>
          </c:cat>
          <c:val>
            <c:numRef>
              <c:f>('With profit %'!$B$68,'With profit %'!$B$69,'With profit %'!$B$70,'With profit %'!$B$74,'With profit %'!$B$75,'With profit %'!$B$77)</c:f>
              <c:numCache>
                <c:formatCode>0%</c:formatCode>
                <c:ptCount val="6"/>
                <c:pt idx="0">
                  <c:v>0.41440000000000032</c:v>
                </c:pt>
                <c:pt idx="1">
                  <c:v>0.39180000000000087</c:v>
                </c:pt>
                <c:pt idx="2">
                  <c:v>0.2732</c:v>
                </c:pt>
                <c:pt idx="3">
                  <c:v>6.4199999999999993E-2</c:v>
                </c:pt>
                <c:pt idx="4">
                  <c:v>5.0500000000000003E-2</c:v>
                </c:pt>
                <c:pt idx="5">
                  <c:v>3.6900000000000002E-2</c:v>
                </c:pt>
              </c:numCache>
            </c:numRef>
          </c:val>
          <c:extLst xmlns:c16r2="http://schemas.microsoft.com/office/drawing/2015/06/chart">
            <c:ext xmlns:c16="http://schemas.microsoft.com/office/drawing/2014/chart" uri="{C3380CC4-5D6E-409C-BE32-E72D297353CC}">
              <c16:uniqueId val="{00000000-0D01-49D9-8DD3-0344823C3541}"/>
            </c:ext>
          </c:extLst>
        </c:ser>
        <c:dLbls>
          <c:showLegendKey val="0"/>
          <c:showVal val="0"/>
          <c:showCatName val="0"/>
          <c:showSerName val="0"/>
          <c:showPercent val="0"/>
          <c:showBubbleSize val="0"/>
        </c:dLbls>
        <c:gapWidth val="150"/>
        <c:axId val="401860152"/>
        <c:axId val="401860544"/>
      </c:barChart>
      <c:catAx>
        <c:axId val="401860152"/>
        <c:scaling>
          <c:orientation val="minMax"/>
        </c:scaling>
        <c:delete val="0"/>
        <c:axPos val="l"/>
        <c:numFmt formatCode="General" sourceLinked="0"/>
        <c:majorTickMark val="out"/>
        <c:minorTickMark val="none"/>
        <c:tickLblPos val="nextTo"/>
        <c:txPr>
          <a:bodyPr/>
          <a:lstStyle/>
          <a:p>
            <a:pPr>
              <a:defRPr sz="1250" b="1">
                <a:solidFill>
                  <a:srgbClr val="113458"/>
                </a:solidFill>
              </a:defRPr>
            </a:pPr>
            <a:endParaRPr lang="en-US"/>
          </a:p>
        </c:txPr>
        <c:crossAx val="401860544"/>
        <c:crosses val="autoZero"/>
        <c:auto val="1"/>
        <c:lblAlgn val="ctr"/>
        <c:lblOffset val="100"/>
        <c:noMultiLvlLbl val="0"/>
      </c:catAx>
      <c:valAx>
        <c:axId val="401860544"/>
        <c:scaling>
          <c:orientation val="minMax"/>
        </c:scaling>
        <c:delete val="0"/>
        <c:axPos val="b"/>
        <c:majorGridlines>
          <c:spPr>
            <a:ln>
              <a:solidFill>
                <a:schemeClr val="bg1">
                  <a:lumMod val="85000"/>
                </a:schemeClr>
              </a:solidFill>
            </a:ln>
          </c:spPr>
        </c:majorGridlines>
        <c:numFmt formatCode="0%" sourceLinked="1"/>
        <c:majorTickMark val="out"/>
        <c:minorTickMark val="none"/>
        <c:tickLblPos val="nextTo"/>
        <c:txPr>
          <a:bodyPr/>
          <a:lstStyle/>
          <a:p>
            <a:pPr>
              <a:defRPr sz="1400"/>
            </a:pPr>
            <a:endParaRPr lang="en-US"/>
          </a:p>
        </c:txPr>
        <c:crossAx val="401860152"/>
        <c:crosses val="autoZero"/>
        <c:crossBetween val="between"/>
      </c:valAx>
    </c:plotArea>
    <c:plotVisOnly val="1"/>
    <c:dispBlanksAs val="gap"/>
    <c:showDLblsOverMax val="0"/>
  </c:chart>
  <c:spPr>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rgbClr val="113458"/>
                </a:solidFill>
                <a:latin typeface="+mn-lt"/>
                <a:ea typeface="+mn-ea"/>
                <a:cs typeface="+mn-cs"/>
              </a:defRPr>
            </a:pPr>
            <a:r>
              <a:rPr lang="en-GB" cap="none" baseline="0">
                <a:solidFill>
                  <a:srgbClr val="113458"/>
                </a:solidFill>
              </a:rPr>
              <a:t>Information frequency</a:t>
            </a:r>
          </a:p>
        </c:rich>
      </c:tx>
      <c:layout>
        <c:manualLayout>
          <c:xMode val="edge"/>
          <c:yMode val="edge"/>
          <c:x val="0.35597960255227795"/>
          <c:y val="0.11164810056138899"/>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rgbClr val="113458"/>
              </a:solidFill>
              <a:latin typeface="+mn-lt"/>
              <a:ea typeface="+mn-ea"/>
              <a:cs typeface="+mn-cs"/>
            </a:defRPr>
          </a:pPr>
          <a:endParaRPr lang="en-US"/>
        </a:p>
      </c:txPr>
    </c:title>
    <c:autoTitleDeleted val="0"/>
    <c:plotArea>
      <c:layout>
        <c:manualLayout>
          <c:layoutTarget val="inner"/>
          <c:xMode val="edge"/>
          <c:yMode val="edge"/>
          <c:x val="5.3914260717410324E-2"/>
          <c:y val="0.17171296296296329"/>
          <c:w val="0.88759273840769859"/>
          <c:h val="0.29496172353455885"/>
        </c:manualLayout>
      </c:layout>
      <c:barChart>
        <c:barDir val="bar"/>
        <c:grouping val="percentStacked"/>
        <c:varyColors val="0"/>
        <c:ser>
          <c:idx val="0"/>
          <c:order val="0"/>
          <c:tx>
            <c:strRef>
              <c:f>Analysis!$A$317</c:f>
              <c:strCache>
                <c:ptCount val="1"/>
                <c:pt idx="0">
                  <c:v>At least once every 6 months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D9D9D9"/>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Analysis!$B$317</c:f>
              <c:numCache>
                <c:formatCode>0%</c:formatCode>
                <c:ptCount val="1"/>
                <c:pt idx="0">
                  <c:v>0.28190000000000032</c:v>
                </c:pt>
              </c:numCache>
            </c:numRef>
          </c:val>
          <c:extLst xmlns:c16r2="http://schemas.microsoft.com/office/drawing/2015/06/chart">
            <c:ext xmlns:c16="http://schemas.microsoft.com/office/drawing/2014/chart" uri="{C3380CC4-5D6E-409C-BE32-E72D297353CC}">
              <c16:uniqueId val="{00000000-BC4C-4A49-B06E-0B879E6BD806}"/>
            </c:ext>
          </c:extLst>
        </c:ser>
        <c:ser>
          <c:idx val="1"/>
          <c:order val="1"/>
          <c:tx>
            <c:strRef>
              <c:f>Analysis!$A$318</c:f>
              <c:strCache>
                <c:ptCount val="1"/>
                <c:pt idx="0">
                  <c:v>Every 6 moths to once a year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D9D9D9"/>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Analysis!$B$318</c:f>
              <c:numCache>
                <c:formatCode>0%</c:formatCode>
                <c:ptCount val="1"/>
                <c:pt idx="0">
                  <c:v>0.43220000000000008</c:v>
                </c:pt>
              </c:numCache>
            </c:numRef>
          </c:val>
          <c:extLst xmlns:c16r2="http://schemas.microsoft.com/office/drawing/2015/06/chart">
            <c:ext xmlns:c16="http://schemas.microsoft.com/office/drawing/2014/chart" uri="{C3380CC4-5D6E-409C-BE32-E72D297353CC}">
              <c16:uniqueId val="{00000001-BC4C-4A49-B06E-0B879E6BD806}"/>
            </c:ext>
          </c:extLst>
        </c:ser>
        <c:ser>
          <c:idx val="2"/>
          <c:order val="2"/>
          <c:tx>
            <c:strRef>
              <c:f>Analysis!$A$319</c:f>
              <c:strCache>
                <c:ptCount val="1"/>
                <c:pt idx="0">
                  <c:v>Once every 1 to 5 years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D9D9D9"/>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Analysis!$B$319</c:f>
              <c:numCache>
                <c:formatCode>0%</c:formatCode>
                <c:ptCount val="1"/>
                <c:pt idx="0">
                  <c:v>9.7900000000000001E-2</c:v>
                </c:pt>
              </c:numCache>
            </c:numRef>
          </c:val>
          <c:extLst xmlns:c16r2="http://schemas.microsoft.com/office/drawing/2015/06/chart">
            <c:ext xmlns:c16="http://schemas.microsoft.com/office/drawing/2014/chart" uri="{C3380CC4-5D6E-409C-BE32-E72D297353CC}">
              <c16:uniqueId val="{00000002-BC4C-4A49-B06E-0B879E6BD806}"/>
            </c:ext>
          </c:extLst>
        </c:ser>
        <c:ser>
          <c:idx val="3"/>
          <c:order val="3"/>
          <c:tx>
            <c:strRef>
              <c:f>Analysis!$A$320</c:f>
              <c:strCache>
                <c:ptCount val="1"/>
                <c:pt idx="0">
                  <c:v>Less than once every 5 years / never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D9D9D9"/>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Analysis!$B$320</c:f>
              <c:numCache>
                <c:formatCode>0%</c:formatCode>
                <c:ptCount val="1"/>
                <c:pt idx="0">
                  <c:v>8.8800000000000212E-2</c:v>
                </c:pt>
              </c:numCache>
            </c:numRef>
          </c:val>
          <c:extLst xmlns:c16r2="http://schemas.microsoft.com/office/drawing/2015/06/chart">
            <c:ext xmlns:c16="http://schemas.microsoft.com/office/drawing/2014/chart" uri="{C3380CC4-5D6E-409C-BE32-E72D297353CC}">
              <c16:uniqueId val="{00000003-BC4C-4A49-B06E-0B879E6BD806}"/>
            </c:ext>
          </c:extLst>
        </c:ser>
        <c:ser>
          <c:idx val="4"/>
          <c:order val="4"/>
          <c:tx>
            <c:strRef>
              <c:f>Analysis!$A$321</c:f>
              <c:strCache>
                <c:ptCount val="1"/>
                <c:pt idx="0">
                  <c:v>Don't know</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D9D9D9"/>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Analysis!$B$321</c:f>
              <c:numCache>
                <c:formatCode>0%</c:formatCode>
                <c:ptCount val="1"/>
                <c:pt idx="0">
                  <c:v>9.9100000000000063E-2</c:v>
                </c:pt>
              </c:numCache>
            </c:numRef>
          </c:val>
          <c:extLst xmlns:c16r2="http://schemas.microsoft.com/office/drawing/2015/06/chart">
            <c:ext xmlns:c16="http://schemas.microsoft.com/office/drawing/2014/chart" uri="{C3380CC4-5D6E-409C-BE32-E72D297353CC}">
              <c16:uniqueId val="{00000004-BC4C-4A49-B06E-0B879E6BD806}"/>
            </c:ext>
          </c:extLst>
        </c:ser>
        <c:dLbls>
          <c:showLegendKey val="0"/>
          <c:showVal val="1"/>
          <c:showCatName val="0"/>
          <c:showSerName val="0"/>
          <c:showPercent val="0"/>
          <c:showBubbleSize val="0"/>
        </c:dLbls>
        <c:gapWidth val="79"/>
        <c:overlap val="100"/>
        <c:axId val="401861720"/>
        <c:axId val="401862112"/>
      </c:barChart>
      <c:catAx>
        <c:axId val="4018617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401862112"/>
        <c:crosses val="autoZero"/>
        <c:auto val="1"/>
        <c:lblAlgn val="ctr"/>
        <c:lblOffset val="100"/>
        <c:noMultiLvlLbl val="0"/>
      </c:catAx>
      <c:valAx>
        <c:axId val="401862112"/>
        <c:scaling>
          <c:orientation val="minMax"/>
        </c:scaling>
        <c:delete val="1"/>
        <c:axPos val="b"/>
        <c:numFmt formatCode="0%" sourceLinked="1"/>
        <c:majorTickMark val="none"/>
        <c:minorTickMark val="none"/>
        <c:tickLblPos val="none"/>
        <c:crossAx val="401861720"/>
        <c:crosses val="autoZero"/>
        <c:crossBetween val="between"/>
      </c:valAx>
      <c:spPr>
        <a:noFill/>
        <a:ln>
          <a:noFill/>
        </a:ln>
        <a:effectLst/>
      </c:spPr>
    </c:plotArea>
    <c:legend>
      <c:legendPos val="b"/>
      <c:layout>
        <c:manualLayout>
          <c:xMode val="edge"/>
          <c:yMode val="edge"/>
          <c:x val="8.9785651793525781E-2"/>
          <c:y val="0.50404928550597861"/>
          <c:w val="0.7926509186351729"/>
          <c:h val="0.20126179425759183"/>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1345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849518810148537E-2"/>
          <c:y val="5.1400554097404488E-2"/>
          <c:w val="0.88234580052493461"/>
          <c:h val="0.8326195683872849"/>
        </c:manualLayout>
      </c:layout>
      <c:barChart>
        <c:barDir val="col"/>
        <c:grouping val="clustered"/>
        <c:varyColors val="0"/>
        <c:ser>
          <c:idx val="0"/>
          <c:order val="0"/>
          <c:tx>
            <c:v>E-mail/Online</c:v>
          </c:tx>
          <c:invertIfNegative val="0"/>
          <c:cat>
            <c:strRef>
              <c:f>('With profit %'!$E$6:$H$6,'With profit %'!$J$6:$K$6)</c:f>
              <c:strCache>
                <c:ptCount val="6"/>
                <c:pt idx="0">
                  <c:v>18-24</c:v>
                </c:pt>
                <c:pt idx="1">
                  <c:v>25-34</c:v>
                </c:pt>
                <c:pt idx="2">
                  <c:v>35-44</c:v>
                </c:pt>
                <c:pt idx="3">
                  <c:v>45-54</c:v>
                </c:pt>
                <c:pt idx="4">
                  <c:v>55-64</c:v>
                </c:pt>
                <c:pt idx="5">
                  <c:v>65+</c:v>
                </c:pt>
              </c:strCache>
            </c:strRef>
          </c:cat>
          <c:val>
            <c:numRef>
              <c:f>('With profit %'!$E$142:$H$142,'With profit %'!$J$142:$K$142)</c:f>
              <c:numCache>
                <c:formatCode>0%</c:formatCode>
                <c:ptCount val="6"/>
                <c:pt idx="0">
                  <c:v>0.44210000000000005</c:v>
                </c:pt>
                <c:pt idx="1">
                  <c:v>0.53420000000000001</c:v>
                </c:pt>
                <c:pt idx="2">
                  <c:v>0.38350000000000056</c:v>
                </c:pt>
                <c:pt idx="3">
                  <c:v>0.3745000000000005</c:v>
                </c:pt>
                <c:pt idx="4">
                  <c:v>0.29200000000000031</c:v>
                </c:pt>
                <c:pt idx="5">
                  <c:v>0.28200000000000008</c:v>
                </c:pt>
              </c:numCache>
            </c:numRef>
          </c:val>
          <c:extLst xmlns:c16r2="http://schemas.microsoft.com/office/drawing/2015/06/chart">
            <c:ext xmlns:c16="http://schemas.microsoft.com/office/drawing/2014/chart" uri="{C3380CC4-5D6E-409C-BE32-E72D297353CC}">
              <c16:uniqueId val="{00000000-FB11-4DFD-8B43-29CCD3B9B20F}"/>
            </c:ext>
          </c:extLst>
        </c:ser>
        <c:ser>
          <c:idx val="1"/>
          <c:order val="1"/>
          <c:tx>
            <c:v>Letter</c:v>
          </c:tx>
          <c:invertIfNegative val="0"/>
          <c:cat>
            <c:strRef>
              <c:f>('With profit %'!$E$6:$H$6,'With profit %'!$J$6:$K$6)</c:f>
              <c:strCache>
                <c:ptCount val="6"/>
                <c:pt idx="0">
                  <c:v>18-24</c:v>
                </c:pt>
                <c:pt idx="1">
                  <c:v>25-34</c:v>
                </c:pt>
                <c:pt idx="2">
                  <c:v>35-44</c:v>
                </c:pt>
                <c:pt idx="3">
                  <c:v>45-54</c:v>
                </c:pt>
                <c:pt idx="4">
                  <c:v>55-64</c:v>
                </c:pt>
                <c:pt idx="5">
                  <c:v>65+</c:v>
                </c:pt>
              </c:strCache>
            </c:strRef>
          </c:cat>
          <c:val>
            <c:numRef>
              <c:f>('With profit %'!$E$145:$H$145,'With profit %'!$J$145:$K$145)</c:f>
              <c:numCache>
                <c:formatCode>0%</c:formatCode>
                <c:ptCount val="6"/>
                <c:pt idx="0">
                  <c:v>0.30420000000000008</c:v>
                </c:pt>
                <c:pt idx="1">
                  <c:v>0.44160000000000005</c:v>
                </c:pt>
                <c:pt idx="2">
                  <c:v>0.57800000000000062</c:v>
                </c:pt>
                <c:pt idx="3">
                  <c:v>0.60190000000000099</c:v>
                </c:pt>
                <c:pt idx="4">
                  <c:v>0.65870000000000151</c:v>
                </c:pt>
                <c:pt idx="5">
                  <c:v>0.69330000000000003</c:v>
                </c:pt>
              </c:numCache>
            </c:numRef>
          </c:val>
          <c:extLst xmlns:c16r2="http://schemas.microsoft.com/office/drawing/2015/06/chart">
            <c:ext xmlns:c16="http://schemas.microsoft.com/office/drawing/2014/chart" uri="{C3380CC4-5D6E-409C-BE32-E72D297353CC}">
              <c16:uniqueId val="{00000001-FB11-4DFD-8B43-29CCD3B9B20F}"/>
            </c:ext>
          </c:extLst>
        </c:ser>
        <c:dLbls>
          <c:showLegendKey val="0"/>
          <c:showVal val="0"/>
          <c:showCatName val="0"/>
          <c:showSerName val="0"/>
          <c:showPercent val="0"/>
          <c:showBubbleSize val="0"/>
        </c:dLbls>
        <c:gapWidth val="150"/>
        <c:axId val="401862504"/>
        <c:axId val="401862896"/>
      </c:barChart>
      <c:catAx>
        <c:axId val="401862504"/>
        <c:scaling>
          <c:orientation val="minMax"/>
        </c:scaling>
        <c:delete val="0"/>
        <c:axPos val="b"/>
        <c:numFmt formatCode="General" sourceLinked="0"/>
        <c:majorTickMark val="out"/>
        <c:minorTickMark val="none"/>
        <c:tickLblPos val="nextTo"/>
        <c:txPr>
          <a:bodyPr/>
          <a:lstStyle/>
          <a:p>
            <a:pPr>
              <a:defRPr sz="1400">
                <a:solidFill>
                  <a:srgbClr val="113458"/>
                </a:solidFill>
              </a:defRPr>
            </a:pPr>
            <a:endParaRPr lang="en-US"/>
          </a:p>
        </c:txPr>
        <c:crossAx val="401862896"/>
        <c:crosses val="autoZero"/>
        <c:auto val="1"/>
        <c:lblAlgn val="ctr"/>
        <c:lblOffset val="100"/>
        <c:noMultiLvlLbl val="0"/>
      </c:catAx>
      <c:valAx>
        <c:axId val="401862896"/>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a:lstStyle/>
          <a:p>
            <a:pPr>
              <a:defRPr sz="1200"/>
            </a:pPr>
            <a:endParaRPr lang="en-US"/>
          </a:p>
        </c:txPr>
        <c:crossAx val="401862504"/>
        <c:crosses val="autoZero"/>
        <c:crossBetween val="between"/>
      </c:valAx>
    </c:plotArea>
    <c:legend>
      <c:legendPos val="r"/>
      <c:layout>
        <c:manualLayout>
          <c:xMode val="edge"/>
          <c:yMode val="edge"/>
          <c:x val="0.19919531933508319"/>
          <c:y val="6.9060586176727903E-2"/>
          <c:w val="0.23015223097112886"/>
          <c:h val="0.21064425974530995"/>
        </c:manualLayout>
      </c:layout>
      <c:overlay val="0"/>
      <c:spPr>
        <a:solidFill>
          <a:schemeClr val="bg1"/>
        </a:solidFill>
      </c:spPr>
      <c:txPr>
        <a:bodyPr/>
        <a:lstStyle/>
        <a:p>
          <a:pPr>
            <a:defRPr sz="1600" b="1">
              <a:solidFill>
                <a:srgbClr val="113458"/>
              </a:solidFill>
            </a:defRPr>
          </a:pPr>
          <a:endParaRPr lang="en-US"/>
        </a:p>
      </c:txPr>
    </c:legend>
    <c:plotVisOnly val="1"/>
    <c:dispBlanksAs val="gap"/>
    <c:showDLblsOverMax val="0"/>
  </c:chart>
  <c:spPr>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spc="0" baseline="0">
              <a:solidFill>
                <a:srgbClr val="113458"/>
              </a:solidFill>
              <a:latin typeface="+mn-lt"/>
              <a:ea typeface="+mn-ea"/>
              <a:cs typeface="+mn-cs"/>
            </a:defRPr>
          </a:pPr>
          <a:endParaRPr lang="en-US"/>
        </a:p>
      </c:txPr>
    </c:title>
    <c:autoTitleDeleted val="0"/>
    <c:plotArea>
      <c:layout>
        <c:manualLayout>
          <c:layoutTarget val="inner"/>
          <c:xMode val="edge"/>
          <c:yMode val="edge"/>
          <c:x val="8.5700066347755496E-2"/>
          <c:y val="0.19118163006105732"/>
          <c:w val="0.79674960089637881"/>
          <c:h val="0.74584223594934385"/>
        </c:manualLayout>
      </c:layout>
      <c:pieChart>
        <c:varyColors val="1"/>
        <c:ser>
          <c:idx val="0"/>
          <c:order val="0"/>
          <c:tx>
            <c:strRef>
              <c:f>Analysis!$B$168</c:f>
              <c:strCache>
                <c:ptCount val="1"/>
                <c:pt idx="0">
                  <c:v>All policyholders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074-4CBB-9FE3-81F209E3D00E}"/>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074-4CBB-9FE3-81F209E3D00E}"/>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0074-4CBB-9FE3-81F209E3D00E}"/>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0074-4CBB-9FE3-81F209E3D00E}"/>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13458"/>
                      </a:solidFill>
                      <a:latin typeface="+mn-lt"/>
                      <a:ea typeface="+mn-ea"/>
                      <a:cs typeface="+mn-cs"/>
                    </a:defRPr>
                  </a:pPr>
                  <a:endParaRPr lang="en-US"/>
                </a:p>
              </c:txPr>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D9D9D9"/>
                    </a:solidFill>
                    <a:latin typeface="+mn-lt"/>
                    <a:ea typeface="+mn-ea"/>
                    <a:cs typeface="+mn-cs"/>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Analysis!$A$170:$A$173</c:f>
              <c:strCache>
                <c:ptCount val="4"/>
                <c:pt idx="0">
                  <c:v>I feel I receive too much information on my financial product(s)</c:v>
                </c:pt>
                <c:pt idx="1">
                  <c:v>The amount of information I receive on my financial product(s) is about right</c:v>
                </c:pt>
                <c:pt idx="2">
                  <c:v>I feel I receive too little information on my financial product(s)</c:v>
                </c:pt>
                <c:pt idx="3">
                  <c:v>Don't know</c:v>
                </c:pt>
              </c:strCache>
            </c:strRef>
          </c:cat>
          <c:val>
            <c:numRef>
              <c:f>Analysis!$B$170:$B$173</c:f>
              <c:numCache>
                <c:formatCode>0%</c:formatCode>
                <c:ptCount val="4"/>
                <c:pt idx="0">
                  <c:v>2.5000000000000001E-2</c:v>
                </c:pt>
                <c:pt idx="1">
                  <c:v>0.63530000000000064</c:v>
                </c:pt>
                <c:pt idx="2">
                  <c:v>0.2303</c:v>
                </c:pt>
                <c:pt idx="3">
                  <c:v>0.10940000000000009</c:v>
                </c:pt>
              </c:numCache>
            </c:numRef>
          </c:val>
          <c:extLst xmlns:c16r2="http://schemas.microsoft.com/office/drawing/2015/06/chart">
            <c:ext xmlns:c16="http://schemas.microsoft.com/office/drawing/2014/chart" uri="{C3380CC4-5D6E-409C-BE32-E72D297353CC}">
              <c16:uniqueId val="{00000008-0074-4CBB-9FE3-81F209E3D00E}"/>
            </c:ext>
          </c:extLst>
        </c:ser>
        <c:ser>
          <c:idx val="1"/>
          <c:order val="1"/>
          <c:tx>
            <c:strRef>
              <c:f>Analysis!$I$168</c:f>
              <c:strCache>
                <c:ptCount val="1"/>
                <c:pt idx="0">
                  <c:v>55 and older</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A-0074-4CBB-9FE3-81F209E3D00E}"/>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C-0074-4CBB-9FE3-81F209E3D00E}"/>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E-0074-4CBB-9FE3-81F209E3D00E}"/>
              </c:ext>
            </c:extLst>
          </c:dPt>
          <c:cat>
            <c:strRef>
              <c:f>Analysis!$A$170:$A$173</c:f>
              <c:strCache>
                <c:ptCount val="4"/>
                <c:pt idx="0">
                  <c:v>I feel I receive too much information on my financial product(s)</c:v>
                </c:pt>
                <c:pt idx="1">
                  <c:v>The amount of information I receive on my financial product(s) is about right</c:v>
                </c:pt>
                <c:pt idx="2">
                  <c:v>I feel I receive too little information on my financial product(s)</c:v>
                </c:pt>
                <c:pt idx="3">
                  <c:v>Don't know</c:v>
                </c:pt>
              </c:strCache>
            </c:strRef>
          </c:cat>
          <c:val>
            <c:numRef>
              <c:f>Analysis!$I$171:$I$173</c:f>
              <c:numCache>
                <c:formatCode>0%</c:formatCode>
                <c:ptCount val="3"/>
                <c:pt idx="0">
                  <c:v>0.73480000000000112</c:v>
                </c:pt>
                <c:pt idx="1">
                  <c:v>0.15720000000000031</c:v>
                </c:pt>
                <c:pt idx="2">
                  <c:v>8.1600000000000006E-2</c:v>
                </c:pt>
              </c:numCache>
            </c:numRef>
          </c:val>
          <c:extLst xmlns:c16r2="http://schemas.microsoft.com/office/drawing/2015/06/chart">
            <c:ext xmlns:c16="http://schemas.microsoft.com/office/drawing/2014/chart" uri="{C3380CC4-5D6E-409C-BE32-E72D297353CC}">
              <c16:uniqueId val="{0000000F-0074-4CBB-9FE3-81F209E3D00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113458"/>
                </a:solidFill>
                <a:latin typeface="+mn-lt"/>
                <a:ea typeface="+mn-ea"/>
                <a:cs typeface="+mn-cs"/>
              </a:defRPr>
            </a:pPr>
            <a:r>
              <a:rPr lang="en-US" sz="1800" b="1" dirty="0">
                <a:solidFill>
                  <a:srgbClr val="113458"/>
                </a:solidFill>
              </a:rPr>
              <a:t>With-profits policyholders</a:t>
            </a:r>
          </a:p>
        </c:rich>
      </c:tx>
      <c:layout>
        <c:manualLayout>
          <c:xMode val="edge"/>
          <c:yMode val="edge"/>
          <c:x val="8.4337675560662351E-2"/>
          <c:y val="2.8063654777270981E-2"/>
        </c:manualLayout>
      </c:layout>
      <c:overlay val="0"/>
      <c:spPr>
        <a:noFill/>
        <a:ln>
          <a:noFill/>
        </a:ln>
        <a:effectLst/>
      </c:spPr>
    </c:title>
    <c:autoTitleDeleted val="0"/>
    <c:plotArea>
      <c:layout>
        <c:manualLayout>
          <c:layoutTarget val="inner"/>
          <c:xMode val="edge"/>
          <c:yMode val="edge"/>
          <c:x val="6.674733046539133E-2"/>
          <c:y val="0.18255905218735075"/>
          <c:w val="0.50191680530573957"/>
          <c:h val="0.71324260820343255"/>
        </c:manualLayout>
      </c:layout>
      <c:pieChart>
        <c:varyColors val="1"/>
        <c:ser>
          <c:idx val="0"/>
          <c:order val="0"/>
          <c:tx>
            <c:strRef>
              <c:f>Analysis!$C$160</c:f>
              <c:strCache>
                <c:ptCount val="1"/>
                <c:pt idx="0">
                  <c:v>with-profits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D6E-4605-B272-C15734245C3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D6E-4605-B272-C15734245C3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D6E-4605-B272-C15734245C3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D6E-4605-B272-C15734245C3D}"/>
              </c:ext>
            </c:extLst>
          </c:dPt>
          <c:dLbls>
            <c:dLbl>
              <c:idx val="0"/>
              <c:layout>
                <c:manualLayout>
                  <c:x val="1.4922744167666285E-2"/>
                  <c:y val="1.632194315397361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13458"/>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CD6E-4605-B272-C15734245C3D}"/>
                </c:ext>
                <c:ext xmlns:c15="http://schemas.microsoft.com/office/drawing/2012/chart" uri="{CE6537A1-D6FC-4f65-9D91-7224C49458BB}"/>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D9D9D9"/>
                      </a:solidFill>
                      <a:latin typeface="+mn-lt"/>
                      <a:ea typeface="+mn-ea"/>
                      <a:cs typeface="+mn-cs"/>
                    </a:defRPr>
                  </a:pPr>
                  <a:endParaRPr lang="en-US"/>
                </a:p>
              </c:txPr>
              <c:dLblPos val="bestFit"/>
              <c:showLegendKey val="0"/>
              <c:showVal val="0"/>
              <c:showCatName val="0"/>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D9D9D9"/>
                      </a:solidFill>
                      <a:latin typeface="+mn-lt"/>
                      <a:ea typeface="+mn-ea"/>
                      <a:cs typeface="+mn-cs"/>
                    </a:defRPr>
                  </a:pPr>
                  <a:endParaRPr lang="en-US"/>
                </a:p>
              </c:txPr>
              <c:dLblPos val="bestFit"/>
              <c:showLegendKey val="0"/>
              <c:showVal val="0"/>
              <c:showCatName val="0"/>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13458"/>
                      </a:solidFill>
                      <a:latin typeface="+mn-lt"/>
                      <a:ea typeface="+mn-ea"/>
                      <a:cs typeface="+mn-cs"/>
                    </a:defRPr>
                  </a:pPr>
                  <a:endParaRPr lang="en-US"/>
                </a:p>
              </c:txPr>
              <c:dLblPos val="bestFit"/>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D9D9D9"/>
                    </a:solidFill>
                    <a:latin typeface="+mn-lt"/>
                    <a:ea typeface="+mn-ea"/>
                    <a:cs typeface="+mn-cs"/>
                  </a:defRPr>
                </a:pPr>
                <a:endParaRPr lang="en-US"/>
              </a:p>
            </c:txPr>
            <c:dLblPos val="bestFit"/>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Analysis!$A$170:$A$173</c:f>
              <c:strCache>
                <c:ptCount val="4"/>
                <c:pt idx="0">
                  <c:v>I receive too much information</c:v>
                </c:pt>
                <c:pt idx="1">
                  <c:v>The amount of information is about right</c:v>
                </c:pt>
                <c:pt idx="2">
                  <c:v>I receive too little information</c:v>
                </c:pt>
                <c:pt idx="3">
                  <c:v>Don't know</c:v>
                </c:pt>
              </c:strCache>
            </c:strRef>
          </c:cat>
          <c:val>
            <c:numRef>
              <c:f>Analysis!$C$161:$C$164</c:f>
              <c:numCache>
                <c:formatCode>0%</c:formatCode>
                <c:ptCount val="4"/>
                <c:pt idx="0">
                  <c:v>1.9900000000000043E-2</c:v>
                </c:pt>
                <c:pt idx="1">
                  <c:v>0.72610000000000063</c:v>
                </c:pt>
                <c:pt idx="2">
                  <c:v>0.22620000000000001</c:v>
                </c:pt>
                <c:pt idx="3">
                  <c:v>2.7800000000000047E-2</c:v>
                </c:pt>
              </c:numCache>
            </c:numRef>
          </c:val>
          <c:extLst xmlns:c16r2="http://schemas.microsoft.com/office/drawing/2015/06/chart">
            <c:ext xmlns:c16="http://schemas.microsoft.com/office/drawing/2014/chart" uri="{C3380CC4-5D6E-409C-BE32-E72D297353CC}">
              <c16:uniqueId val="{00000008-CD6E-4605-B272-C15734245C3D}"/>
            </c:ext>
          </c:extLst>
        </c:ser>
        <c:ser>
          <c:idx val="1"/>
          <c:order val="1"/>
          <c:tx>
            <c:strRef>
              <c:f>Analysis!$I$168</c:f>
              <c:strCache>
                <c:ptCount val="1"/>
                <c:pt idx="0">
                  <c:v>55 and older</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A-CD6E-4605-B272-C15734245C3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C-CD6E-4605-B272-C15734245C3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E-CD6E-4605-B272-C15734245C3D}"/>
              </c:ext>
            </c:extLst>
          </c:dPt>
          <c:cat>
            <c:strRef>
              <c:f>Analysis!$A$170:$A$173</c:f>
              <c:strCache>
                <c:ptCount val="4"/>
                <c:pt idx="0">
                  <c:v>I receive too much information</c:v>
                </c:pt>
                <c:pt idx="1">
                  <c:v>The amount of information is about right</c:v>
                </c:pt>
                <c:pt idx="2">
                  <c:v>I receive too little information</c:v>
                </c:pt>
                <c:pt idx="3">
                  <c:v>Don't know</c:v>
                </c:pt>
              </c:strCache>
            </c:strRef>
          </c:cat>
          <c:val>
            <c:numRef>
              <c:f>Analysis!$I$171:$I$173</c:f>
              <c:numCache>
                <c:formatCode>0%</c:formatCode>
                <c:ptCount val="3"/>
                <c:pt idx="0">
                  <c:v>0.73480000000000112</c:v>
                </c:pt>
                <c:pt idx="1">
                  <c:v>0.15720000000000031</c:v>
                </c:pt>
                <c:pt idx="2">
                  <c:v>8.1600000000000006E-2</c:v>
                </c:pt>
              </c:numCache>
            </c:numRef>
          </c:val>
          <c:extLst xmlns:c16r2="http://schemas.microsoft.com/office/drawing/2015/06/chart">
            <c:ext xmlns:c16="http://schemas.microsoft.com/office/drawing/2014/chart" uri="{C3380CC4-5D6E-409C-BE32-E72D297353CC}">
              <c16:uniqueId val="{0000000F-CD6E-4605-B272-C15734245C3D}"/>
            </c:ext>
          </c:extLst>
        </c:ser>
        <c:dLbls>
          <c:showLegendKey val="0"/>
          <c:showVal val="0"/>
          <c:showCatName val="0"/>
          <c:showSerName val="0"/>
          <c:showPercent val="0"/>
          <c:showBubbleSize val="0"/>
          <c:showLeaderLines val="0"/>
        </c:dLbls>
        <c:firstSliceAng val="0"/>
      </c:pieChart>
      <c:spPr>
        <a:noFill/>
        <a:ln>
          <a:noFill/>
        </a:ln>
        <a:effectLst/>
      </c:spPr>
    </c:plotArea>
    <c:legend>
      <c:legendPos val="r"/>
      <c:legendEntry>
        <c:idx val="1"/>
        <c:txPr>
          <a:bodyPr rot="0" spcFirstLastPara="1" vertOverflow="ellipsis" vert="horz" wrap="square" anchor="ctr" anchorCtr="1"/>
          <a:lstStyle/>
          <a:p>
            <a:pPr>
              <a:defRPr sz="1600" b="1" i="0" u="none" strike="noStrike" kern="1200" baseline="0">
                <a:solidFill>
                  <a:srgbClr val="113458"/>
                </a:solidFill>
                <a:latin typeface="+mn-lt"/>
                <a:ea typeface="+mn-ea"/>
                <a:cs typeface="+mn-cs"/>
              </a:defRPr>
            </a:pPr>
            <a:endParaRPr lang="en-US"/>
          </a:p>
        </c:txPr>
      </c:legendEntry>
      <c:layout>
        <c:manualLayout>
          <c:xMode val="edge"/>
          <c:yMode val="edge"/>
          <c:x val="0.6559837649617879"/>
          <c:y val="8.1319135407410481E-2"/>
          <c:w val="0.33009234354077632"/>
          <c:h val="0.83069633495850381"/>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13458"/>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113458"/>
                </a:solidFill>
                <a:latin typeface="+mn-lt"/>
                <a:ea typeface="+mn-ea"/>
                <a:cs typeface="+mn-cs"/>
              </a:defRPr>
            </a:pPr>
            <a:r>
              <a:rPr lang="en-GB" sz="1800" dirty="0">
                <a:solidFill>
                  <a:srgbClr val="113458"/>
                </a:solidFill>
              </a:rPr>
              <a:t>Most appreciated information</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113458"/>
              </a:solidFill>
              <a:latin typeface="+mn-lt"/>
              <a:ea typeface="+mn-ea"/>
              <a:cs typeface="+mn-cs"/>
            </a:defRPr>
          </a:pPr>
          <a:endParaRPr lang="en-US"/>
        </a:p>
      </c:txPr>
    </c:title>
    <c:autoTitleDeleted val="0"/>
    <c:plotArea>
      <c:layout/>
      <c:barChart>
        <c:barDir val="col"/>
        <c:grouping val="clustered"/>
        <c:varyColors val="0"/>
        <c:ser>
          <c:idx val="1"/>
          <c:order val="0"/>
          <c:tx>
            <c:v>All policyholders</c:v>
          </c:tx>
          <c:spPr>
            <a:solidFill>
              <a:schemeClr val="accent2"/>
            </a:solidFill>
            <a:ln>
              <a:noFill/>
            </a:ln>
            <a:effectLst/>
          </c:spPr>
          <c:invertIfNegative val="0"/>
          <c:val>
            <c:numRef>
              <c:f>Analysis!$B$212:$B$218</c:f>
              <c:numCache>
                <c:formatCode>0%</c:formatCode>
                <c:ptCount val="7"/>
                <c:pt idx="0">
                  <c:v>0.45629999999999998</c:v>
                </c:pt>
                <c:pt idx="1">
                  <c:v>0.43770000000000031</c:v>
                </c:pt>
                <c:pt idx="2">
                  <c:v>0.43010000000000032</c:v>
                </c:pt>
                <c:pt idx="3">
                  <c:v>0.36320000000000002</c:v>
                </c:pt>
                <c:pt idx="4">
                  <c:v>0.35910000000000031</c:v>
                </c:pt>
                <c:pt idx="5">
                  <c:v>0.35720000000000002</c:v>
                </c:pt>
                <c:pt idx="6">
                  <c:v>0.33360000000000056</c:v>
                </c:pt>
              </c:numCache>
            </c:numRef>
          </c:val>
          <c:extLst xmlns:c16r2="http://schemas.microsoft.com/office/drawing/2015/06/chart">
            <c:ext xmlns:c16="http://schemas.microsoft.com/office/drawing/2014/chart" uri="{C3380CC4-5D6E-409C-BE32-E72D297353CC}">
              <c16:uniqueId val="{00000000-0631-4794-83A1-1C25C2948D54}"/>
            </c:ext>
          </c:extLst>
        </c:ser>
        <c:ser>
          <c:idx val="0"/>
          <c:order val="1"/>
          <c:tx>
            <c:v>With-profits policyholders</c:v>
          </c:tx>
          <c:spPr>
            <a:solidFill>
              <a:schemeClr val="accent1"/>
            </a:solidFill>
            <a:ln>
              <a:noFill/>
            </a:ln>
            <a:effectLst/>
          </c:spPr>
          <c:invertIfNegative val="0"/>
          <c:cat>
            <c:strRef>
              <c:f>Analysis!$A$212:$A$218</c:f>
              <c:strCache>
                <c:ptCount val="7"/>
                <c:pt idx="0">
                  <c:v>Current value</c:v>
                </c:pt>
                <c:pt idx="1">
                  <c:v>How the investment has performed</c:v>
                </c:pt>
                <c:pt idx="2">
                  <c:v>Changes in value over the year</c:v>
                </c:pt>
                <c:pt idx="3">
                  <c:v>Projected maturity value</c:v>
                </c:pt>
                <c:pt idx="4">
                  <c:v>Charges incurred</c:v>
                </c:pt>
                <c:pt idx="5">
                  <c:v>Premiums paid</c:v>
                </c:pt>
                <c:pt idx="6">
                  <c:v>How my money is invested</c:v>
                </c:pt>
              </c:strCache>
            </c:strRef>
          </c:cat>
          <c:val>
            <c:numRef>
              <c:f>Analysis!$N$212:$N$218</c:f>
              <c:numCache>
                <c:formatCode>0%</c:formatCode>
                <c:ptCount val="7"/>
                <c:pt idx="0">
                  <c:v>0.60690000000000099</c:v>
                </c:pt>
                <c:pt idx="1">
                  <c:v>0.67480000000000151</c:v>
                </c:pt>
                <c:pt idx="2">
                  <c:v>0.59160000000000001</c:v>
                </c:pt>
                <c:pt idx="3">
                  <c:v>0.47340000000000032</c:v>
                </c:pt>
                <c:pt idx="4">
                  <c:v>0.4849000000000005</c:v>
                </c:pt>
                <c:pt idx="5">
                  <c:v>0.4486</c:v>
                </c:pt>
                <c:pt idx="6">
                  <c:v>0.4582</c:v>
                </c:pt>
              </c:numCache>
            </c:numRef>
          </c:val>
          <c:extLst xmlns:c16r2="http://schemas.microsoft.com/office/drawing/2015/06/chart">
            <c:ext xmlns:c16="http://schemas.microsoft.com/office/drawing/2014/chart" uri="{C3380CC4-5D6E-409C-BE32-E72D297353CC}">
              <c16:uniqueId val="{00000001-0631-4794-83A1-1C25C2948D54}"/>
            </c:ext>
          </c:extLst>
        </c:ser>
        <c:dLbls>
          <c:showLegendKey val="0"/>
          <c:showVal val="0"/>
          <c:showCatName val="0"/>
          <c:showSerName val="0"/>
          <c:showPercent val="0"/>
          <c:showBubbleSize val="0"/>
        </c:dLbls>
        <c:gapWidth val="75"/>
        <c:overlap val="-25"/>
        <c:axId val="419505008"/>
        <c:axId val="419505400"/>
      </c:barChart>
      <c:catAx>
        <c:axId val="41950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13458"/>
                </a:solidFill>
                <a:latin typeface="+mn-lt"/>
                <a:ea typeface="+mn-ea"/>
                <a:cs typeface="+mn-cs"/>
              </a:defRPr>
            </a:pPr>
            <a:endParaRPr lang="en-US"/>
          </a:p>
        </c:txPr>
        <c:crossAx val="419505400"/>
        <c:crosses val="autoZero"/>
        <c:auto val="1"/>
        <c:lblAlgn val="ctr"/>
        <c:lblOffset val="100"/>
        <c:noMultiLvlLbl val="0"/>
      </c:catAx>
      <c:valAx>
        <c:axId val="419505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505008"/>
        <c:crosses val="autoZero"/>
        <c:crossBetween val="between"/>
      </c:valAx>
      <c:spPr>
        <a:noFill/>
        <a:ln>
          <a:noFill/>
        </a:ln>
        <a:effectLst/>
      </c:spPr>
    </c:plotArea>
    <c:legend>
      <c:legendPos val="b"/>
      <c:layout>
        <c:manualLayout>
          <c:xMode val="edge"/>
          <c:yMode val="edge"/>
          <c:x val="0.72794746776995578"/>
          <c:y val="5.4040326589592395E-2"/>
          <c:w val="0.26318976432544888"/>
          <c:h val="0.21398400810195811"/>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rgbClr val="11345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113458"/>
                </a:solidFill>
                <a:latin typeface="+mn-lt"/>
                <a:ea typeface="+mn-ea"/>
                <a:cs typeface="+mn-cs"/>
              </a:defRPr>
            </a:pPr>
            <a:r>
              <a:rPr lang="en-GB" sz="1800" dirty="0">
                <a:solidFill>
                  <a:srgbClr val="113458"/>
                </a:solidFill>
              </a:rPr>
              <a:t>Most appreciated information</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113458"/>
              </a:solidFill>
              <a:latin typeface="+mn-lt"/>
              <a:ea typeface="+mn-ea"/>
              <a:cs typeface="+mn-cs"/>
            </a:defRPr>
          </a:pPr>
          <a:endParaRPr lang="en-US"/>
        </a:p>
      </c:txPr>
    </c:title>
    <c:autoTitleDeleted val="0"/>
    <c:plotArea>
      <c:layout/>
      <c:barChart>
        <c:barDir val="col"/>
        <c:grouping val="clustered"/>
        <c:varyColors val="0"/>
        <c:ser>
          <c:idx val="1"/>
          <c:order val="0"/>
          <c:tx>
            <c:v>All policyholders</c:v>
          </c:tx>
          <c:spPr>
            <a:solidFill>
              <a:schemeClr val="accent2"/>
            </a:solidFill>
            <a:ln>
              <a:noFill/>
            </a:ln>
            <a:effectLst/>
          </c:spPr>
          <c:invertIfNegative val="0"/>
          <c:val>
            <c:numRef>
              <c:f>Analysis!$B$212:$B$218</c:f>
              <c:numCache>
                <c:formatCode>0%</c:formatCode>
                <c:ptCount val="7"/>
                <c:pt idx="0">
                  <c:v>0.45629999999999998</c:v>
                </c:pt>
                <c:pt idx="1">
                  <c:v>0.43770000000000031</c:v>
                </c:pt>
                <c:pt idx="2">
                  <c:v>0.43010000000000032</c:v>
                </c:pt>
                <c:pt idx="3">
                  <c:v>0.36320000000000002</c:v>
                </c:pt>
                <c:pt idx="4">
                  <c:v>0.35910000000000031</c:v>
                </c:pt>
                <c:pt idx="5">
                  <c:v>0.35720000000000002</c:v>
                </c:pt>
                <c:pt idx="6">
                  <c:v>0.33360000000000056</c:v>
                </c:pt>
              </c:numCache>
            </c:numRef>
          </c:val>
          <c:extLst xmlns:c16r2="http://schemas.microsoft.com/office/drawing/2015/06/chart">
            <c:ext xmlns:c16="http://schemas.microsoft.com/office/drawing/2014/chart" uri="{C3380CC4-5D6E-409C-BE32-E72D297353CC}">
              <c16:uniqueId val="{00000000-0631-4794-83A1-1C25C2948D54}"/>
            </c:ext>
          </c:extLst>
        </c:ser>
        <c:ser>
          <c:idx val="0"/>
          <c:order val="1"/>
          <c:tx>
            <c:v>With-profits policyholders</c:v>
          </c:tx>
          <c:spPr>
            <a:solidFill>
              <a:schemeClr val="accent1"/>
            </a:solidFill>
            <a:ln>
              <a:noFill/>
            </a:ln>
            <a:effectLst/>
          </c:spPr>
          <c:invertIfNegative val="0"/>
          <c:cat>
            <c:strRef>
              <c:f>Analysis!$A$212:$A$218</c:f>
              <c:strCache>
                <c:ptCount val="7"/>
                <c:pt idx="0">
                  <c:v>Current value</c:v>
                </c:pt>
                <c:pt idx="1">
                  <c:v>How the investment has performed</c:v>
                </c:pt>
                <c:pt idx="2">
                  <c:v>Changes in value over the year</c:v>
                </c:pt>
                <c:pt idx="3">
                  <c:v>Projected maturity value</c:v>
                </c:pt>
                <c:pt idx="4">
                  <c:v>Charges incurred</c:v>
                </c:pt>
                <c:pt idx="5">
                  <c:v>Premiums paid</c:v>
                </c:pt>
                <c:pt idx="6">
                  <c:v>How my money is invested</c:v>
                </c:pt>
              </c:strCache>
            </c:strRef>
          </c:cat>
          <c:val>
            <c:numRef>
              <c:f>Analysis!$N$212:$N$218</c:f>
              <c:numCache>
                <c:formatCode>0%</c:formatCode>
                <c:ptCount val="7"/>
                <c:pt idx="0">
                  <c:v>0.60690000000000099</c:v>
                </c:pt>
                <c:pt idx="1">
                  <c:v>0.67480000000000151</c:v>
                </c:pt>
                <c:pt idx="2">
                  <c:v>0.59160000000000001</c:v>
                </c:pt>
                <c:pt idx="3">
                  <c:v>0.47340000000000032</c:v>
                </c:pt>
                <c:pt idx="4">
                  <c:v>0.4849000000000005</c:v>
                </c:pt>
                <c:pt idx="5">
                  <c:v>0.4486</c:v>
                </c:pt>
                <c:pt idx="6">
                  <c:v>0.4582</c:v>
                </c:pt>
              </c:numCache>
            </c:numRef>
          </c:val>
          <c:extLst xmlns:c16r2="http://schemas.microsoft.com/office/drawing/2015/06/chart">
            <c:ext xmlns:c16="http://schemas.microsoft.com/office/drawing/2014/chart" uri="{C3380CC4-5D6E-409C-BE32-E72D297353CC}">
              <c16:uniqueId val="{00000001-0631-4794-83A1-1C25C2948D54}"/>
            </c:ext>
          </c:extLst>
        </c:ser>
        <c:dLbls>
          <c:showLegendKey val="0"/>
          <c:showVal val="0"/>
          <c:showCatName val="0"/>
          <c:showSerName val="0"/>
          <c:showPercent val="0"/>
          <c:showBubbleSize val="0"/>
        </c:dLbls>
        <c:gapWidth val="75"/>
        <c:overlap val="-25"/>
        <c:axId val="419506184"/>
        <c:axId val="419506576"/>
      </c:barChart>
      <c:catAx>
        <c:axId val="419506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13458"/>
                </a:solidFill>
                <a:latin typeface="+mn-lt"/>
                <a:ea typeface="+mn-ea"/>
                <a:cs typeface="+mn-cs"/>
              </a:defRPr>
            </a:pPr>
            <a:endParaRPr lang="en-US"/>
          </a:p>
        </c:txPr>
        <c:crossAx val="419506576"/>
        <c:crosses val="autoZero"/>
        <c:auto val="1"/>
        <c:lblAlgn val="ctr"/>
        <c:lblOffset val="100"/>
        <c:noMultiLvlLbl val="0"/>
      </c:catAx>
      <c:valAx>
        <c:axId val="419506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506184"/>
        <c:crosses val="autoZero"/>
        <c:crossBetween val="between"/>
      </c:valAx>
      <c:spPr>
        <a:noFill/>
        <a:ln>
          <a:noFill/>
        </a:ln>
        <a:effectLst/>
      </c:spPr>
    </c:plotArea>
    <c:legend>
      <c:legendPos val="b"/>
      <c:layout>
        <c:manualLayout>
          <c:xMode val="edge"/>
          <c:yMode val="edge"/>
          <c:x val="0.72794746776995578"/>
          <c:y val="5.4040326589592395E-2"/>
          <c:w val="0.26318976432544888"/>
          <c:h val="0.21398400810195811"/>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rgbClr val="11345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113458"/>
                </a:solidFill>
                <a:latin typeface="+mn-lt"/>
                <a:ea typeface="+mn-ea"/>
                <a:cs typeface="+mn-cs"/>
              </a:defRPr>
            </a:pPr>
            <a:r>
              <a:rPr lang="en-GB" sz="1800" b="1">
                <a:solidFill>
                  <a:srgbClr val="113458"/>
                </a:solidFill>
              </a:rPr>
              <a:t>Understanding of with-profits terminology</a:t>
            </a: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113458"/>
              </a:solidFill>
              <a:latin typeface="+mn-lt"/>
              <a:ea typeface="+mn-ea"/>
              <a:cs typeface="+mn-cs"/>
            </a:defRPr>
          </a:pPr>
          <a:endParaRPr lang="en-US"/>
        </a:p>
      </c:txPr>
    </c:title>
    <c:autoTitleDeleted val="0"/>
    <c:plotArea>
      <c:layout/>
      <c:barChart>
        <c:barDir val="col"/>
        <c:grouping val="clustered"/>
        <c:varyColors val="0"/>
        <c:ser>
          <c:idx val="0"/>
          <c:order val="0"/>
          <c:tx>
            <c:strRef>
              <c:f>Analysis!$B$291</c:f>
              <c:strCache>
                <c:ptCount val="1"/>
                <c:pt idx="0">
                  <c:v>All policyholders</c:v>
                </c:pt>
              </c:strCache>
            </c:strRef>
          </c:tx>
          <c:spPr>
            <a:solidFill>
              <a:schemeClr val="accent1"/>
            </a:solidFill>
            <a:ln>
              <a:noFill/>
            </a:ln>
            <a:effectLst/>
          </c:spPr>
          <c:invertIfNegative val="0"/>
          <c:cat>
            <c:strRef>
              <c:f>Analysis!$A$293:$A$298</c:f>
              <c:strCache>
                <c:ptCount val="6"/>
                <c:pt idx="0">
                  <c:v>With-profits</c:v>
                </c:pt>
                <c:pt idx="1">
                  <c:v>Sum Assured</c:v>
                </c:pt>
                <c:pt idx="2">
                  <c:v>Regular Bonus</c:v>
                </c:pt>
                <c:pt idx="3">
                  <c:v>Final Bonus</c:v>
                </c:pt>
                <c:pt idx="4">
                  <c:v>Smoothing</c:v>
                </c:pt>
                <c:pt idx="5">
                  <c:v>Market Value Reduction</c:v>
                </c:pt>
              </c:strCache>
            </c:strRef>
          </c:cat>
          <c:val>
            <c:numRef>
              <c:f>Analysis!$B$293:$B$298</c:f>
              <c:numCache>
                <c:formatCode>0%</c:formatCode>
                <c:ptCount val="6"/>
                <c:pt idx="0">
                  <c:v>0.39560000000000056</c:v>
                </c:pt>
                <c:pt idx="1">
                  <c:v>0.3498000000000005</c:v>
                </c:pt>
                <c:pt idx="2">
                  <c:v>0.3513000000000005</c:v>
                </c:pt>
                <c:pt idx="3">
                  <c:v>0.38490000000000063</c:v>
                </c:pt>
                <c:pt idx="4">
                  <c:v>7.2800000000000031E-2</c:v>
                </c:pt>
                <c:pt idx="5">
                  <c:v>0.1658</c:v>
                </c:pt>
              </c:numCache>
            </c:numRef>
          </c:val>
          <c:extLst xmlns:c16r2="http://schemas.microsoft.com/office/drawing/2015/06/chart">
            <c:ext xmlns:c16="http://schemas.microsoft.com/office/drawing/2014/chart" uri="{C3380CC4-5D6E-409C-BE32-E72D297353CC}">
              <c16:uniqueId val="{00000000-B236-4DCC-84E7-B0DDA6DF90C2}"/>
            </c:ext>
          </c:extLst>
        </c:ser>
        <c:ser>
          <c:idx val="1"/>
          <c:order val="1"/>
          <c:tx>
            <c:strRef>
              <c:f>Analysis!$C$291</c:f>
              <c:strCache>
                <c:ptCount val="1"/>
                <c:pt idx="0">
                  <c:v>With-profits policyholders</c:v>
                </c:pt>
              </c:strCache>
            </c:strRef>
          </c:tx>
          <c:spPr>
            <a:solidFill>
              <a:schemeClr val="accent2"/>
            </a:solidFill>
            <a:ln>
              <a:noFill/>
            </a:ln>
            <a:effectLst/>
          </c:spPr>
          <c:invertIfNegative val="0"/>
          <c:dPt>
            <c:idx val="0"/>
            <c:invertIfNegative val="0"/>
            <c:bubble3D val="0"/>
            <c:spPr>
              <a:noFill/>
              <a:ln>
                <a:noFill/>
              </a:ln>
              <a:effectLst/>
            </c:spPr>
            <c:extLst xmlns:c16r2="http://schemas.microsoft.com/office/drawing/2015/06/chart">
              <c:ext xmlns:c16="http://schemas.microsoft.com/office/drawing/2014/chart" uri="{C3380CC4-5D6E-409C-BE32-E72D297353CC}">
                <c16:uniqueId val="{00000002-B236-4DCC-84E7-B0DDA6DF90C2}"/>
              </c:ext>
            </c:extLst>
          </c:dPt>
          <c:dPt>
            <c:idx val="1"/>
            <c:invertIfNegative val="0"/>
            <c:bubble3D val="0"/>
            <c:spPr>
              <a:noFill/>
              <a:ln>
                <a:noFill/>
              </a:ln>
              <a:effectLst/>
            </c:spPr>
            <c:extLst xmlns:c16r2="http://schemas.microsoft.com/office/drawing/2015/06/chart">
              <c:ext xmlns:c16="http://schemas.microsoft.com/office/drawing/2014/chart" uri="{C3380CC4-5D6E-409C-BE32-E72D297353CC}">
                <c16:uniqueId val="{00000003-B236-4DCC-84E7-B0DDA6DF90C2}"/>
              </c:ext>
            </c:extLst>
          </c:dPt>
          <c:dPt>
            <c:idx val="2"/>
            <c:invertIfNegative val="0"/>
            <c:bubble3D val="0"/>
            <c:spPr>
              <a:noFill/>
              <a:ln>
                <a:noFill/>
              </a:ln>
              <a:effectLst/>
            </c:spPr>
            <c:extLst xmlns:c16r2="http://schemas.microsoft.com/office/drawing/2015/06/chart">
              <c:ext xmlns:c16="http://schemas.microsoft.com/office/drawing/2014/chart" uri="{C3380CC4-5D6E-409C-BE32-E72D297353CC}">
                <c16:uniqueId val="{00000004-B236-4DCC-84E7-B0DDA6DF90C2}"/>
              </c:ext>
            </c:extLst>
          </c:dPt>
          <c:dPt>
            <c:idx val="3"/>
            <c:invertIfNegative val="0"/>
            <c:bubble3D val="0"/>
            <c:spPr>
              <a:noFill/>
              <a:ln>
                <a:noFill/>
              </a:ln>
              <a:effectLst/>
            </c:spPr>
            <c:extLst xmlns:c16r2="http://schemas.microsoft.com/office/drawing/2015/06/chart">
              <c:ext xmlns:c16="http://schemas.microsoft.com/office/drawing/2014/chart" uri="{C3380CC4-5D6E-409C-BE32-E72D297353CC}">
                <c16:uniqueId val="{00000005-B236-4DCC-84E7-B0DDA6DF90C2}"/>
              </c:ext>
            </c:extLst>
          </c:dPt>
          <c:dPt>
            <c:idx val="4"/>
            <c:invertIfNegative val="0"/>
            <c:bubble3D val="0"/>
            <c:spPr>
              <a:noFill/>
              <a:ln>
                <a:noFill/>
              </a:ln>
              <a:effectLst/>
            </c:spPr>
            <c:extLst xmlns:c16r2="http://schemas.microsoft.com/office/drawing/2015/06/chart">
              <c:ext xmlns:c16="http://schemas.microsoft.com/office/drawing/2014/chart" uri="{C3380CC4-5D6E-409C-BE32-E72D297353CC}">
                <c16:uniqueId val="{00000006-B236-4DCC-84E7-B0DDA6DF90C2}"/>
              </c:ext>
            </c:extLst>
          </c:dPt>
          <c:dPt>
            <c:idx val="5"/>
            <c:invertIfNegative val="0"/>
            <c:bubble3D val="0"/>
            <c:spPr>
              <a:noFill/>
              <a:ln>
                <a:noFill/>
              </a:ln>
              <a:effectLst/>
            </c:spPr>
            <c:extLst xmlns:c16r2="http://schemas.microsoft.com/office/drawing/2015/06/chart">
              <c:ext xmlns:c16="http://schemas.microsoft.com/office/drawing/2014/chart" uri="{C3380CC4-5D6E-409C-BE32-E72D297353CC}">
                <c16:uniqueId val="{00000007-B236-4DCC-84E7-B0DDA6DF90C2}"/>
              </c:ext>
            </c:extLst>
          </c:dPt>
          <c:cat>
            <c:strRef>
              <c:f>Analysis!$A$293:$A$298</c:f>
              <c:strCache>
                <c:ptCount val="6"/>
                <c:pt idx="0">
                  <c:v>With-profits</c:v>
                </c:pt>
                <c:pt idx="1">
                  <c:v>Sum Assured</c:v>
                </c:pt>
                <c:pt idx="2">
                  <c:v>Regular Bonus</c:v>
                </c:pt>
                <c:pt idx="3">
                  <c:v>Final Bonus</c:v>
                </c:pt>
                <c:pt idx="4">
                  <c:v>Smoothing</c:v>
                </c:pt>
                <c:pt idx="5">
                  <c:v>Market Value Reduction</c:v>
                </c:pt>
              </c:strCache>
            </c:strRef>
          </c:cat>
          <c:val>
            <c:numRef>
              <c:f>Analysis!$C$293:$C$298</c:f>
              <c:numCache>
                <c:formatCode>0%</c:formatCode>
                <c:ptCount val="6"/>
                <c:pt idx="0">
                  <c:v>0.64990000000000125</c:v>
                </c:pt>
                <c:pt idx="1">
                  <c:v>0.58860000000000001</c:v>
                </c:pt>
                <c:pt idx="2">
                  <c:v>0.59370000000000001</c:v>
                </c:pt>
                <c:pt idx="3">
                  <c:v>0.60110000000000063</c:v>
                </c:pt>
                <c:pt idx="4">
                  <c:v>0.15970000000000031</c:v>
                </c:pt>
                <c:pt idx="5">
                  <c:v>0.29470000000000002</c:v>
                </c:pt>
              </c:numCache>
            </c:numRef>
          </c:val>
          <c:extLst xmlns:c16r2="http://schemas.microsoft.com/office/drawing/2015/06/chart">
            <c:ext xmlns:c16="http://schemas.microsoft.com/office/drawing/2014/chart" uri="{C3380CC4-5D6E-409C-BE32-E72D297353CC}">
              <c16:uniqueId val="{00000001-B236-4DCC-84E7-B0DDA6DF90C2}"/>
            </c:ext>
          </c:extLst>
        </c:ser>
        <c:dLbls>
          <c:showLegendKey val="0"/>
          <c:showVal val="0"/>
          <c:showCatName val="0"/>
          <c:showSerName val="0"/>
          <c:showPercent val="0"/>
          <c:showBubbleSize val="0"/>
        </c:dLbls>
        <c:gapWidth val="219"/>
        <c:overlap val="-27"/>
        <c:axId val="419507360"/>
        <c:axId val="419507752"/>
      </c:barChart>
      <c:catAx>
        <c:axId val="41950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113458"/>
                </a:solidFill>
                <a:latin typeface="+mn-lt"/>
                <a:ea typeface="+mn-ea"/>
                <a:cs typeface="+mn-cs"/>
              </a:defRPr>
            </a:pPr>
            <a:endParaRPr lang="en-US"/>
          </a:p>
        </c:txPr>
        <c:crossAx val="419507752"/>
        <c:crosses val="autoZero"/>
        <c:auto val="1"/>
        <c:lblAlgn val="ctr"/>
        <c:lblOffset val="100"/>
        <c:noMultiLvlLbl val="0"/>
      </c:catAx>
      <c:valAx>
        <c:axId val="419507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507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11345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113458"/>
                </a:solidFill>
                <a:latin typeface="+mn-lt"/>
                <a:ea typeface="+mn-ea"/>
                <a:cs typeface="+mn-cs"/>
              </a:defRPr>
            </a:pPr>
            <a:r>
              <a:rPr lang="en-GB" sz="1800" b="1">
                <a:solidFill>
                  <a:srgbClr val="113458"/>
                </a:solidFill>
              </a:rPr>
              <a:t>Understanding of with-profits terminology</a:t>
            </a: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113458"/>
              </a:solidFill>
              <a:latin typeface="+mn-lt"/>
              <a:ea typeface="+mn-ea"/>
              <a:cs typeface="+mn-cs"/>
            </a:defRPr>
          </a:pPr>
          <a:endParaRPr lang="en-US"/>
        </a:p>
      </c:txPr>
    </c:title>
    <c:autoTitleDeleted val="0"/>
    <c:plotArea>
      <c:layout/>
      <c:barChart>
        <c:barDir val="col"/>
        <c:grouping val="clustered"/>
        <c:varyColors val="0"/>
        <c:ser>
          <c:idx val="0"/>
          <c:order val="0"/>
          <c:tx>
            <c:strRef>
              <c:f>Analysis!$B$291</c:f>
              <c:strCache>
                <c:ptCount val="1"/>
                <c:pt idx="0">
                  <c:v>All policyholders</c:v>
                </c:pt>
              </c:strCache>
            </c:strRef>
          </c:tx>
          <c:spPr>
            <a:solidFill>
              <a:schemeClr val="accent1"/>
            </a:solidFill>
            <a:ln>
              <a:noFill/>
            </a:ln>
            <a:effectLst/>
          </c:spPr>
          <c:invertIfNegative val="0"/>
          <c:cat>
            <c:strRef>
              <c:f>Analysis!$A$293:$A$298</c:f>
              <c:strCache>
                <c:ptCount val="6"/>
                <c:pt idx="0">
                  <c:v>With-profits</c:v>
                </c:pt>
                <c:pt idx="1">
                  <c:v>Sum Assured</c:v>
                </c:pt>
                <c:pt idx="2">
                  <c:v>Regular Bonus</c:v>
                </c:pt>
                <c:pt idx="3">
                  <c:v>Final Bonus</c:v>
                </c:pt>
                <c:pt idx="4">
                  <c:v>Smoothing</c:v>
                </c:pt>
                <c:pt idx="5">
                  <c:v>Market Value Reduction</c:v>
                </c:pt>
              </c:strCache>
            </c:strRef>
          </c:cat>
          <c:val>
            <c:numRef>
              <c:f>Analysis!$B$293:$B$298</c:f>
              <c:numCache>
                <c:formatCode>0%</c:formatCode>
                <c:ptCount val="6"/>
                <c:pt idx="0">
                  <c:v>0.39560000000000056</c:v>
                </c:pt>
                <c:pt idx="1">
                  <c:v>0.3498000000000005</c:v>
                </c:pt>
                <c:pt idx="2">
                  <c:v>0.3513000000000005</c:v>
                </c:pt>
                <c:pt idx="3">
                  <c:v>0.38490000000000063</c:v>
                </c:pt>
                <c:pt idx="4">
                  <c:v>7.2800000000000031E-2</c:v>
                </c:pt>
                <c:pt idx="5">
                  <c:v>0.1658</c:v>
                </c:pt>
              </c:numCache>
            </c:numRef>
          </c:val>
          <c:extLst xmlns:c16r2="http://schemas.microsoft.com/office/drawing/2015/06/chart">
            <c:ext xmlns:c16="http://schemas.microsoft.com/office/drawing/2014/chart" uri="{C3380CC4-5D6E-409C-BE32-E72D297353CC}">
              <c16:uniqueId val="{00000000-3D9E-4DCC-883F-4A8927C49EE8}"/>
            </c:ext>
          </c:extLst>
        </c:ser>
        <c:ser>
          <c:idx val="1"/>
          <c:order val="1"/>
          <c:tx>
            <c:strRef>
              <c:f>Analysis!$C$291</c:f>
              <c:strCache>
                <c:ptCount val="1"/>
                <c:pt idx="0">
                  <c:v>With-profits policyholders</c:v>
                </c:pt>
              </c:strCache>
            </c:strRef>
          </c:tx>
          <c:spPr>
            <a:solidFill>
              <a:schemeClr val="accent2"/>
            </a:solidFill>
            <a:ln>
              <a:noFill/>
            </a:ln>
            <a:effectLst/>
          </c:spPr>
          <c:invertIfNegative val="0"/>
          <c:cat>
            <c:strRef>
              <c:f>Analysis!$A$293:$A$298</c:f>
              <c:strCache>
                <c:ptCount val="6"/>
                <c:pt idx="0">
                  <c:v>With-profits</c:v>
                </c:pt>
                <c:pt idx="1">
                  <c:v>Sum Assured</c:v>
                </c:pt>
                <c:pt idx="2">
                  <c:v>Regular Bonus</c:v>
                </c:pt>
                <c:pt idx="3">
                  <c:v>Final Bonus</c:v>
                </c:pt>
                <c:pt idx="4">
                  <c:v>Smoothing</c:v>
                </c:pt>
                <c:pt idx="5">
                  <c:v>Market Value Reduction</c:v>
                </c:pt>
              </c:strCache>
            </c:strRef>
          </c:cat>
          <c:val>
            <c:numRef>
              <c:f>Analysis!$C$293:$C$298</c:f>
              <c:numCache>
                <c:formatCode>0%</c:formatCode>
                <c:ptCount val="6"/>
                <c:pt idx="0">
                  <c:v>0.64990000000000125</c:v>
                </c:pt>
                <c:pt idx="1">
                  <c:v>0.58860000000000001</c:v>
                </c:pt>
                <c:pt idx="2">
                  <c:v>0.59370000000000001</c:v>
                </c:pt>
                <c:pt idx="3">
                  <c:v>0.60110000000000063</c:v>
                </c:pt>
                <c:pt idx="4">
                  <c:v>0.15970000000000031</c:v>
                </c:pt>
                <c:pt idx="5">
                  <c:v>0.29470000000000002</c:v>
                </c:pt>
              </c:numCache>
            </c:numRef>
          </c:val>
          <c:extLst xmlns:c16r2="http://schemas.microsoft.com/office/drawing/2015/06/chart">
            <c:ext xmlns:c16="http://schemas.microsoft.com/office/drawing/2014/chart" uri="{C3380CC4-5D6E-409C-BE32-E72D297353CC}">
              <c16:uniqueId val="{00000001-3D9E-4DCC-883F-4A8927C49EE8}"/>
            </c:ext>
          </c:extLst>
        </c:ser>
        <c:dLbls>
          <c:showLegendKey val="0"/>
          <c:showVal val="0"/>
          <c:showCatName val="0"/>
          <c:showSerName val="0"/>
          <c:showPercent val="0"/>
          <c:showBubbleSize val="0"/>
        </c:dLbls>
        <c:gapWidth val="219"/>
        <c:overlap val="-27"/>
        <c:axId val="419508536"/>
        <c:axId val="419508928"/>
      </c:barChart>
      <c:catAx>
        <c:axId val="419508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113458"/>
                </a:solidFill>
                <a:latin typeface="+mn-lt"/>
                <a:ea typeface="+mn-ea"/>
                <a:cs typeface="+mn-cs"/>
              </a:defRPr>
            </a:pPr>
            <a:endParaRPr lang="en-US"/>
          </a:p>
        </c:txPr>
        <c:crossAx val="419508928"/>
        <c:crosses val="autoZero"/>
        <c:auto val="1"/>
        <c:lblAlgn val="ctr"/>
        <c:lblOffset val="100"/>
        <c:noMultiLvlLbl val="0"/>
      </c:catAx>
      <c:valAx>
        <c:axId val="419508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508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11345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113458"/>
                </a:solidFill>
                <a:latin typeface="+mn-lt"/>
                <a:ea typeface="+mn-ea"/>
                <a:cs typeface="+mn-cs"/>
              </a:defRPr>
            </a:pPr>
            <a:r>
              <a:rPr lang="en-GB" sz="1800" b="1">
                <a:solidFill>
                  <a:srgbClr val="113458"/>
                </a:solidFill>
              </a:rPr>
              <a:t>Understanding of with-profits terminology</a:t>
            </a: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113458"/>
              </a:solidFill>
              <a:latin typeface="+mn-lt"/>
              <a:ea typeface="+mn-ea"/>
              <a:cs typeface="+mn-cs"/>
            </a:defRPr>
          </a:pPr>
          <a:endParaRPr lang="en-US"/>
        </a:p>
      </c:txPr>
    </c:title>
    <c:autoTitleDeleted val="0"/>
    <c:plotArea>
      <c:layout/>
      <c:barChart>
        <c:barDir val="col"/>
        <c:grouping val="clustered"/>
        <c:varyColors val="0"/>
        <c:ser>
          <c:idx val="0"/>
          <c:order val="0"/>
          <c:tx>
            <c:strRef>
              <c:f>Analysis!$B$291</c:f>
              <c:strCache>
                <c:ptCount val="1"/>
                <c:pt idx="0">
                  <c:v>All policyholders</c:v>
                </c:pt>
              </c:strCache>
            </c:strRef>
          </c:tx>
          <c:spPr>
            <a:solidFill>
              <a:schemeClr val="accent1"/>
            </a:solidFill>
            <a:ln>
              <a:noFill/>
            </a:ln>
            <a:effectLst/>
          </c:spPr>
          <c:invertIfNegative val="0"/>
          <c:dPt>
            <c:idx val="0"/>
            <c:invertIfNegative val="0"/>
            <c:bubble3D val="0"/>
            <c:spPr>
              <a:noFill/>
              <a:ln>
                <a:noFill/>
              </a:ln>
              <a:effectLst/>
            </c:spPr>
            <c:extLst xmlns:c16r2="http://schemas.microsoft.com/office/drawing/2015/06/chart">
              <c:ext xmlns:c16="http://schemas.microsoft.com/office/drawing/2014/chart" uri="{C3380CC4-5D6E-409C-BE32-E72D297353CC}">
                <c16:uniqueId val="{00000002-6768-4817-A5A1-18869EE0BAF4}"/>
              </c:ext>
            </c:extLst>
          </c:dPt>
          <c:dPt>
            <c:idx val="1"/>
            <c:invertIfNegative val="0"/>
            <c:bubble3D val="0"/>
            <c:spPr>
              <a:noFill/>
              <a:ln>
                <a:noFill/>
              </a:ln>
              <a:effectLst/>
            </c:spPr>
            <c:extLst xmlns:c16r2="http://schemas.microsoft.com/office/drawing/2015/06/chart">
              <c:ext xmlns:c16="http://schemas.microsoft.com/office/drawing/2014/chart" uri="{C3380CC4-5D6E-409C-BE32-E72D297353CC}">
                <c16:uniqueId val="{00000004-6768-4817-A5A1-18869EE0BAF4}"/>
              </c:ext>
            </c:extLst>
          </c:dPt>
          <c:dPt>
            <c:idx val="2"/>
            <c:invertIfNegative val="0"/>
            <c:bubble3D val="0"/>
            <c:spPr>
              <a:noFill/>
              <a:ln>
                <a:noFill/>
              </a:ln>
              <a:effectLst/>
            </c:spPr>
            <c:extLst xmlns:c16r2="http://schemas.microsoft.com/office/drawing/2015/06/chart">
              <c:ext xmlns:c16="http://schemas.microsoft.com/office/drawing/2014/chart" uri="{C3380CC4-5D6E-409C-BE32-E72D297353CC}">
                <c16:uniqueId val="{00000007-6768-4817-A5A1-18869EE0BAF4}"/>
              </c:ext>
            </c:extLst>
          </c:dPt>
          <c:dPt>
            <c:idx val="3"/>
            <c:invertIfNegative val="0"/>
            <c:bubble3D val="0"/>
            <c:spPr>
              <a:noFill/>
              <a:ln>
                <a:noFill/>
              </a:ln>
              <a:effectLst/>
            </c:spPr>
            <c:extLst xmlns:c16r2="http://schemas.microsoft.com/office/drawing/2015/06/chart">
              <c:ext xmlns:c16="http://schemas.microsoft.com/office/drawing/2014/chart" uri="{C3380CC4-5D6E-409C-BE32-E72D297353CC}">
                <c16:uniqueId val="{00000008-6768-4817-A5A1-18869EE0BAF4}"/>
              </c:ext>
            </c:extLst>
          </c:dPt>
          <c:dPt>
            <c:idx val="4"/>
            <c:invertIfNegative val="0"/>
            <c:bubble3D val="0"/>
            <c:spPr>
              <a:noFill/>
              <a:ln>
                <a:noFill/>
              </a:ln>
              <a:effectLst/>
            </c:spPr>
            <c:extLst xmlns:c16r2="http://schemas.microsoft.com/office/drawing/2015/06/chart">
              <c:ext xmlns:c16="http://schemas.microsoft.com/office/drawing/2014/chart" uri="{C3380CC4-5D6E-409C-BE32-E72D297353CC}">
                <c16:uniqueId val="{0000000A-6768-4817-A5A1-18869EE0BAF4}"/>
              </c:ext>
            </c:extLst>
          </c:dPt>
          <c:cat>
            <c:strRef>
              <c:f>Analysis!$A$293:$A$298</c:f>
              <c:strCache>
                <c:ptCount val="6"/>
                <c:pt idx="0">
                  <c:v>With-profits</c:v>
                </c:pt>
                <c:pt idx="1">
                  <c:v>Sum Assured</c:v>
                </c:pt>
                <c:pt idx="2">
                  <c:v>Regular Bonus</c:v>
                </c:pt>
                <c:pt idx="3">
                  <c:v>Final Bonus</c:v>
                </c:pt>
                <c:pt idx="4">
                  <c:v>Smoothing</c:v>
                </c:pt>
                <c:pt idx="5">
                  <c:v>Market Value Reduction</c:v>
                </c:pt>
              </c:strCache>
            </c:strRef>
          </c:cat>
          <c:val>
            <c:numRef>
              <c:f>Analysis!$B$293:$B$298</c:f>
              <c:numCache>
                <c:formatCode>0%</c:formatCode>
                <c:ptCount val="6"/>
                <c:pt idx="0">
                  <c:v>0.39560000000000056</c:v>
                </c:pt>
                <c:pt idx="1">
                  <c:v>0.3498000000000005</c:v>
                </c:pt>
                <c:pt idx="2">
                  <c:v>0.3513000000000005</c:v>
                </c:pt>
                <c:pt idx="3">
                  <c:v>0.38490000000000063</c:v>
                </c:pt>
                <c:pt idx="4">
                  <c:v>7.2800000000000031E-2</c:v>
                </c:pt>
                <c:pt idx="5">
                  <c:v>0.1658</c:v>
                </c:pt>
              </c:numCache>
            </c:numRef>
          </c:val>
          <c:extLst xmlns:c16r2="http://schemas.microsoft.com/office/drawing/2015/06/chart">
            <c:ext xmlns:c16="http://schemas.microsoft.com/office/drawing/2014/chart" uri="{C3380CC4-5D6E-409C-BE32-E72D297353CC}">
              <c16:uniqueId val="{00000000-6768-4817-A5A1-18869EE0BAF4}"/>
            </c:ext>
          </c:extLst>
        </c:ser>
        <c:ser>
          <c:idx val="1"/>
          <c:order val="1"/>
          <c:tx>
            <c:strRef>
              <c:f>Analysis!$C$291</c:f>
              <c:strCache>
                <c:ptCount val="1"/>
                <c:pt idx="0">
                  <c:v>With-profits policyholders</c:v>
                </c:pt>
              </c:strCache>
            </c:strRef>
          </c:tx>
          <c:spPr>
            <a:solidFill>
              <a:schemeClr val="accent2"/>
            </a:solidFill>
            <a:ln>
              <a:noFill/>
            </a:ln>
            <a:effectLst/>
          </c:spPr>
          <c:invertIfNegative val="0"/>
          <c:dPt>
            <c:idx val="0"/>
            <c:invertIfNegative val="0"/>
            <c:bubble3D val="0"/>
            <c:spPr>
              <a:noFill/>
              <a:ln>
                <a:noFill/>
              </a:ln>
              <a:effectLst/>
            </c:spPr>
            <c:extLst xmlns:c16r2="http://schemas.microsoft.com/office/drawing/2015/06/chart">
              <c:ext xmlns:c16="http://schemas.microsoft.com/office/drawing/2014/chart" uri="{C3380CC4-5D6E-409C-BE32-E72D297353CC}">
                <c16:uniqueId val="{00000003-6768-4817-A5A1-18869EE0BAF4}"/>
              </c:ext>
            </c:extLst>
          </c:dPt>
          <c:dPt>
            <c:idx val="1"/>
            <c:invertIfNegative val="0"/>
            <c:bubble3D val="0"/>
            <c:spPr>
              <a:noFill/>
              <a:ln>
                <a:noFill/>
              </a:ln>
              <a:effectLst/>
            </c:spPr>
            <c:extLst xmlns:c16r2="http://schemas.microsoft.com/office/drawing/2015/06/chart">
              <c:ext xmlns:c16="http://schemas.microsoft.com/office/drawing/2014/chart" uri="{C3380CC4-5D6E-409C-BE32-E72D297353CC}">
                <c16:uniqueId val="{00000005-6768-4817-A5A1-18869EE0BAF4}"/>
              </c:ext>
            </c:extLst>
          </c:dPt>
          <c:dPt>
            <c:idx val="2"/>
            <c:invertIfNegative val="0"/>
            <c:bubble3D val="0"/>
            <c:spPr>
              <a:noFill/>
              <a:ln>
                <a:noFill/>
              </a:ln>
              <a:effectLst/>
            </c:spPr>
            <c:extLst xmlns:c16r2="http://schemas.microsoft.com/office/drawing/2015/06/chart">
              <c:ext xmlns:c16="http://schemas.microsoft.com/office/drawing/2014/chart" uri="{C3380CC4-5D6E-409C-BE32-E72D297353CC}">
                <c16:uniqueId val="{00000006-6768-4817-A5A1-18869EE0BAF4}"/>
              </c:ext>
            </c:extLst>
          </c:dPt>
          <c:dPt>
            <c:idx val="3"/>
            <c:invertIfNegative val="0"/>
            <c:bubble3D val="0"/>
            <c:spPr>
              <a:noFill/>
              <a:ln>
                <a:noFill/>
              </a:ln>
              <a:effectLst/>
            </c:spPr>
            <c:extLst xmlns:c16r2="http://schemas.microsoft.com/office/drawing/2015/06/chart">
              <c:ext xmlns:c16="http://schemas.microsoft.com/office/drawing/2014/chart" uri="{C3380CC4-5D6E-409C-BE32-E72D297353CC}">
                <c16:uniqueId val="{00000009-6768-4817-A5A1-18869EE0BAF4}"/>
              </c:ext>
            </c:extLst>
          </c:dPt>
          <c:dPt>
            <c:idx val="4"/>
            <c:invertIfNegative val="0"/>
            <c:bubble3D val="0"/>
            <c:spPr>
              <a:noFill/>
              <a:ln>
                <a:noFill/>
              </a:ln>
              <a:effectLst/>
            </c:spPr>
            <c:extLst xmlns:c16r2="http://schemas.microsoft.com/office/drawing/2015/06/chart">
              <c:ext xmlns:c16="http://schemas.microsoft.com/office/drawing/2014/chart" uri="{C3380CC4-5D6E-409C-BE32-E72D297353CC}">
                <c16:uniqueId val="{0000000B-6768-4817-A5A1-18869EE0BAF4}"/>
              </c:ext>
            </c:extLst>
          </c:dPt>
          <c:cat>
            <c:strRef>
              <c:f>Analysis!$A$293:$A$298</c:f>
              <c:strCache>
                <c:ptCount val="6"/>
                <c:pt idx="0">
                  <c:v>With-profits</c:v>
                </c:pt>
                <c:pt idx="1">
                  <c:v>Sum Assured</c:v>
                </c:pt>
                <c:pt idx="2">
                  <c:v>Regular Bonus</c:v>
                </c:pt>
                <c:pt idx="3">
                  <c:v>Final Bonus</c:v>
                </c:pt>
                <c:pt idx="4">
                  <c:v>Smoothing</c:v>
                </c:pt>
                <c:pt idx="5">
                  <c:v>Market Value Reduction</c:v>
                </c:pt>
              </c:strCache>
            </c:strRef>
          </c:cat>
          <c:val>
            <c:numRef>
              <c:f>Analysis!$C$293:$C$298</c:f>
              <c:numCache>
                <c:formatCode>0%</c:formatCode>
                <c:ptCount val="6"/>
                <c:pt idx="0">
                  <c:v>0.64990000000000125</c:v>
                </c:pt>
                <c:pt idx="1">
                  <c:v>0.58860000000000001</c:v>
                </c:pt>
                <c:pt idx="2">
                  <c:v>0.59370000000000001</c:v>
                </c:pt>
                <c:pt idx="3">
                  <c:v>0.60110000000000063</c:v>
                </c:pt>
                <c:pt idx="4">
                  <c:v>0.15970000000000031</c:v>
                </c:pt>
                <c:pt idx="5">
                  <c:v>0.29470000000000002</c:v>
                </c:pt>
              </c:numCache>
            </c:numRef>
          </c:val>
          <c:extLst xmlns:c16r2="http://schemas.microsoft.com/office/drawing/2015/06/chart">
            <c:ext xmlns:c16="http://schemas.microsoft.com/office/drawing/2014/chart" uri="{C3380CC4-5D6E-409C-BE32-E72D297353CC}">
              <c16:uniqueId val="{00000001-6768-4817-A5A1-18869EE0BAF4}"/>
            </c:ext>
          </c:extLst>
        </c:ser>
        <c:dLbls>
          <c:showLegendKey val="0"/>
          <c:showVal val="0"/>
          <c:showCatName val="0"/>
          <c:showSerName val="0"/>
          <c:showPercent val="0"/>
          <c:showBubbleSize val="0"/>
        </c:dLbls>
        <c:gapWidth val="219"/>
        <c:overlap val="-27"/>
        <c:axId val="419509712"/>
        <c:axId val="419510104"/>
      </c:barChart>
      <c:catAx>
        <c:axId val="41950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113458"/>
                </a:solidFill>
                <a:latin typeface="+mn-lt"/>
                <a:ea typeface="+mn-ea"/>
                <a:cs typeface="+mn-cs"/>
              </a:defRPr>
            </a:pPr>
            <a:endParaRPr lang="en-US"/>
          </a:p>
        </c:txPr>
        <c:crossAx val="419510104"/>
        <c:crosses val="autoZero"/>
        <c:auto val="1"/>
        <c:lblAlgn val="ctr"/>
        <c:lblOffset val="100"/>
        <c:noMultiLvlLbl val="0"/>
      </c:catAx>
      <c:valAx>
        <c:axId val="419510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509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11345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Age </a:t>
            </a:r>
            <a:r>
              <a:rPr lang="en-US" dirty="0" smtClean="0"/>
              <a:t>split</a:t>
            </a:r>
            <a:endParaRPr lang="en-US" dirty="0"/>
          </a:p>
        </c:rich>
      </c:tx>
      <c:layout/>
      <c:overlay val="0"/>
    </c:title>
    <c:autoTitleDeleted val="0"/>
    <c:plotArea>
      <c:layout/>
      <c:pieChart>
        <c:varyColors val="1"/>
        <c:ser>
          <c:idx val="0"/>
          <c:order val="0"/>
          <c:dLbls>
            <c:dLbl>
              <c:idx val="0"/>
              <c:spPr>
                <a:noFill/>
                <a:ln>
                  <a:noFill/>
                </a:ln>
                <a:effectLst/>
              </c:spPr>
              <c:txPr>
                <a:bodyPr/>
                <a:lstStyle/>
                <a:p>
                  <a:pPr>
                    <a:defRPr sz="1600" b="1">
                      <a:solidFill>
                        <a:srgbClr val="113458"/>
                      </a:solidFill>
                    </a:defRPr>
                  </a:pPr>
                  <a:endParaRPr lang="en-US"/>
                </a:p>
              </c:txPr>
              <c:showLegendKey val="0"/>
              <c:showVal val="0"/>
              <c:showCatName val="0"/>
              <c:showSerName val="0"/>
              <c:showPercent val="1"/>
              <c:showBubbleSize val="0"/>
            </c:dLbl>
            <c:spPr>
              <a:noFill/>
              <a:ln>
                <a:noFill/>
              </a:ln>
              <a:effectLst/>
            </c:spPr>
            <c:txPr>
              <a:bodyPr/>
              <a:lstStyle/>
              <a:p>
                <a:pPr>
                  <a:defRPr sz="1600" b="1">
                    <a:solidFill>
                      <a:srgbClr val="D9D9D9"/>
                    </a:solidFill>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('With profit %'!$E$6:$H$6,'With profit %'!$J$6:$K$6)</c:f>
              <c:strCache>
                <c:ptCount val="6"/>
                <c:pt idx="0">
                  <c:v>18-24</c:v>
                </c:pt>
                <c:pt idx="1">
                  <c:v>25-34</c:v>
                </c:pt>
                <c:pt idx="2">
                  <c:v>35-44</c:v>
                </c:pt>
                <c:pt idx="3">
                  <c:v>45-54</c:v>
                </c:pt>
                <c:pt idx="4">
                  <c:v>55-64</c:v>
                </c:pt>
                <c:pt idx="5">
                  <c:v>65+</c:v>
                </c:pt>
              </c:strCache>
            </c:strRef>
          </c:cat>
          <c:val>
            <c:numRef>
              <c:f>('With profit %'!$E$8:$H$8,'With profit %'!$J$8:$K$8)</c:f>
              <c:numCache>
                <c:formatCode>0</c:formatCode>
                <c:ptCount val="6"/>
                <c:pt idx="0">
                  <c:v>13</c:v>
                </c:pt>
                <c:pt idx="1">
                  <c:v>29</c:v>
                </c:pt>
                <c:pt idx="2">
                  <c:v>38</c:v>
                </c:pt>
                <c:pt idx="3">
                  <c:v>82</c:v>
                </c:pt>
                <c:pt idx="4">
                  <c:v>132</c:v>
                </c:pt>
                <c:pt idx="5">
                  <c:v>179</c:v>
                </c:pt>
              </c:numCache>
            </c:numRef>
          </c:val>
          <c:extLst xmlns:c16r2="http://schemas.microsoft.com/office/drawing/2015/06/chart">
            <c:ext xmlns:c16="http://schemas.microsoft.com/office/drawing/2014/chart" uri="{C3380CC4-5D6E-409C-BE32-E72D297353CC}">
              <c16:uniqueId val="{00000000-440D-4E8D-9AA9-5C477EFD4CE4}"/>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80665038414862311"/>
          <c:y val="0.26466830959663534"/>
          <c:w val="0.11201246719160098"/>
          <c:h val="0.50230314960629796"/>
        </c:manualLayout>
      </c:layout>
      <c:overlay val="0"/>
      <c:txPr>
        <a:bodyPr/>
        <a:lstStyle/>
        <a:p>
          <a:pPr rtl="0">
            <a:defRPr sz="1400" b="1">
              <a:solidFill>
                <a:srgbClr val="113458"/>
              </a:solidFill>
            </a:defRPr>
          </a:pPr>
          <a:endParaRPr lang="en-US"/>
        </a:p>
      </c:txPr>
    </c:legend>
    <c:plotVisOnly val="1"/>
    <c:dispBlanksAs val="zero"/>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1"/>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dLbl>
            <c:spPr>
              <a:noFill/>
              <a:ln>
                <a:noFill/>
              </a:ln>
              <a:effectLst/>
            </c:spPr>
            <c:txPr>
              <a:bodyPr/>
              <a:lstStyle/>
              <a:p>
                <a:pPr>
                  <a:defRPr sz="1400" b="1">
                    <a:solidFill>
                      <a:srgbClr val="000000"/>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Sheet1!$L$23:$L$26</c:f>
              <c:strCache>
                <c:ptCount val="4"/>
                <c:pt idx="0">
                  <c:v>Conscious Choice</c:v>
                </c:pt>
                <c:pt idx="1">
                  <c:v>Advised</c:v>
                </c:pt>
                <c:pt idx="2">
                  <c:v>No Choice</c:v>
                </c:pt>
                <c:pt idx="3">
                  <c:v>Other</c:v>
                </c:pt>
              </c:strCache>
            </c:strRef>
          </c:cat>
          <c:val>
            <c:numRef>
              <c:f>Sheet1!$N$23:$N$26</c:f>
              <c:numCache>
                <c:formatCode>0%</c:formatCode>
                <c:ptCount val="4"/>
                <c:pt idx="0">
                  <c:v>0.50599836345228344</c:v>
                </c:pt>
                <c:pt idx="1">
                  <c:v>0.26889311124363752</c:v>
                </c:pt>
                <c:pt idx="2">
                  <c:v>0.15945244996740771</c:v>
                </c:pt>
                <c:pt idx="3">
                  <c:v>6.5656075336671144E-2</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b="0">
              <a:solidFill>
                <a:srgbClr val="000000"/>
              </a:solidFill>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1"/>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dLbl>
            <c:spPr>
              <a:noFill/>
              <a:ln>
                <a:noFill/>
              </a:ln>
              <a:effectLst/>
            </c:spPr>
            <c:txPr>
              <a:bodyPr/>
              <a:lstStyle/>
              <a:p>
                <a:pPr>
                  <a:defRPr sz="1400" b="1">
                    <a:solidFill>
                      <a:srgbClr val="000000"/>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Sheet1!$X$24:$X$27</c:f>
              <c:strCache>
                <c:ptCount val="4"/>
                <c:pt idx="0">
                  <c:v>Best option available</c:v>
                </c:pt>
                <c:pt idx="1">
                  <c:v>Met my investment objectives</c:v>
                </c:pt>
                <c:pt idx="2">
                  <c:v>Wanted a particular provider</c:v>
                </c:pt>
                <c:pt idx="3">
                  <c:v>I saw the product advertised</c:v>
                </c:pt>
              </c:strCache>
            </c:strRef>
          </c:cat>
          <c:val>
            <c:numRef>
              <c:f>Sheet1!$Z$24:$Z$27</c:f>
              <c:numCache>
                <c:formatCode>0%</c:formatCode>
                <c:ptCount val="4"/>
                <c:pt idx="0">
                  <c:v>0.41637430106347989</c:v>
                </c:pt>
                <c:pt idx="1">
                  <c:v>0.31613858129591055</c:v>
                </c:pt>
                <c:pt idx="2">
                  <c:v>0.16105690165552022</c:v>
                </c:pt>
                <c:pt idx="3">
                  <c:v>0.10643021598508935</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b="0">
              <a:solidFill>
                <a:srgbClr val="000000"/>
              </a:solidFill>
            </a:defRPr>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layout/>
      <c:overlay val="0"/>
      <c:txPr>
        <a:bodyPr/>
        <a:lstStyle/>
        <a:p>
          <a:pPr>
            <a:defRPr sz="1400">
              <a:solidFill>
                <a:srgbClr val="000000"/>
              </a:solidFill>
            </a:defRPr>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manualLayout>
                  <c:x val="-8.2113211045715964E-2"/>
                  <c:y val="-0.22629033034741408"/>
                </c:manualLayout>
              </c:layout>
              <c:spPr/>
              <c:txPr>
                <a:bodyPr/>
                <a:lstStyle/>
                <a:p>
                  <a:pPr>
                    <a:defRPr sz="1800" b="1">
                      <a:solidFill>
                        <a:srgbClr val="000000"/>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spPr/>
              <c:txPr>
                <a:bodyPr/>
                <a:lstStyle/>
                <a:p>
                  <a:pPr>
                    <a:defRPr sz="1400" b="1">
                      <a:solidFill>
                        <a:schemeClr val="bg1"/>
                      </a:solidFill>
                    </a:defRPr>
                  </a:pPr>
                  <a:endParaRPr lang="en-US"/>
                </a:p>
              </c:txPr>
              <c:showLegendKey val="0"/>
              <c:showVal val="1"/>
              <c:showCatName val="0"/>
              <c:showSerName val="0"/>
              <c:showPercent val="0"/>
              <c:showBubbleSize val="0"/>
            </c:dLbl>
            <c:spPr>
              <a:noFill/>
              <a:ln>
                <a:noFill/>
              </a:ln>
              <a:effectLst/>
            </c:spPr>
            <c:txPr>
              <a:bodyPr/>
              <a:lstStyle/>
              <a:p>
                <a:pPr>
                  <a:defRPr sz="1400" b="1">
                    <a:solidFill>
                      <a:srgbClr val="000000"/>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Sheet1!$L$39:$L$41</c:f>
              <c:strCache>
                <c:ptCount val="3"/>
                <c:pt idx="0">
                  <c:v>At least until maturity</c:v>
                </c:pt>
                <c:pt idx="1">
                  <c:v>Don't know</c:v>
                </c:pt>
                <c:pt idx="2">
                  <c:v>Surrender early</c:v>
                </c:pt>
              </c:strCache>
            </c:strRef>
          </c:cat>
          <c:val>
            <c:numRef>
              <c:f>Sheet1!$M$39:$M$41</c:f>
              <c:numCache>
                <c:formatCode>0%</c:formatCode>
                <c:ptCount val="3"/>
                <c:pt idx="0">
                  <c:v>0.79889999999999994</c:v>
                </c:pt>
                <c:pt idx="1">
                  <c:v>0.15970000000000001</c:v>
                </c:pt>
                <c:pt idx="2">
                  <c:v>4.1500000000000002E-2</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a:solidFill>
                <a:srgbClr val="000000"/>
              </a:solidFill>
            </a:defRPr>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1"/>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dLbl>
            <c:spPr>
              <a:noFill/>
              <a:ln>
                <a:noFill/>
              </a:ln>
              <a:effectLst/>
            </c:spPr>
            <c:txPr>
              <a:bodyPr/>
              <a:lstStyle/>
              <a:p>
                <a:pPr>
                  <a:defRPr sz="1400" b="1">
                    <a:solidFill>
                      <a:srgbClr val="000000"/>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Sheet1!$L$48:$L$50</c:f>
              <c:strCache>
                <c:ptCount val="3"/>
                <c:pt idx="0">
                  <c:v>Unlikely</c:v>
                </c:pt>
                <c:pt idx="1">
                  <c:v>Likely</c:v>
                </c:pt>
                <c:pt idx="2">
                  <c:v>Don't know</c:v>
                </c:pt>
              </c:strCache>
            </c:strRef>
          </c:cat>
          <c:val>
            <c:numRef>
              <c:f>Sheet1!$M$48:$M$50</c:f>
              <c:numCache>
                <c:formatCode>0%</c:formatCode>
                <c:ptCount val="3"/>
                <c:pt idx="0">
                  <c:v>0.63860000000000006</c:v>
                </c:pt>
                <c:pt idx="1">
                  <c:v>0.1799</c:v>
                </c:pt>
                <c:pt idx="2">
                  <c:v>0.18140000000000001</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a:solidFill>
                <a:srgbClr val="000000"/>
              </a:solidFill>
            </a:defRPr>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Sheet1!$O$72:$O$84</c:f>
              <c:strCache>
                <c:ptCount val="13"/>
                <c:pt idx="0">
                  <c:v>Investment performance</c:v>
                </c:pt>
                <c:pt idx="1">
                  <c:v>Current cash-in value</c:v>
                </c:pt>
                <c:pt idx="2">
                  <c:v>Change in value</c:v>
                </c:pt>
                <c:pt idx="3">
                  <c:v>Charges incurred</c:v>
                </c:pt>
                <c:pt idx="4">
                  <c:v>Projected maturity value</c:v>
                </c:pt>
                <c:pt idx="5">
                  <c:v>How my money is invested</c:v>
                </c:pt>
                <c:pt idx="6">
                  <c:v>Premiums paid</c:v>
                </c:pt>
                <c:pt idx="7">
                  <c:v>Death benefits attached</c:v>
                </c:pt>
                <c:pt idx="8">
                  <c:v>Any surrender penalties</c:v>
                </c:pt>
                <c:pt idx="9">
                  <c:v>Risks</c:v>
                </c:pt>
                <c:pt idx="10">
                  <c:v>How to improve the projected position</c:v>
                </c:pt>
                <c:pt idx="11">
                  <c:v>Explanation of options/guarantees</c:v>
                </c:pt>
                <c:pt idx="12">
                  <c:v>Value of any guarantees</c:v>
                </c:pt>
              </c:strCache>
            </c:strRef>
          </c:cat>
          <c:val>
            <c:numRef>
              <c:f>Sheet1!$P$72:$P$84</c:f>
              <c:numCache>
                <c:formatCode>0%</c:formatCode>
                <c:ptCount val="13"/>
                <c:pt idx="0">
                  <c:v>0.67479999999999996</c:v>
                </c:pt>
                <c:pt idx="1">
                  <c:v>0.6069</c:v>
                </c:pt>
                <c:pt idx="2">
                  <c:v>0.59160000000000001</c:v>
                </c:pt>
                <c:pt idx="3">
                  <c:v>0.4849</c:v>
                </c:pt>
                <c:pt idx="4">
                  <c:v>0.47339999999999999</c:v>
                </c:pt>
                <c:pt idx="5">
                  <c:v>0.4582</c:v>
                </c:pt>
                <c:pt idx="6">
                  <c:v>0.4486</c:v>
                </c:pt>
                <c:pt idx="7">
                  <c:v>0.37259999999999999</c:v>
                </c:pt>
                <c:pt idx="8">
                  <c:v>0.34799999999999998</c:v>
                </c:pt>
                <c:pt idx="9">
                  <c:v>0.32090000000000002</c:v>
                </c:pt>
                <c:pt idx="10">
                  <c:v>0.31619999999999998</c:v>
                </c:pt>
                <c:pt idx="11">
                  <c:v>0.2797</c:v>
                </c:pt>
                <c:pt idx="12">
                  <c:v>0.26629999999999998</c:v>
                </c:pt>
              </c:numCache>
            </c:numRef>
          </c:val>
        </c:ser>
        <c:dLbls>
          <c:showLegendKey val="0"/>
          <c:showVal val="0"/>
          <c:showCatName val="0"/>
          <c:showSerName val="0"/>
          <c:showPercent val="0"/>
          <c:showBubbleSize val="0"/>
        </c:dLbls>
        <c:gapWidth val="150"/>
        <c:axId val="400841080"/>
        <c:axId val="400841472"/>
      </c:barChart>
      <c:catAx>
        <c:axId val="400841080"/>
        <c:scaling>
          <c:orientation val="maxMin"/>
        </c:scaling>
        <c:delete val="0"/>
        <c:axPos val="l"/>
        <c:numFmt formatCode="General" sourceLinked="0"/>
        <c:majorTickMark val="out"/>
        <c:minorTickMark val="none"/>
        <c:tickLblPos val="nextTo"/>
        <c:txPr>
          <a:bodyPr/>
          <a:lstStyle/>
          <a:p>
            <a:pPr>
              <a:defRPr sz="1200"/>
            </a:pPr>
            <a:endParaRPr lang="en-US"/>
          </a:p>
        </c:txPr>
        <c:crossAx val="400841472"/>
        <c:crosses val="autoZero"/>
        <c:auto val="1"/>
        <c:lblAlgn val="ctr"/>
        <c:lblOffset val="100"/>
        <c:noMultiLvlLbl val="0"/>
      </c:catAx>
      <c:valAx>
        <c:axId val="400841472"/>
        <c:scaling>
          <c:orientation val="minMax"/>
        </c:scaling>
        <c:delete val="0"/>
        <c:axPos val="t"/>
        <c:majorGridlines/>
        <c:numFmt formatCode="0%" sourceLinked="1"/>
        <c:majorTickMark val="out"/>
        <c:minorTickMark val="none"/>
        <c:tickLblPos val="nextTo"/>
        <c:crossAx val="400841080"/>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0DF518-1EB9-44A5-901D-460C70EE9BA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9280B6B8-F20B-42C2-B1BA-C369DE4197BE}">
      <dgm:prSet phldrT="[Text]"/>
      <dgm:spPr/>
      <dgm:t>
        <a:bodyPr/>
        <a:lstStyle/>
        <a:p>
          <a:r>
            <a:rPr lang="en-GB" b="1" dirty="0" smtClean="0"/>
            <a:t>Background</a:t>
          </a:r>
          <a:endParaRPr lang="en-GB" b="1" dirty="0"/>
        </a:p>
      </dgm:t>
    </dgm:pt>
    <dgm:pt modelId="{C69F8D24-5381-4EE9-A854-459E295ED505}" type="parTrans" cxnId="{847EC1A8-9E06-46B9-81C1-A02D7E36D2CF}">
      <dgm:prSet/>
      <dgm:spPr/>
      <dgm:t>
        <a:bodyPr/>
        <a:lstStyle/>
        <a:p>
          <a:endParaRPr lang="en-GB"/>
        </a:p>
      </dgm:t>
    </dgm:pt>
    <dgm:pt modelId="{F414A2F3-03FF-439C-939E-F710B07A4CD0}" type="sibTrans" cxnId="{847EC1A8-9E06-46B9-81C1-A02D7E36D2CF}">
      <dgm:prSet/>
      <dgm:spPr/>
      <dgm:t>
        <a:bodyPr/>
        <a:lstStyle/>
        <a:p>
          <a:endParaRPr lang="en-GB"/>
        </a:p>
      </dgm:t>
    </dgm:pt>
    <dgm:pt modelId="{CE7E0E57-6B20-44EA-B307-77D7AF211188}">
      <dgm:prSet phldrT="[Text]"/>
      <dgm:spPr/>
      <dgm:t>
        <a:bodyPr/>
        <a:lstStyle/>
        <a:p>
          <a:r>
            <a:rPr lang="en-GB" b="1" dirty="0" smtClean="0"/>
            <a:t>Customer Engagement</a:t>
          </a:r>
          <a:endParaRPr lang="en-GB" b="1" dirty="0"/>
        </a:p>
      </dgm:t>
    </dgm:pt>
    <dgm:pt modelId="{FBADB285-BA82-4E40-A4A0-63F061FB4F9F}" type="parTrans" cxnId="{B58E4889-3DAF-4E81-9418-CC541780C799}">
      <dgm:prSet/>
      <dgm:spPr/>
      <dgm:t>
        <a:bodyPr/>
        <a:lstStyle/>
        <a:p>
          <a:endParaRPr lang="en-GB"/>
        </a:p>
      </dgm:t>
    </dgm:pt>
    <dgm:pt modelId="{1B3822BC-7572-4381-BD5D-21E49904F10B}" type="sibTrans" cxnId="{B58E4889-3DAF-4E81-9418-CC541780C799}">
      <dgm:prSet/>
      <dgm:spPr/>
      <dgm:t>
        <a:bodyPr/>
        <a:lstStyle/>
        <a:p>
          <a:endParaRPr lang="en-GB"/>
        </a:p>
      </dgm:t>
    </dgm:pt>
    <dgm:pt modelId="{CC62B135-E35E-4DA7-8917-71742A22D8FF}">
      <dgm:prSet phldrT="[Text]"/>
      <dgm:spPr/>
      <dgm:t>
        <a:bodyPr/>
        <a:lstStyle/>
        <a:p>
          <a:r>
            <a:rPr lang="en-GB" b="1" dirty="0" smtClean="0"/>
            <a:t>Customer Sentiment</a:t>
          </a:r>
          <a:endParaRPr lang="en-GB" b="1" dirty="0"/>
        </a:p>
      </dgm:t>
    </dgm:pt>
    <dgm:pt modelId="{6DD71F1A-7405-4F46-B550-372D275C8D4C}" type="parTrans" cxnId="{5D2F44F6-A611-40AD-8A56-5DF56F233CA7}">
      <dgm:prSet/>
      <dgm:spPr/>
      <dgm:t>
        <a:bodyPr/>
        <a:lstStyle/>
        <a:p>
          <a:endParaRPr lang="en-GB"/>
        </a:p>
      </dgm:t>
    </dgm:pt>
    <dgm:pt modelId="{6F3E7916-DDE3-47F1-9218-E9775BAC5856}" type="sibTrans" cxnId="{5D2F44F6-A611-40AD-8A56-5DF56F233CA7}">
      <dgm:prSet/>
      <dgm:spPr/>
      <dgm:t>
        <a:bodyPr/>
        <a:lstStyle/>
        <a:p>
          <a:endParaRPr lang="en-GB"/>
        </a:p>
      </dgm:t>
    </dgm:pt>
    <dgm:pt modelId="{0B9C68DF-A032-487F-B9A7-53E8C16A9BB2}">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smtClean="0"/>
            <a:t>	Ross Thompson – Standard Life </a:t>
          </a:r>
        </a:p>
      </dgm:t>
    </dgm:pt>
    <dgm:pt modelId="{FA04066A-778D-4C85-9433-EA3B14E93CC3}" type="parTrans" cxnId="{7B51BFFB-453E-4841-91C6-0F5A404B01A5}">
      <dgm:prSet/>
      <dgm:spPr/>
      <dgm:t>
        <a:bodyPr/>
        <a:lstStyle/>
        <a:p>
          <a:endParaRPr lang="en-GB"/>
        </a:p>
      </dgm:t>
    </dgm:pt>
    <dgm:pt modelId="{6E65A66C-9090-4E6B-BE73-CFD7EE459539}" type="sibTrans" cxnId="{7B51BFFB-453E-4841-91C6-0F5A404B01A5}">
      <dgm:prSet/>
      <dgm:spPr/>
      <dgm:t>
        <a:bodyPr/>
        <a:lstStyle/>
        <a:p>
          <a:endParaRPr lang="en-GB"/>
        </a:p>
      </dgm:t>
    </dgm:pt>
    <dgm:pt modelId="{5C8FEB19-3FD0-4030-AA34-0E2161CEE38C}">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smtClean="0"/>
            <a:t>	Catherine Thorn – Prudential</a:t>
          </a:r>
          <a:endParaRPr lang="en-GB" dirty="0"/>
        </a:p>
      </dgm:t>
    </dgm:pt>
    <dgm:pt modelId="{1EF56DB9-FD0E-4FD0-989C-567338E67B33}" type="parTrans" cxnId="{E8D5C61A-49E3-4190-A979-705AF2E97FAD}">
      <dgm:prSet/>
      <dgm:spPr/>
      <dgm:t>
        <a:bodyPr/>
        <a:lstStyle/>
        <a:p>
          <a:endParaRPr lang="en-GB"/>
        </a:p>
      </dgm:t>
    </dgm:pt>
    <dgm:pt modelId="{068CEBFE-5382-43EF-9EE2-8A19C6176925}" type="sibTrans" cxnId="{E8D5C61A-49E3-4190-A979-705AF2E97FAD}">
      <dgm:prSet/>
      <dgm:spPr/>
      <dgm:t>
        <a:bodyPr/>
        <a:lstStyle/>
        <a:p>
          <a:endParaRPr lang="en-GB"/>
        </a:p>
      </dgm:t>
    </dgm:pt>
    <dgm:pt modelId="{7A2BAD6E-DE64-45DC-B5B6-603FE01F6910}">
      <dgm:prSet/>
      <dgm:spPr/>
      <dgm:t>
        <a:bodyPr/>
        <a:lstStyle/>
        <a:p>
          <a:r>
            <a:rPr lang="en-GB" dirty="0" smtClean="0"/>
            <a:t>	Tim Bateman – Mazars LLP</a:t>
          </a:r>
          <a:endParaRPr lang="en-GB" dirty="0"/>
        </a:p>
      </dgm:t>
    </dgm:pt>
    <dgm:pt modelId="{5CCBC722-9C0E-44EA-BC91-4457084D8C2D}" type="parTrans" cxnId="{620F6F55-10B2-44DD-959A-49B5B66D0F04}">
      <dgm:prSet/>
      <dgm:spPr/>
      <dgm:t>
        <a:bodyPr/>
        <a:lstStyle/>
        <a:p>
          <a:endParaRPr lang="en-GB"/>
        </a:p>
      </dgm:t>
    </dgm:pt>
    <dgm:pt modelId="{40BFA637-8706-46F8-8DA8-EFA126131A73}" type="sibTrans" cxnId="{620F6F55-10B2-44DD-959A-49B5B66D0F04}">
      <dgm:prSet/>
      <dgm:spPr/>
      <dgm:t>
        <a:bodyPr/>
        <a:lstStyle/>
        <a:p>
          <a:endParaRPr lang="en-GB"/>
        </a:p>
      </dgm:t>
    </dgm:pt>
    <dgm:pt modelId="{4F3A4783-88D1-4E58-B458-37A4256A7B70}" type="pres">
      <dgm:prSet presAssocID="{DA0DF518-1EB9-44A5-901D-460C70EE9BAC}" presName="linear" presStyleCnt="0">
        <dgm:presLayoutVars>
          <dgm:dir/>
          <dgm:animLvl val="lvl"/>
          <dgm:resizeHandles val="exact"/>
        </dgm:presLayoutVars>
      </dgm:prSet>
      <dgm:spPr/>
      <dgm:t>
        <a:bodyPr/>
        <a:lstStyle/>
        <a:p>
          <a:endParaRPr lang="en-US"/>
        </a:p>
      </dgm:t>
    </dgm:pt>
    <dgm:pt modelId="{83A1D8AF-FB8E-4340-BDE8-4310BB8284B8}" type="pres">
      <dgm:prSet presAssocID="{9280B6B8-F20B-42C2-B1BA-C369DE4197BE}" presName="parentLin" presStyleCnt="0"/>
      <dgm:spPr/>
    </dgm:pt>
    <dgm:pt modelId="{E9FB5FC1-87CA-4484-A145-E0E29DAF9C1B}" type="pres">
      <dgm:prSet presAssocID="{9280B6B8-F20B-42C2-B1BA-C369DE4197BE}" presName="parentLeftMargin" presStyleLbl="node1" presStyleIdx="0" presStyleCnt="3"/>
      <dgm:spPr/>
      <dgm:t>
        <a:bodyPr/>
        <a:lstStyle/>
        <a:p>
          <a:endParaRPr lang="en-US"/>
        </a:p>
      </dgm:t>
    </dgm:pt>
    <dgm:pt modelId="{666DDDB7-1127-47A0-B33E-7CC31CD33629}" type="pres">
      <dgm:prSet presAssocID="{9280B6B8-F20B-42C2-B1BA-C369DE4197BE}" presName="parentText" presStyleLbl="node1" presStyleIdx="0" presStyleCnt="3">
        <dgm:presLayoutVars>
          <dgm:chMax val="0"/>
          <dgm:bulletEnabled val="1"/>
        </dgm:presLayoutVars>
      </dgm:prSet>
      <dgm:spPr/>
      <dgm:t>
        <a:bodyPr/>
        <a:lstStyle/>
        <a:p>
          <a:endParaRPr lang="en-US"/>
        </a:p>
      </dgm:t>
    </dgm:pt>
    <dgm:pt modelId="{8E2CDD42-4033-4FC3-AC81-92C44878D462}" type="pres">
      <dgm:prSet presAssocID="{9280B6B8-F20B-42C2-B1BA-C369DE4197BE}" presName="negativeSpace" presStyleCnt="0"/>
      <dgm:spPr/>
    </dgm:pt>
    <dgm:pt modelId="{4F4391A0-D039-4991-BFEA-BAA262593F6D}" type="pres">
      <dgm:prSet presAssocID="{9280B6B8-F20B-42C2-B1BA-C369DE4197BE}" presName="childText" presStyleLbl="conFgAcc1" presStyleIdx="0" presStyleCnt="3">
        <dgm:presLayoutVars>
          <dgm:bulletEnabled val="1"/>
        </dgm:presLayoutVars>
      </dgm:prSet>
      <dgm:spPr/>
      <dgm:t>
        <a:bodyPr/>
        <a:lstStyle/>
        <a:p>
          <a:endParaRPr lang="en-GB"/>
        </a:p>
      </dgm:t>
    </dgm:pt>
    <dgm:pt modelId="{5FD8B86B-7D64-47AB-9225-742756AFBB4E}" type="pres">
      <dgm:prSet presAssocID="{F414A2F3-03FF-439C-939E-F710B07A4CD0}" presName="spaceBetweenRectangles" presStyleCnt="0"/>
      <dgm:spPr/>
    </dgm:pt>
    <dgm:pt modelId="{7E87177B-0234-452C-8D9E-D63A530E5D85}" type="pres">
      <dgm:prSet presAssocID="{CE7E0E57-6B20-44EA-B307-77D7AF211188}" presName="parentLin" presStyleCnt="0"/>
      <dgm:spPr/>
    </dgm:pt>
    <dgm:pt modelId="{0BC09D8E-5C0F-4A3B-8502-41DA2EB8181C}" type="pres">
      <dgm:prSet presAssocID="{CE7E0E57-6B20-44EA-B307-77D7AF211188}" presName="parentLeftMargin" presStyleLbl="node1" presStyleIdx="0" presStyleCnt="3"/>
      <dgm:spPr/>
      <dgm:t>
        <a:bodyPr/>
        <a:lstStyle/>
        <a:p>
          <a:endParaRPr lang="en-US"/>
        </a:p>
      </dgm:t>
    </dgm:pt>
    <dgm:pt modelId="{ED4DD12F-DC39-4D5C-A412-9CB0561C9BCE}" type="pres">
      <dgm:prSet presAssocID="{CE7E0E57-6B20-44EA-B307-77D7AF211188}" presName="parentText" presStyleLbl="node1" presStyleIdx="1" presStyleCnt="3">
        <dgm:presLayoutVars>
          <dgm:chMax val="0"/>
          <dgm:bulletEnabled val="1"/>
        </dgm:presLayoutVars>
      </dgm:prSet>
      <dgm:spPr/>
      <dgm:t>
        <a:bodyPr/>
        <a:lstStyle/>
        <a:p>
          <a:endParaRPr lang="en-GB"/>
        </a:p>
      </dgm:t>
    </dgm:pt>
    <dgm:pt modelId="{DC478422-4403-4F8B-A784-41AC68278C7C}" type="pres">
      <dgm:prSet presAssocID="{CE7E0E57-6B20-44EA-B307-77D7AF211188}" presName="negativeSpace" presStyleCnt="0"/>
      <dgm:spPr/>
    </dgm:pt>
    <dgm:pt modelId="{68DAD608-F4B5-410C-B5D0-36E41D146E76}" type="pres">
      <dgm:prSet presAssocID="{CE7E0E57-6B20-44EA-B307-77D7AF211188}" presName="childText" presStyleLbl="conFgAcc1" presStyleIdx="1" presStyleCnt="3">
        <dgm:presLayoutVars>
          <dgm:bulletEnabled val="1"/>
        </dgm:presLayoutVars>
      </dgm:prSet>
      <dgm:spPr/>
      <dgm:t>
        <a:bodyPr/>
        <a:lstStyle/>
        <a:p>
          <a:endParaRPr lang="en-US"/>
        </a:p>
      </dgm:t>
    </dgm:pt>
    <dgm:pt modelId="{7955CA1C-2580-4B4D-BAAA-2078132037C9}" type="pres">
      <dgm:prSet presAssocID="{1B3822BC-7572-4381-BD5D-21E49904F10B}" presName="spaceBetweenRectangles" presStyleCnt="0"/>
      <dgm:spPr/>
    </dgm:pt>
    <dgm:pt modelId="{6994DAC4-9C1A-4913-B146-DE84DDD890A0}" type="pres">
      <dgm:prSet presAssocID="{CC62B135-E35E-4DA7-8917-71742A22D8FF}" presName="parentLin" presStyleCnt="0"/>
      <dgm:spPr/>
    </dgm:pt>
    <dgm:pt modelId="{1799ACFC-D5E5-4A46-896D-397EB6E4A9B6}" type="pres">
      <dgm:prSet presAssocID="{CC62B135-E35E-4DA7-8917-71742A22D8FF}" presName="parentLeftMargin" presStyleLbl="node1" presStyleIdx="1" presStyleCnt="3"/>
      <dgm:spPr/>
      <dgm:t>
        <a:bodyPr/>
        <a:lstStyle/>
        <a:p>
          <a:endParaRPr lang="en-US"/>
        </a:p>
      </dgm:t>
    </dgm:pt>
    <dgm:pt modelId="{E8173722-D31C-41CD-A13D-1BFFB6B23519}" type="pres">
      <dgm:prSet presAssocID="{CC62B135-E35E-4DA7-8917-71742A22D8FF}" presName="parentText" presStyleLbl="node1" presStyleIdx="2" presStyleCnt="3">
        <dgm:presLayoutVars>
          <dgm:chMax val="0"/>
          <dgm:bulletEnabled val="1"/>
        </dgm:presLayoutVars>
      </dgm:prSet>
      <dgm:spPr/>
      <dgm:t>
        <a:bodyPr/>
        <a:lstStyle/>
        <a:p>
          <a:endParaRPr lang="en-GB"/>
        </a:p>
      </dgm:t>
    </dgm:pt>
    <dgm:pt modelId="{2AE02836-02E2-4E3B-BB39-5328CED9D4F9}" type="pres">
      <dgm:prSet presAssocID="{CC62B135-E35E-4DA7-8917-71742A22D8FF}" presName="negativeSpace" presStyleCnt="0"/>
      <dgm:spPr/>
    </dgm:pt>
    <dgm:pt modelId="{B9526A40-1EE0-4741-B676-8CD03B4A9952}" type="pres">
      <dgm:prSet presAssocID="{CC62B135-E35E-4DA7-8917-71742A22D8FF}" presName="childText" presStyleLbl="conFgAcc1" presStyleIdx="2" presStyleCnt="3">
        <dgm:presLayoutVars>
          <dgm:bulletEnabled val="1"/>
        </dgm:presLayoutVars>
      </dgm:prSet>
      <dgm:spPr/>
      <dgm:t>
        <a:bodyPr/>
        <a:lstStyle/>
        <a:p>
          <a:endParaRPr lang="en-GB"/>
        </a:p>
      </dgm:t>
    </dgm:pt>
  </dgm:ptLst>
  <dgm:cxnLst>
    <dgm:cxn modelId="{E8D5C61A-49E3-4190-A979-705AF2E97FAD}" srcId="{CC62B135-E35E-4DA7-8917-71742A22D8FF}" destId="{5C8FEB19-3FD0-4030-AA34-0E2161CEE38C}" srcOrd="0" destOrd="0" parTransId="{1EF56DB9-FD0E-4FD0-989C-567338E67B33}" sibTransId="{068CEBFE-5382-43EF-9EE2-8A19C6176925}"/>
    <dgm:cxn modelId="{847EC1A8-9E06-46B9-81C1-A02D7E36D2CF}" srcId="{DA0DF518-1EB9-44A5-901D-460C70EE9BAC}" destId="{9280B6B8-F20B-42C2-B1BA-C369DE4197BE}" srcOrd="0" destOrd="0" parTransId="{C69F8D24-5381-4EE9-A854-459E295ED505}" sibTransId="{F414A2F3-03FF-439C-939E-F710B07A4CD0}"/>
    <dgm:cxn modelId="{0CC00071-0617-4A97-AFAC-6F668B7D30F6}" type="presOf" srcId="{9280B6B8-F20B-42C2-B1BA-C369DE4197BE}" destId="{666DDDB7-1127-47A0-B33E-7CC31CD33629}" srcOrd="1" destOrd="0" presId="urn:microsoft.com/office/officeart/2005/8/layout/list1"/>
    <dgm:cxn modelId="{1C291676-04A5-4363-8FEB-1DFA72F14A13}" type="presOf" srcId="{CC62B135-E35E-4DA7-8917-71742A22D8FF}" destId="{1799ACFC-D5E5-4A46-896D-397EB6E4A9B6}" srcOrd="0" destOrd="0" presId="urn:microsoft.com/office/officeart/2005/8/layout/list1"/>
    <dgm:cxn modelId="{B58E4889-3DAF-4E81-9418-CC541780C799}" srcId="{DA0DF518-1EB9-44A5-901D-460C70EE9BAC}" destId="{CE7E0E57-6B20-44EA-B307-77D7AF211188}" srcOrd="1" destOrd="0" parTransId="{FBADB285-BA82-4E40-A4A0-63F061FB4F9F}" sibTransId="{1B3822BC-7572-4381-BD5D-21E49904F10B}"/>
    <dgm:cxn modelId="{5A39EEFE-9CE3-45EC-81A9-362C3D4F9517}" type="presOf" srcId="{5C8FEB19-3FD0-4030-AA34-0E2161CEE38C}" destId="{B9526A40-1EE0-4741-B676-8CD03B4A9952}" srcOrd="0" destOrd="0" presId="urn:microsoft.com/office/officeart/2005/8/layout/list1"/>
    <dgm:cxn modelId="{715F615C-2930-4D2A-B77D-D4A2380C680E}" type="presOf" srcId="{CC62B135-E35E-4DA7-8917-71742A22D8FF}" destId="{E8173722-D31C-41CD-A13D-1BFFB6B23519}" srcOrd="1" destOrd="0" presId="urn:microsoft.com/office/officeart/2005/8/layout/list1"/>
    <dgm:cxn modelId="{D933713A-D217-447C-BF67-3A459A695688}" type="presOf" srcId="{9280B6B8-F20B-42C2-B1BA-C369DE4197BE}" destId="{E9FB5FC1-87CA-4484-A145-E0E29DAF9C1B}" srcOrd="0" destOrd="0" presId="urn:microsoft.com/office/officeart/2005/8/layout/list1"/>
    <dgm:cxn modelId="{7B51BFFB-453E-4841-91C6-0F5A404B01A5}" srcId="{CE7E0E57-6B20-44EA-B307-77D7AF211188}" destId="{0B9C68DF-A032-487F-B9A7-53E8C16A9BB2}" srcOrd="0" destOrd="0" parTransId="{FA04066A-778D-4C85-9433-EA3B14E93CC3}" sibTransId="{6E65A66C-9090-4E6B-BE73-CFD7EE459539}"/>
    <dgm:cxn modelId="{5D2F44F6-A611-40AD-8A56-5DF56F233CA7}" srcId="{DA0DF518-1EB9-44A5-901D-460C70EE9BAC}" destId="{CC62B135-E35E-4DA7-8917-71742A22D8FF}" srcOrd="2" destOrd="0" parTransId="{6DD71F1A-7405-4F46-B550-372D275C8D4C}" sibTransId="{6F3E7916-DDE3-47F1-9218-E9775BAC5856}"/>
    <dgm:cxn modelId="{63A51850-425B-49D6-971C-C61B46E365EC}" type="presOf" srcId="{0B9C68DF-A032-487F-B9A7-53E8C16A9BB2}" destId="{68DAD608-F4B5-410C-B5D0-36E41D146E76}" srcOrd="0" destOrd="0" presId="urn:microsoft.com/office/officeart/2005/8/layout/list1"/>
    <dgm:cxn modelId="{25C322AF-7A57-42A6-9768-9304F72BC4B5}" type="presOf" srcId="{CE7E0E57-6B20-44EA-B307-77D7AF211188}" destId="{ED4DD12F-DC39-4D5C-A412-9CB0561C9BCE}" srcOrd="1" destOrd="0" presId="urn:microsoft.com/office/officeart/2005/8/layout/list1"/>
    <dgm:cxn modelId="{2059B67C-8E86-4C24-A8E0-F755E048B65A}" type="presOf" srcId="{DA0DF518-1EB9-44A5-901D-460C70EE9BAC}" destId="{4F3A4783-88D1-4E58-B458-37A4256A7B70}" srcOrd="0" destOrd="0" presId="urn:microsoft.com/office/officeart/2005/8/layout/list1"/>
    <dgm:cxn modelId="{B8267DE5-4FA9-4F9F-94A9-DCB4C8550148}" type="presOf" srcId="{CE7E0E57-6B20-44EA-B307-77D7AF211188}" destId="{0BC09D8E-5C0F-4A3B-8502-41DA2EB8181C}" srcOrd="0" destOrd="0" presId="urn:microsoft.com/office/officeart/2005/8/layout/list1"/>
    <dgm:cxn modelId="{F258DBA7-8CCB-4E59-A3B3-6771664016FB}" type="presOf" srcId="{7A2BAD6E-DE64-45DC-B5B6-603FE01F6910}" destId="{4F4391A0-D039-4991-BFEA-BAA262593F6D}" srcOrd="0" destOrd="0" presId="urn:microsoft.com/office/officeart/2005/8/layout/list1"/>
    <dgm:cxn modelId="{620F6F55-10B2-44DD-959A-49B5B66D0F04}" srcId="{9280B6B8-F20B-42C2-B1BA-C369DE4197BE}" destId="{7A2BAD6E-DE64-45DC-B5B6-603FE01F6910}" srcOrd="0" destOrd="0" parTransId="{5CCBC722-9C0E-44EA-BC91-4457084D8C2D}" sibTransId="{40BFA637-8706-46F8-8DA8-EFA126131A73}"/>
    <dgm:cxn modelId="{AB267C49-6D38-46A6-9388-8DF109106CAA}" type="presParOf" srcId="{4F3A4783-88D1-4E58-B458-37A4256A7B70}" destId="{83A1D8AF-FB8E-4340-BDE8-4310BB8284B8}" srcOrd="0" destOrd="0" presId="urn:microsoft.com/office/officeart/2005/8/layout/list1"/>
    <dgm:cxn modelId="{218859FD-280F-4991-B9D5-2B43ABC0C200}" type="presParOf" srcId="{83A1D8AF-FB8E-4340-BDE8-4310BB8284B8}" destId="{E9FB5FC1-87CA-4484-A145-E0E29DAF9C1B}" srcOrd="0" destOrd="0" presId="urn:microsoft.com/office/officeart/2005/8/layout/list1"/>
    <dgm:cxn modelId="{2246F7D2-5133-4FDD-AAA7-71810B6B76AD}" type="presParOf" srcId="{83A1D8AF-FB8E-4340-BDE8-4310BB8284B8}" destId="{666DDDB7-1127-47A0-B33E-7CC31CD33629}" srcOrd="1" destOrd="0" presId="urn:microsoft.com/office/officeart/2005/8/layout/list1"/>
    <dgm:cxn modelId="{E56A4320-B667-4680-B2A0-92432EB73C70}" type="presParOf" srcId="{4F3A4783-88D1-4E58-B458-37A4256A7B70}" destId="{8E2CDD42-4033-4FC3-AC81-92C44878D462}" srcOrd="1" destOrd="0" presId="urn:microsoft.com/office/officeart/2005/8/layout/list1"/>
    <dgm:cxn modelId="{EE59C2D6-2A3A-43D8-8031-3EDD6338D203}" type="presParOf" srcId="{4F3A4783-88D1-4E58-B458-37A4256A7B70}" destId="{4F4391A0-D039-4991-BFEA-BAA262593F6D}" srcOrd="2" destOrd="0" presId="urn:microsoft.com/office/officeart/2005/8/layout/list1"/>
    <dgm:cxn modelId="{2E6AAB77-2463-47C7-8AAF-76862A482D09}" type="presParOf" srcId="{4F3A4783-88D1-4E58-B458-37A4256A7B70}" destId="{5FD8B86B-7D64-47AB-9225-742756AFBB4E}" srcOrd="3" destOrd="0" presId="urn:microsoft.com/office/officeart/2005/8/layout/list1"/>
    <dgm:cxn modelId="{C8134EED-8EAA-4D72-823E-86BC1493E632}" type="presParOf" srcId="{4F3A4783-88D1-4E58-B458-37A4256A7B70}" destId="{7E87177B-0234-452C-8D9E-D63A530E5D85}" srcOrd="4" destOrd="0" presId="urn:microsoft.com/office/officeart/2005/8/layout/list1"/>
    <dgm:cxn modelId="{3F2A0E4C-0760-420E-84CF-3ABFCC074CC3}" type="presParOf" srcId="{7E87177B-0234-452C-8D9E-D63A530E5D85}" destId="{0BC09D8E-5C0F-4A3B-8502-41DA2EB8181C}" srcOrd="0" destOrd="0" presId="urn:microsoft.com/office/officeart/2005/8/layout/list1"/>
    <dgm:cxn modelId="{1D08768E-42AF-42DD-9C66-A4D88A894CEA}" type="presParOf" srcId="{7E87177B-0234-452C-8D9E-D63A530E5D85}" destId="{ED4DD12F-DC39-4D5C-A412-9CB0561C9BCE}" srcOrd="1" destOrd="0" presId="urn:microsoft.com/office/officeart/2005/8/layout/list1"/>
    <dgm:cxn modelId="{11FB9681-13BA-4F86-810A-8670E70E850D}" type="presParOf" srcId="{4F3A4783-88D1-4E58-B458-37A4256A7B70}" destId="{DC478422-4403-4F8B-A784-41AC68278C7C}" srcOrd="5" destOrd="0" presId="urn:microsoft.com/office/officeart/2005/8/layout/list1"/>
    <dgm:cxn modelId="{14F6D0B2-D04B-4430-9899-537CEE874CD2}" type="presParOf" srcId="{4F3A4783-88D1-4E58-B458-37A4256A7B70}" destId="{68DAD608-F4B5-410C-B5D0-36E41D146E76}" srcOrd="6" destOrd="0" presId="urn:microsoft.com/office/officeart/2005/8/layout/list1"/>
    <dgm:cxn modelId="{6C5C79FA-CD94-4405-9356-CEC55B382E61}" type="presParOf" srcId="{4F3A4783-88D1-4E58-B458-37A4256A7B70}" destId="{7955CA1C-2580-4B4D-BAAA-2078132037C9}" srcOrd="7" destOrd="0" presId="urn:microsoft.com/office/officeart/2005/8/layout/list1"/>
    <dgm:cxn modelId="{B1209DDA-99B6-4FFF-AA92-855F58AB1B94}" type="presParOf" srcId="{4F3A4783-88D1-4E58-B458-37A4256A7B70}" destId="{6994DAC4-9C1A-4913-B146-DE84DDD890A0}" srcOrd="8" destOrd="0" presId="urn:microsoft.com/office/officeart/2005/8/layout/list1"/>
    <dgm:cxn modelId="{6D33CB94-FEDD-4B79-ADB7-E0F1A4A2D7A9}" type="presParOf" srcId="{6994DAC4-9C1A-4913-B146-DE84DDD890A0}" destId="{1799ACFC-D5E5-4A46-896D-397EB6E4A9B6}" srcOrd="0" destOrd="0" presId="urn:microsoft.com/office/officeart/2005/8/layout/list1"/>
    <dgm:cxn modelId="{04180963-B950-4E68-BB8C-DD4C9C7E5629}" type="presParOf" srcId="{6994DAC4-9C1A-4913-B146-DE84DDD890A0}" destId="{E8173722-D31C-41CD-A13D-1BFFB6B23519}" srcOrd="1" destOrd="0" presId="urn:microsoft.com/office/officeart/2005/8/layout/list1"/>
    <dgm:cxn modelId="{1EC6E10A-4F33-42FC-8A05-ECFFE5585189}" type="presParOf" srcId="{4F3A4783-88D1-4E58-B458-37A4256A7B70}" destId="{2AE02836-02E2-4E3B-BB39-5328CED9D4F9}" srcOrd="9" destOrd="0" presId="urn:microsoft.com/office/officeart/2005/8/layout/list1"/>
    <dgm:cxn modelId="{F4B4C1AA-8041-4CD0-88DB-B20C2ACD2617}" type="presParOf" srcId="{4F3A4783-88D1-4E58-B458-37A4256A7B70}" destId="{B9526A40-1EE0-4741-B676-8CD03B4A995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391A0-D039-4991-BFEA-BAA262593F6D}">
      <dsp:nvSpPr>
        <dsp:cNvPr id="0" name=""/>
        <dsp:cNvSpPr/>
      </dsp:nvSpPr>
      <dsp:spPr>
        <a:xfrm>
          <a:off x="0" y="332982"/>
          <a:ext cx="6480720" cy="834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2976" tIns="416560" rIns="502976"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	Tim Bateman – Mazars LLP</a:t>
          </a:r>
          <a:endParaRPr lang="en-GB" sz="2000" kern="1200" dirty="0"/>
        </a:p>
      </dsp:txBody>
      <dsp:txXfrm>
        <a:off x="0" y="332982"/>
        <a:ext cx="6480720" cy="834750"/>
      </dsp:txXfrm>
    </dsp:sp>
    <dsp:sp modelId="{666DDDB7-1127-47A0-B33E-7CC31CD33629}">
      <dsp:nvSpPr>
        <dsp:cNvPr id="0" name=""/>
        <dsp:cNvSpPr/>
      </dsp:nvSpPr>
      <dsp:spPr>
        <a:xfrm>
          <a:off x="324036" y="37782"/>
          <a:ext cx="4536504"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889000">
            <a:lnSpc>
              <a:spcPct val="90000"/>
            </a:lnSpc>
            <a:spcBef>
              <a:spcPct val="0"/>
            </a:spcBef>
            <a:spcAft>
              <a:spcPct val="35000"/>
            </a:spcAft>
          </a:pPr>
          <a:r>
            <a:rPr lang="en-GB" sz="2000" b="1" kern="1200" dirty="0" smtClean="0"/>
            <a:t>Background</a:t>
          </a:r>
          <a:endParaRPr lang="en-GB" sz="2000" b="1" kern="1200" dirty="0"/>
        </a:p>
      </dsp:txBody>
      <dsp:txXfrm>
        <a:off x="352857" y="66603"/>
        <a:ext cx="4478862" cy="532758"/>
      </dsp:txXfrm>
    </dsp:sp>
    <dsp:sp modelId="{68DAD608-F4B5-410C-B5D0-36E41D146E76}">
      <dsp:nvSpPr>
        <dsp:cNvPr id="0" name=""/>
        <dsp:cNvSpPr/>
      </dsp:nvSpPr>
      <dsp:spPr>
        <a:xfrm>
          <a:off x="0" y="1570933"/>
          <a:ext cx="6480720" cy="866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2976" tIns="416560" rIns="502976" bIns="14224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GB" sz="2000" kern="1200" dirty="0" smtClean="0"/>
            <a:t>	Ross Thompson – Standard Life </a:t>
          </a:r>
        </a:p>
      </dsp:txBody>
      <dsp:txXfrm>
        <a:off x="0" y="1570933"/>
        <a:ext cx="6480720" cy="866250"/>
      </dsp:txXfrm>
    </dsp:sp>
    <dsp:sp modelId="{ED4DD12F-DC39-4D5C-A412-9CB0561C9BCE}">
      <dsp:nvSpPr>
        <dsp:cNvPr id="0" name=""/>
        <dsp:cNvSpPr/>
      </dsp:nvSpPr>
      <dsp:spPr>
        <a:xfrm>
          <a:off x="324036" y="1275733"/>
          <a:ext cx="4536504"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889000">
            <a:lnSpc>
              <a:spcPct val="90000"/>
            </a:lnSpc>
            <a:spcBef>
              <a:spcPct val="0"/>
            </a:spcBef>
            <a:spcAft>
              <a:spcPct val="35000"/>
            </a:spcAft>
          </a:pPr>
          <a:r>
            <a:rPr lang="en-GB" sz="2000" b="1" kern="1200" dirty="0" smtClean="0"/>
            <a:t>Customer Engagement</a:t>
          </a:r>
          <a:endParaRPr lang="en-GB" sz="2000" b="1" kern="1200" dirty="0"/>
        </a:p>
      </dsp:txBody>
      <dsp:txXfrm>
        <a:off x="352857" y="1304554"/>
        <a:ext cx="4478862" cy="532758"/>
      </dsp:txXfrm>
    </dsp:sp>
    <dsp:sp modelId="{B9526A40-1EE0-4741-B676-8CD03B4A9952}">
      <dsp:nvSpPr>
        <dsp:cNvPr id="0" name=""/>
        <dsp:cNvSpPr/>
      </dsp:nvSpPr>
      <dsp:spPr>
        <a:xfrm>
          <a:off x="0" y="2840383"/>
          <a:ext cx="6480720" cy="866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2976" tIns="416560" rIns="502976" bIns="14224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GB" sz="2000" kern="1200" dirty="0" smtClean="0"/>
            <a:t>	Catherine Thorn – Prudential</a:t>
          </a:r>
          <a:endParaRPr lang="en-GB" sz="2000" kern="1200" dirty="0"/>
        </a:p>
      </dsp:txBody>
      <dsp:txXfrm>
        <a:off x="0" y="2840383"/>
        <a:ext cx="6480720" cy="866250"/>
      </dsp:txXfrm>
    </dsp:sp>
    <dsp:sp modelId="{E8173722-D31C-41CD-A13D-1BFFB6B23519}">
      <dsp:nvSpPr>
        <dsp:cNvPr id="0" name=""/>
        <dsp:cNvSpPr/>
      </dsp:nvSpPr>
      <dsp:spPr>
        <a:xfrm>
          <a:off x="324036" y="2545183"/>
          <a:ext cx="4536504"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l" defTabSz="889000">
            <a:lnSpc>
              <a:spcPct val="90000"/>
            </a:lnSpc>
            <a:spcBef>
              <a:spcPct val="0"/>
            </a:spcBef>
            <a:spcAft>
              <a:spcPct val="35000"/>
            </a:spcAft>
          </a:pPr>
          <a:r>
            <a:rPr lang="en-GB" sz="2000" b="1" kern="1200" dirty="0" smtClean="0"/>
            <a:t>Customer Sentiment</a:t>
          </a:r>
          <a:endParaRPr lang="en-GB" sz="2000" b="1" kern="1200" dirty="0"/>
        </a:p>
      </dsp:txBody>
      <dsp:txXfrm>
        <a:off x="352857" y="2574004"/>
        <a:ext cx="4478862"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5BF50B82-5878-4B7D-88C2-02C69512A2A1}" type="datetimeFigureOut">
              <a:rPr lang="en-GB" smtClean="0"/>
              <a:pPr/>
              <a:t>26/02/2018</a:t>
            </a:fld>
            <a:endParaRPr lang="en-GB"/>
          </a:p>
        </p:txBody>
      </p:sp>
      <p:sp>
        <p:nvSpPr>
          <p:cNvPr id="4" name="Footer Placeholder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5D477763-85C6-42DD-8ACF-9BCBEC07E12F}" type="slidenum">
              <a:rPr lang="en-GB" smtClean="0"/>
              <a:pPr/>
              <a:t>‹#›</a:t>
            </a:fld>
            <a:endParaRPr lang="en-GB"/>
          </a:p>
        </p:txBody>
      </p:sp>
    </p:spTree>
    <p:extLst>
      <p:ext uri="{BB962C8B-B14F-4D97-AF65-F5344CB8AC3E}">
        <p14:creationId xmlns:p14="http://schemas.microsoft.com/office/powerpoint/2010/main" val="1790736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7171" name="Rectangle 3"/>
          <p:cNvSpPr>
            <a:spLocks noGrp="1" noChangeArrowheads="1"/>
          </p:cNvSpPr>
          <p:nvPr>
            <p:ph type="dt" idx="1"/>
          </p:nvPr>
        </p:nvSpPr>
        <p:spPr bwMode="auto">
          <a:xfrm>
            <a:off x="3850444"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7172"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768" y="4715154"/>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1"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7175" name="Rectangle 7"/>
          <p:cNvSpPr>
            <a:spLocks noGrp="1" noChangeArrowheads="1"/>
          </p:cNvSpPr>
          <p:nvPr>
            <p:ph type="sldNum" sz="quarter" idx="5"/>
          </p:nvPr>
        </p:nvSpPr>
        <p:spPr bwMode="auto">
          <a:xfrm>
            <a:off x="3850444"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dirty="0"/>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presentation was delivered at the </a:t>
            </a:r>
            <a:r>
              <a:rPr lang="en-GB" dirty="0" err="1" smtClean="0"/>
              <a:t>IFoA</a:t>
            </a:r>
            <a:r>
              <a:rPr lang="en-GB" dirty="0" smtClean="0"/>
              <a:t> Life Conference 2017 on 23</a:t>
            </a:r>
            <a:r>
              <a:rPr lang="en-GB" baseline="30000" dirty="0" smtClean="0"/>
              <a:t>rd</a:t>
            </a:r>
            <a:r>
              <a:rPr lang="en-GB" dirty="0" smtClean="0"/>
              <a:t> November. </a:t>
            </a:r>
          </a:p>
          <a:p>
            <a:endParaRPr lang="en-GB" dirty="0" smtClean="0"/>
          </a:p>
          <a:p>
            <a:r>
              <a:rPr lang="en-GB" dirty="0" smtClean="0"/>
              <a:t>The presentation delivered at CILA on 4</a:t>
            </a:r>
            <a:r>
              <a:rPr lang="en-GB" baseline="30000" dirty="0" smtClean="0"/>
              <a:t>th</a:t>
            </a:r>
            <a:r>
              <a:rPr lang="en-GB" baseline="0" dirty="0" smtClean="0"/>
              <a:t> May 2017 is included within </a:t>
            </a:r>
            <a:r>
              <a:rPr lang="en-GB" baseline="0" smtClean="0"/>
              <a:t>the appendices (slides 53 to 96). </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a:t>
            </a:fld>
            <a:endParaRPr lang="en-GB" dirty="0"/>
          </a:p>
        </p:txBody>
      </p:sp>
    </p:spTree>
    <p:extLst>
      <p:ext uri="{BB962C8B-B14F-4D97-AF65-F5344CB8AC3E}">
        <p14:creationId xmlns:p14="http://schemas.microsoft.com/office/powerpoint/2010/main" val="2349086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After we completed Phase 1 we identified there had been limited research into with-profits from a consumer’s point of view </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So arranged for a survey to be completed with the purpose of formulating guidelines to improve engagement and communication with customers.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We set out 3 key objectives we hoped to address as part of this survey:</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Do customers understand the value of their with-profits policies?</a:t>
            </a:r>
          </a:p>
          <a:p>
            <a:pPr marL="1085850" lvl="2"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Including some of the key features like guarantees, bonuses and smoothing</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What information do consumers value and what is the best way to present this to them from their perspective</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Do consumers understand the changing nature of their with-profits policies as more funds close and move towards an end game</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We have selected a few of the results from our survey which address some of these objectives</a:t>
            </a:r>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10</a:t>
            </a:fld>
            <a:endParaRPr lang="en-GB"/>
          </a:p>
        </p:txBody>
      </p:sp>
    </p:spTree>
    <p:extLst>
      <p:ext uri="{BB962C8B-B14F-4D97-AF65-F5344CB8AC3E}">
        <p14:creationId xmlns:p14="http://schemas.microsoft.com/office/powerpoint/2010/main" val="3800552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smtClean="0">
                <a:solidFill>
                  <a:schemeClr val="tx1"/>
                </a:solidFill>
                <a:effectLst/>
                <a:latin typeface="Arial" charset="0"/>
                <a:ea typeface="+mn-ea"/>
                <a:cs typeface="Arial" charset="0"/>
              </a:rPr>
              <a:t>The key points to note from the survey methodology were that:</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We used </a:t>
            </a:r>
            <a:r>
              <a:rPr lang="en-GB" sz="1200" kern="1200" dirty="0" err="1" smtClean="0">
                <a:solidFill>
                  <a:schemeClr val="tx1"/>
                </a:solidFill>
                <a:effectLst/>
                <a:latin typeface="Arial" charset="0"/>
                <a:ea typeface="+mn-ea"/>
                <a:cs typeface="Arial" charset="0"/>
              </a:rPr>
              <a:t>YouGov</a:t>
            </a:r>
            <a:r>
              <a:rPr lang="en-GB" sz="1200" kern="1200" dirty="0" smtClean="0">
                <a:solidFill>
                  <a:schemeClr val="tx1"/>
                </a:solidFill>
                <a:effectLst/>
                <a:latin typeface="Arial" charset="0"/>
                <a:ea typeface="+mn-ea"/>
                <a:cs typeface="Arial" charset="0"/>
              </a:rPr>
              <a:t>, a well respected survey company</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One of the main reasons they were selected was because of their ability find a representative sample of with-profits customers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It was an online survey, which helped with the turnaround so we had the results in time to present at this conference. Although</a:t>
            </a:r>
            <a:r>
              <a:rPr lang="en-GB" sz="1200" kern="1200" baseline="0" dirty="0" smtClean="0">
                <a:solidFill>
                  <a:schemeClr val="tx1"/>
                </a:solidFill>
                <a:effectLst/>
                <a:latin typeface="Arial" charset="0"/>
                <a:ea typeface="+mn-ea"/>
                <a:cs typeface="Arial" charset="0"/>
              </a:rPr>
              <a:t> I’ll discuss this more later.</a:t>
            </a:r>
            <a:endParaRPr lang="en-GB" sz="1200" kern="1200" dirty="0" smtClean="0">
              <a:solidFill>
                <a:schemeClr val="tx1"/>
              </a:solidFill>
              <a:effectLst/>
              <a:latin typeface="Arial" charset="0"/>
              <a:ea typeface="+mn-ea"/>
              <a:cs typeface="Arial" charset="0"/>
            </a:endParaRP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Although it could be argued this leads to some selection bias in terms of only showing computer literate policyholders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Of the interviewees with at least one financial product, (473) 17% of them had a with-profits policy, which was pleasing because YouGov had initially expected this to be lower.</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And as you can see this survey is hot off the press having been completed earlier in the month and has thrown up some interesting statistics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The full findings of the results will form part of the written report which will be produced in due course</a:t>
            </a:r>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11</a:t>
            </a:fld>
            <a:endParaRPr lang="en-GB"/>
          </a:p>
        </p:txBody>
      </p:sp>
    </p:spTree>
    <p:extLst>
      <p:ext uri="{BB962C8B-B14F-4D97-AF65-F5344CB8AC3E}">
        <p14:creationId xmlns:p14="http://schemas.microsoft.com/office/powerpoint/2010/main" val="1110500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smtClean="0">
                <a:solidFill>
                  <a:schemeClr val="tx1"/>
                </a:solidFill>
                <a:effectLst/>
                <a:latin typeface="Arial" charset="0"/>
                <a:ea typeface="+mn-ea"/>
                <a:cs typeface="Arial" charset="0"/>
              </a:rPr>
              <a:t>I will flick through the next two slides quickly, but the key takeaways are:</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We feel this that the with-profits sample is a good representation</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As would be expected the majority of with-profits policyholders are over 55</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As a lot of with-profits products are now closed to new business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Slightly older than the control sample</a:t>
            </a:r>
          </a:p>
          <a:p>
            <a:pPr marL="228600" indent="-228600">
              <a:buNone/>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12</a:t>
            </a:fld>
            <a:endParaRPr lang="en-GB"/>
          </a:p>
        </p:txBody>
      </p:sp>
    </p:spTree>
    <p:extLst>
      <p:ext uri="{BB962C8B-B14F-4D97-AF65-F5344CB8AC3E}">
        <p14:creationId xmlns:p14="http://schemas.microsoft.com/office/powerpoint/2010/main" val="1871318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13</a:t>
            </a:fld>
            <a:endParaRPr lang="en-GB" dirty="0"/>
          </a:p>
        </p:txBody>
      </p:sp>
    </p:spTree>
    <p:extLst>
      <p:ext uri="{BB962C8B-B14F-4D97-AF65-F5344CB8AC3E}">
        <p14:creationId xmlns:p14="http://schemas.microsoft.com/office/powerpoint/2010/main" val="132161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Suggests a lot of people knew what they wanted at outset</a:t>
            </a:r>
          </a:p>
          <a:p>
            <a:r>
              <a:rPr lang="en-GB" dirty="0" smtClean="0"/>
              <a:t>Values come</a:t>
            </a:r>
            <a:r>
              <a:rPr lang="en-GB" baseline="0" dirty="0" smtClean="0"/>
              <a:t> from grouping responses to Q based on high level groups</a:t>
            </a:r>
            <a:endParaRPr lang="en-GB"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AB2531-B7A9-1A4D-9CE2-792BAF7DC720}" type="slidenum">
              <a:rPr lang="en-US" smtClean="0"/>
              <a:pPr/>
              <a:t>14</a:t>
            </a:fld>
            <a:endParaRPr lang="en-US" dirty="0"/>
          </a:p>
        </p:txBody>
      </p:sp>
    </p:spTree>
    <p:extLst>
      <p:ext uri="{BB962C8B-B14F-4D97-AF65-F5344CB8AC3E}">
        <p14:creationId xmlns:p14="http://schemas.microsoft.com/office/powerpoint/2010/main" val="972602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Looking</a:t>
            </a:r>
            <a:r>
              <a:rPr lang="en-GB" baseline="0" dirty="0" smtClean="0"/>
              <a:t> at the “Conscious Choice” category more granularly suggests people did research and chose WP for one reason or another</a:t>
            </a:r>
            <a:endParaRPr lang="en-GB"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AB2531-B7A9-1A4D-9CE2-792BAF7DC720}" type="slidenum">
              <a:rPr lang="en-US" smtClean="0"/>
              <a:pPr/>
              <a:t>15</a:t>
            </a:fld>
            <a:endParaRPr lang="en-US" dirty="0"/>
          </a:p>
        </p:txBody>
      </p:sp>
    </p:spTree>
    <p:extLst>
      <p:ext uri="{BB962C8B-B14F-4D97-AF65-F5344CB8AC3E}">
        <p14:creationId xmlns:p14="http://schemas.microsoft.com/office/powerpoint/2010/main" val="1714166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AB2531-B7A9-1A4D-9CE2-792BAF7DC720}" type="slidenum">
              <a:rPr lang="en-US" smtClean="0"/>
              <a:pPr/>
              <a:t>16</a:t>
            </a:fld>
            <a:endParaRPr lang="en-US" dirty="0"/>
          </a:p>
        </p:txBody>
      </p:sp>
    </p:spTree>
    <p:extLst>
      <p:ext uri="{BB962C8B-B14F-4D97-AF65-F5344CB8AC3E}">
        <p14:creationId xmlns:p14="http://schemas.microsoft.com/office/powerpoint/2010/main" val="1171611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does</a:t>
            </a:r>
            <a:r>
              <a:rPr lang="en-GB" baseline="0" dirty="0" smtClean="0"/>
              <a:t> this tell us, in it for the long term?</a:t>
            </a:r>
            <a:endParaRPr lang="en-GB"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AB2531-B7A9-1A4D-9CE2-792BAF7DC720}" type="slidenum">
              <a:rPr lang="en-US" smtClean="0"/>
              <a:pPr/>
              <a:t>17</a:t>
            </a:fld>
            <a:endParaRPr lang="en-US" dirty="0"/>
          </a:p>
        </p:txBody>
      </p:sp>
    </p:spTree>
    <p:extLst>
      <p:ext uri="{BB962C8B-B14F-4D97-AF65-F5344CB8AC3E}">
        <p14:creationId xmlns:p14="http://schemas.microsoft.com/office/powerpoint/2010/main" val="1188758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People still intend to keep their product</a:t>
            </a:r>
            <a:r>
              <a:rPr lang="en-GB" baseline="0" dirty="0" smtClean="0"/>
              <a:t> despite no barrier to exiting!</a:t>
            </a:r>
            <a:endParaRPr lang="en-GB"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AB2531-B7A9-1A4D-9CE2-792BAF7DC720}" type="slidenum">
              <a:rPr lang="en-US" smtClean="0"/>
              <a:pPr/>
              <a:t>18</a:t>
            </a:fld>
            <a:endParaRPr lang="en-US" dirty="0"/>
          </a:p>
        </p:txBody>
      </p:sp>
    </p:spTree>
    <p:extLst>
      <p:ext uri="{BB962C8B-B14F-4D97-AF65-F5344CB8AC3E}">
        <p14:creationId xmlns:p14="http://schemas.microsoft.com/office/powerpoint/2010/main" val="80183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info wanted</a:t>
            </a:r>
            <a:r>
              <a:rPr lang="en-GB" baseline="0" dirty="0" smtClean="0"/>
              <a:t> in annual statements</a:t>
            </a:r>
            <a:endParaRPr lang="en-GB" dirty="0" smtClean="0"/>
          </a:p>
          <a:p>
            <a:r>
              <a:rPr lang="en-GB" dirty="0" smtClean="0"/>
              <a:t>Point out the more obvious</a:t>
            </a:r>
            <a:r>
              <a:rPr lang="en-GB" baseline="0" dirty="0" smtClean="0"/>
              <a:t> things scored highly</a:t>
            </a:r>
          </a:p>
          <a:p>
            <a:r>
              <a:rPr lang="en-GB" baseline="0" dirty="0" smtClean="0"/>
              <a:t>Worryingly low scores lower down – risks, improving projected position, </a:t>
            </a:r>
            <a:r>
              <a:rPr lang="en-GB" baseline="0" dirty="0" err="1" smtClean="0"/>
              <a:t>gtees</a:t>
            </a:r>
            <a:endParaRPr lang="en-GB" baseline="0" dirty="0" smtClean="0"/>
          </a:p>
          <a:p>
            <a:r>
              <a:rPr lang="en-GB" baseline="0" dirty="0" smtClean="0"/>
              <a:t>Some specific comparisons overleaf</a:t>
            </a:r>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AB2531-B7A9-1A4D-9CE2-792BAF7DC720}" type="slidenum">
              <a:rPr lang="en-US" smtClean="0"/>
              <a:pPr/>
              <a:t>19</a:t>
            </a:fld>
            <a:endParaRPr lang="en-US" dirty="0"/>
          </a:p>
        </p:txBody>
      </p:sp>
    </p:spTree>
    <p:extLst>
      <p:ext uri="{BB962C8B-B14F-4D97-AF65-F5344CB8AC3E}">
        <p14:creationId xmlns:p14="http://schemas.microsoft.com/office/powerpoint/2010/main" val="2430884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2</a:t>
            </a:fld>
            <a:endParaRPr lang="en-GB" dirty="0"/>
          </a:p>
        </p:txBody>
      </p:sp>
    </p:spTree>
    <p:extLst>
      <p:ext uri="{BB962C8B-B14F-4D97-AF65-F5344CB8AC3E}">
        <p14:creationId xmlns:p14="http://schemas.microsoft.com/office/powerpoint/2010/main" val="690148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People want to know what the projected position</a:t>
            </a:r>
            <a:r>
              <a:rPr lang="en-GB" baseline="0" dirty="0" smtClean="0"/>
              <a:t> is, but not what they can do to improve it</a:t>
            </a:r>
          </a:p>
          <a:p>
            <a:r>
              <a:rPr lang="en-GB" baseline="0" dirty="0" smtClean="0"/>
              <a:t>People want their current value but not the downside protection</a:t>
            </a:r>
            <a:endParaRPr lang="en-GB"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AB2531-B7A9-1A4D-9CE2-792BAF7DC720}" type="slidenum">
              <a:rPr lang="en-US" smtClean="0"/>
              <a:pPr/>
              <a:t>20</a:t>
            </a:fld>
            <a:endParaRPr lang="en-US" dirty="0"/>
          </a:p>
        </p:txBody>
      </p:sp>
    </p:spTree>
    <p:extLst>
      <p:ext uri="{BB962C8B-B14F-4D97-AF65-F5344CB8AC3E}">
        <p14:creationId xmlns:p14="http://schemas.microsoft.com/office/powerpoint/2010/main" val="3198990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Reclassified the answers to previous slide</a:t>
            </a:r>
          </a:p>
          <a:p>
            <a:r>
              <a:rPr lang="en-GB" dirty="0" smtClean="0"/>
              <a:t>Resist saying the Status</a:t>
            </a:r>
            <a:r>
              <a:rPr lang="en-GB" baseline="0" dirty="0" smtClean="0"/>
              <a:t> Quo category covers “whatever you want” or that the result was “down </a:t>
            </a:r>
            <a:r>
              <a:rPr lang="en-GB" baseline="0" dirty="0" err="1" smtClean="0"/>
              <a:t>down</a:t>
            </a:r>
            <a:r>
              <a:rPr lang="en-GB" baseline="0" dirty="0" smtClean="0"/>
              <a:t> deeper and down”</a:t>
            </a:r>
            <a:endParaRPr lang="en-GB"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AB2531-B7A9-1A4D-9CE2-792BAF7DC720}" type="slidenum">
              <a:rPr lang="en-US" smtClean="0"/>
              <a:pPr/>
              <a:t>21</a:t>
            </a:fld>
            <a:endParaRPr lang="en-US" dirty="0"/>
          </a:p>
        </p:txBody>
      </p:sp>
    </p:spTree>
    <p:extLst>
      <p:ext uri="{BB962C8B-B14F-4D97-AF65-F5344CB8AC3E}">
        <p14:creationId xmlns:p14="http://schemas.microsoft.com/office/powerpoint/2010/main" val="2981930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move</a:t>
            </a:r>
            <a:r>
              <a:rPr lang="en-GB" baseline="0" dirty="0" smtClean="0"/>
              <a:t> on to info received/wanted approaching maturity – people turn back on again!</a:t>
            </a:r>
            <a:endParaRPr lang="en-GB"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AB2531-B7A9-1A4D-9CE2-792BAF7DC720}" type="slidenum">
              <a:rPr lang="en-US" smtClean="0"/>
              <a:pPr/>
              <a:t>22</a:t>
            </a:fld>
            <a:endParaRPr lang="en-US" dirty="0"/>
          </a:p>
        </p:txBody>
      </p:sp>
    </p:spTree>
    <p:extLst>
      <p:ext uri="{BB962C8B-B14F-4D97-AF65-F5344CB8AC3E}">
        <p14:creationId xmlns:p14="http://schemas.microsoft.com/office/powerpoint/2010/main" val="2908800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Customer view</a:t>
            </a:r>
            <a:r>
              <a:rPr lang="en-GB" baseline="0" dirty="0" smtClean="0"/>
              <a:t> of the </a:t>
            </a:r>
            <a:r>
              <a:rPr lang="en-GB" dirty="0" smtClean="0"/>
              <a:t>benefits of WP – respondents</a:t>
            </a:r>
            <a:r>
              <a:rPr lang="en-GB" baseline="0" dirty="0" smtClean="0"/>
              <a:t> could choose as many as they wanted</a:t>
            </a:r>
            <a:endParaRPr lang="en-GB" dirty="0" smtClean="0"/>
          </a:p>
          <a:p>
            <a:r>
              <a:rPr lang="en-GB" dirty="0" smtClean="0"/>
              <a:t>Some sensible</a:t>
            </a:r>
            <a:r>
              <a:rPr lang="en-GB" baseline="0" dirty="0" smtClean="0"/>
              <a:t> results but so few choosing some of the key benefits!</a:t>
            </a:r>
            <a:endParaRPr lang="en-GB"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AB2531-B7A9-1A4D-9CE2-792BAF7DC720}" type="slidenum">
              <a:rPr lang="en-US" smtClean="0"/>
              <a:pPr/>
              <a:t>23</a:t>
            </a:fld>
            <a:endParaRPr lang="en-US" dirty="0"/>
          </a:p>
        </p:txBody>
      </p:sp>
    </p:spTree>
    <p:extLst>
      <p:ext uri="{BB962C8B-B14F-4D97-AF65-F5344CB8AC3E}">
        <p14:creationId xmlns:p14="http://schemas.microsoft.com/office/powerpoint/2010/main" val="2527128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Understanding</a:t>
            </a:r>
            <a:r>
              <a:rPr lang="en-GB" baseline="0" dirty="0" smtClean="0"/>
              <a:t> of volatility in current value and options and guarantees</a:t>
            </a:r>
          </a:p>
          <a:p>
            <a:r>
              <a:rPr lang="en-GB" baseline="0" dirty="0" smtClean="0"/>
              <a:t>Little understanding of how/why value could change from one statement to the next</a:t>
            </a:r>
          </a:p>
          <a:p>
            <a:r>
              <a:rPr lang="en-GB" baseline="0" dirty="0" smtClean="0"/>
              <a:t>Ditto for what options and guarantees are available – possible use of jargon causing misunderstanding?</a:t>
            </a:r>
          </a:p>
          <a:p>
            <a:r>
              <a:rPr lang="en-GB" baseline="0" dirty="0" smtClean="0"/>
              <a:t>Segue into customer </a:t>
            </a:r>
            <a:r>
              <a:rPr lang="en-GB" baseline="0" smtClean="0"/>
              <a:t>communications IF THAT FOLLOWS, otherwise just a tease</a:t>
            </a:r>
            <a:endParaRPr lang="en-GB"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AB2531-B7A9-1A4D-9CE2-792BAF7DC720}" type="slidenum">
              <a:rPr lang="en-US" smtClean="0"/>
              <a:pPr/>
              <a:t>24</a:t>
            </a:fld>
            <a:endParaRPr lang="en-US" dirty="0"/>
          </a:p>
        </p:txBody>
      </p:sp>
    </p:spTree>
    <p:extLst>
      <p:ext uri="{BB962C8B-B14F-4D97-AF65-F5344CB8AC3E}">
        <p14:creationId xmlns:p14="http://schemas.microsoft.com/office/powerpoint/2010/main" val="3199685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Surprising</a:t>
            </a:r>
            <a:r>
              <a:rPr lang="en-GB" baseline="0" dirty="0" smtClean="0"/>
              <a:t> or </a:t>
            </a:r>
            <a:r>
              <a:rPr lang="en-GB" baseline="0" dirty="0" err="1" smtClean="0"/>
              <a:t>dissapointing</a:t>
            </a:r>
            <a:endParaRPr lang="en-GB" baseline="0" dirty="0" smtClean="0"/>
          </a:p>
          <a:p>
            <a:r>
              <a:rPr lang="en-GB" dirty="0" smtClean="0"/>
              <a:t>Holding to maturity – apathy or</a:t>
            </a:r>
            <a:r>
              <a:rPr lang="en-GB" baseline="0" dirty="0" smtClean="0"/>
              <a:t> do they value it? </a:t>
            </a:r>
          </a:p>
          <a:p>
            <a:r>
              <a:rPr lang="en-GB" baseline="0" dirty="0" smtClean="0"/>
              <a:t>Do customers understand terminology (even MVRs) – and how can we test this?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Behavioural economics shows us customers not always economically rational</a:t>
            </a:r>
          </a:p>
          <a:p>
            <a:endParaRPr lang="en-GB" baseline="0" dirty="0" smtClean="0"/>
          </a:p>
          <a:p>
            <a:endParaRPr lang="en-GB" baseline="0" dirty="0" smtClean="0"/>
          </a:p>
          <a:p>
            <a:r>
              <a:rPr lang="en-GB" baseline="0" dirty="0" smtClean="0"/>
              <a:t>More info = better understanding of our customers = meet their needs</a:t>
            </a:r>
            <a:endParaRPr lang="en-GB"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AB2531-B7A9-1A4D-9CE2-792BAF7DC720}" type="slidenum">
              <a:rPr lang="en-US" smtClean="0"/>
              <a:pPr/>
              <a:t>25</a:t>
            </a:fld>
            <a:endParaRPr lang="en-US" dirty="0"/>
          </a:p>
        </p:txBody>
      </p:sp>
    </p:spTree>
    <p:extLst>
      <p:ext uri="{BB962C8B-B14F-4D97-AF65-F5344CB8AC3E}">
        <p14:creationId xmlns:p14="http://schemas.microsoft.com/office/powerpoint/2010/main" val="2962106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Arial" charset="0"/>
              </a:rPr>
              <a:t>Now we’ll look at policyholder communication, linking back to our review of annual statements we reviewed during phase 1. </a:t>
            </a:r>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26</a:t>
            </a:fld>
            <a:endParaRPr lang="en-GB" dirty="0"/>
          </a:p>
        </p:txBody>
      </p:sp>
    </p:spTree>
    <p:extLst>
      <p:ext uri="{BB962C8B-B14F-4D97-AF65-F5344CB8AC3E}">
        <p14:creationId xmlns:p14="http://schemas.microsoft.com/office/powerpoint/2010/main" val="2439734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from ‘free text’ responses</a:t>
            </a:r>
            <a:r>
              <a:rPr lang="en-GB" baseline="0" dirty="0" smtClean="0"/>
              <a:t> to questions</a:t>
            </a:r>
          </a:p>
          <a:p>
            <a:r>
              <a:rPr lang="en-GB" baseline="0" dirty="0" smtClean="0"/>
              <a:t>System trained already on amazon reviews – can detect sentiment in text, character by character</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 general property of certain large neural networks that are trained to predict the next step or dimension in their inputs</a:t>
            </a:r>
          </a:p>
          <a:p>
            <a:endParaRPr lang="en-GB" baseline="0" dirty="0" smtClean="0"/>
          </a:p>
          <a:p>
            <a:r>
              <a:rPr lang="en-GB" baseline="0" dirty="0" smtClean="0"/>
              <a:t>Also gives a numerical fingerprint of response – which allows responses with similar meanings to be identified and grouped or clustered automatically (even if they don’t use the same words)</a:t>
            </a:r>
          </a:p>
          <a:p>
            <a:r>
              <a:rPr lang="en-GB" baseline="0" dirty="0" smtClean="0"/>
              <a:t>Many possible applications – detect customer sentiment in customer by team, monitor trends </a:t>
            </a:r>
            <a:r>
              <a:rPr lang="en-GB" baseline="0" dirty="0" err="1" smtClean="0"/>
              <a:t>etc</a:t>
            </a:r>
            <a:endParaRPr lang="en-GB" baseline="0" dirty="0" smtClean="0"/>
          </a:p>
          <a:p>
            <a:r>
              <a:rPr lang="en-GB" baseline="0" dirty="0" smtClean="0"/>
              <a:t>This tech will be available real time in the near future</a:t>
            </a:r>
          </a:p>
          <a:p>
            <a:r>
              <a:rPr lang="en-GB" baseline="0" dirty="0" smtClean="0"/>
              <a:t>Actuaries working with people from other disciplines can be a very powerful combination</a:t>
            </a:r>
          </a:p>
          <a:p>
            <a:endParaRPr lang="en-GB" baseline="0" dirty="0" smtClean="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AB2531-B7A9-1A4D-9CE2-792BAF7DC720}" type="slidenum">
              <a:rPr lang="en-US" smtClean="0"/>
              <a:pPr/>
              <a:t>27</a:t>
            </a:fld>
            <a:endParaRPr lang="en-US" dirty="0"/>
          </a:p>
        </p:txBody>
      </p:sp>
    </p:spTree>
    <p:extLst>
      <p:ext uri="{BB962C8B-B14F-4D97-AF65-F5344CB8AC3E}">
        <p14:creationId xmlns:p14="http://schemas.microsoft.com/office/powerpoint/2010/main" val="246368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Apologies for</a:t>
            </a:r>
            <a:r>
              <a:rPr lang="en-GB" baseline="0" dirty="0" smtClean="0"/>
              <a:t> red/green colour blind – but darker = stronger sentiment. Colour represents sentiment being measured having read that far through the text. As it reads more the sentiment changes. </a:t>
            </a:r>
          </a:p>
          <a:p>
            <a:r>
              <a:rPr lang="en-GB" baseline="0" dirty="0" smtClean="0"/>
              <a:t>Focus on sentence ‘The book is really, really good’ – as character by character, colour doesn’t change to become more positive until sentence ends</a:t>
            </a:r>
            <a:endParaRPr lang="en-GB"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GB" smtClean="0"/>
              <a:t> </a:t>
            </a:r>
            <a:endParaRPr lang="en-GB"/>
          </a:p>
        </p:txBody>
      </p:sp>
      <p:sp>
        <p:nvSpPr>
          <p:cNvPr id="6" name="Slide Number Placeholder 5"/>
          <p:cNvSpPr>
            <a:spLocks noGrp="1"/>
          </p:cNvSpPr>
          <p:nvPr>
            <p:ph type="sldNum" sz="quarter" idx="12"/>
          </p:nvPr>
        </p:nvSpPr>
        <p:spPr/>
        <p:txBody>
          <a:bodyPr/>
          <a:lstStyle/>
          <a:p>
            <a:fld id="{7CAB2531-B7A9-1A4D-9CE2-792BAF7DC720}" type="slidenum">
              <a:rPr lang="en-US" smtClean="0"/>
              <a:pPr/>
              <a:t>28</a:t>
            </a:fld>
            <a:endParaRPr lang="en-US" dirty="0"/>
          </a:p>
        </p:txBody>
      </p:sp>
    </p:spTree>
    <p:extLst>
      <p:ext uri="{BB962C8B-B14F-4D97-AF65-F5344CB8AC3E}">
        <p14:creationId xmlns:p14="http://schemas.microsoft.com/office/powerpoint/2010/main" val="2586015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a:t>
            </a:r>
            <a:r>
              <a:rPr lang="en-GB" baseline="0" dirty="0" smtClean="0"/>
              <a:t> showing sentiment measures of different responses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Overall sentiment value (average all responses):</a:t>
            </a:r>
          </a:p>
          <a:p>
            <a:endParaRPr lang="en-GB" baseline="0" dirty="0" smtClean="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AB2531-B7A9-1A4D-9CE2-792BAF7DC720}" type="slidenum">
              <a:rPr lang="en-US" smtClean="0"/>
              <a:pPr/>
              <a:t>29</a:t>
            </a:fld>
            <a:endParaRPr lang="en-US" dirty="0"/>
          </a:p>
        </p:txBody>
      </p:sp>
    </p:spTree>
    <p:extLst>
      <p:ext uri="{BB962C8B-B14F-4D97-AF65-F5344CB8AC3E}">
        <p14:creationId xmlns:p14="http://schemas.microsoft.com/office/powerpoint/2010/main" val="832043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3</a:t>
            </a:fld>
            <a:endParaRPr lang="en-GB" dirty="0"/>
          </a:p>
        </p:txBody>
      </p:sp>
    </p:spTree>
    <p:extLst>
      <p:ext uri="{BB962C8B-B14F-4D97-AF65-F5344CB8AC3E}">
        <p14:creationId xmlns:p14="http://schemas.microsoft.com/office/powerpoint/2010/main" val="2044816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a:t>
            </a:r>
            <a:r>
              <a:rPr lang="en-GB" baseline="0" dirty="0" smtClean="0"/>
              <a:t> showing sentiment measures of different responses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Overall sentiment value (average all responses):</a:t>
            </a:r>
          </a:p>
          <a:p>
            <a:endParaRPr lang="en-GB" baseline="0" dirty="0" smtClean="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AB2531-B7A9-1A4D-9CE2-792BAF7DC720}" type="slidenum">
              <a:rPr lang="en-US" smtClean="0"/>
              <a:pPr/>
              <a:t>30</a:t>
            </a:fld>
            <a:endParaRPr lang="en-US" dirty="0"/>
          </a:p>
        </p:txBody>
      </p:sp>
    </p:spTree>
    <p:extLst>
      <p:ext uri="{BB962C8B-B14F-4D97-AF65-F5344CB8AC3E}">
        <p14:creationId xmlns:p14="http://schemas.microsoft.com/office/powerpoint/2010/main" val="783422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Examples</a:t>
            </a:r>
            <a:r>
              <a:rPr lang="en-GB" baseline="0" dirty="0" smtClean="0"/>
              <a:t> showing sentiment measures of different responses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Overall sentiment value (average all responses):</a:t>
            </a:r>
          </a:p>
          <a:p>
            <a:endParaRPr lang="en-GB" baseline="0" dirty="0" smtClean="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AB2531-B7A9-1A4D-9CE2-792BAF7DC720}" type="slidenum">
              <a:rPr lang="en-US" smtClean="0"/>
              <a:pPr/>
              <a:t>31</a:t>
            </a:fld>
            <a:endParaRPr lang="en-US" dirty="0"/>
          </a:p>
        </p:txBody>
      </p:sp>
    </p:spTree>
    <p:extLst>
      <p:ext uri="{BB962C8B-B14F-4D97-AF65-F5344CB8AC3E}">
        <p14:creationId xmlns:p14="http://schemas.microsoft.com/office/powerpoint/2010/main" val="2197246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Examples</a:t>
            </a:r>
            <a:r>
              <a:rPr lang="en-GB" baseline="0" dirty="0" smtClean="0"/>
              <a:t> showing sentiment measures of different responses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Overall sentiment value (average all responses):</a:t>
            </a:r>
          </a:p>
          <a:p>
            <a:endParaRPr lang="en-GB" baseline="0" dirty="0" smtClean="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AB2531-B7A9-1A4D-9CE2-792BAF7DC720}" type="slidenum">
              <a:rPr lang="en-US" smtClean="0"/>
              <a:pPr/>
              <a:t>32</a:t>
            </a:fld>
            <a:endParaRPr lang="en-US" dirty="0"/>
          </a:p>
        </p:txBody>
      </p:sp>
    </p:spTree>
    <p:extLst>
      <p:ext uri="{BB962C8B-B14F-4D97-AF65-F5344CB8AC3E}">
        <p14:creationId xmlns:p14="http://schemas.microsoft.com/office/powerpoint/2010/main" val="4121938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Examples</a:t>
            </a:r>
            <a:r>
              <a:rPr lang="en-GB" baseline="0" dirty="0" smtClean="0"/>
              <a:t> showing sentiment measures of different responses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Overall sentiment value (average all responses):</a:t>
            </a:r>
          </a:p>
          <a:p>
            <a:endParaRPr lang="en-GB" baseline="0" dirty="0" smtClean="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AB2531-B7A9-1A4D-9CE2-792BAF7DC720}" type="slidenum">
              <a:rPr lang="en-US" smtClean="0"/>
              <a:pPr/>
              <a:t>33</a:t>
            </a:fld>
            <a:endParaRPr lang="en-US" dirty="0"/>
          </a:p>
        </p:txBody>
      </p:sp>
    </p:spTree>
    <p:extLst>
      <p:ext uri="{BB962C8B-B14F-4D97-AF65-F5344CB8AC3E}">
        <p14:creationId xmlns:p14="http://schemas.microsoft.com/office/powerpoint/2010/main" val="687408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Digital fingerprint also allows the grouping of similar</a:t>
            </a:r>
            <a:r>
              <a:rPr lang="en-GB" baseline="0" dirty="0" smtClean="0"/>
              <a:t> responses</a:t>
            </a:r>
          </a:p>
          <a:p>
            <a:endParaRPr lang="en-GB" baseline="0" dirty="0" smtClean="0"/>
          </a:p>
          <a:p>
            <a:r>
              <a:rPr lang="en-GB" dirty="0" smtClean="0"/>
              <a:t>To look at themes in</a:t>
            </a:r>
            <a:r>
              <a:rPr lang="en-GB" baseline="0" dirty="0" smtClean="0"/>
              <a:t> the free text responses for what customers really like and don’t like</a:t>
            </a:r>
          </a:p>
          <a:p>
            <a:r>
              <a:rPr lang="en-GB" baseline="0" dirty="0" smtClean="0"/>
              <a:t>Easy to understand</a:t>
            </a:r>
          </a:p>
          <a:p>
            <a:r>
              <a:rPr lang="en-GB" dirty="0" smtClean="0"/>
              <a:t>responses: 115</a:t>
            </a:r>
          </a:p>
          <a:p>
            <a:r>
              <a:rPr lang="en-GB" dirty="0" err="1" smtClean="0"/>
              <a:t>avg</a:t>
            </a:r>
            <a:r>
              <a:rPr lang="en-GB" dirty="0" smtClean="0"/>
              <a:t> sentiment: 0.44</a:t>
            </a:r>
          </a:p>
          <a:p>
            <a:r>
              <a:rPr lang="en-GB" dirty="0" smtClean="0"/>
              <a:t>relevant words: 'easy', 'clear', 'understand'</a:t>
            </a:r>
          </a:p>
          <a:p>
            <a:r>
              <a:rPr lang="en-GB" dirty="0" smtClean="0"/>
              <a:t>sample responses:</a:t>
            </a:r>
          </a:p>
          <a:p>
            <a:r>
              <a:rPr lang="en-GB" dirty="0" smtClean="0"/>
              <a:t> </a:t>
            </a:r>
          </a:p>
          <a:p>
            <a:r>
              <a:rPr lang="en-GB" dirty="0" smtClean="0"/>
              <a:t>    'Easy to understand; informative;'</a:t>
            </a:r>
          </a:p>
          <a:p>
            <a:r>
              <a:rPr lang="en-GB" dirty="0" smtClean="0"/>
              <a:t>    '</a:t>
            </a:r>
            <a:r>
              <a:rPr lang="en-GB" dirty="0" err="1" smtClean="0"/>
              <a:t>Clear;concise;up</a:t>
            </a:r>
            <a:r>
              <a:rPr lang="en-GB" dirty="0" smtClean="0"/>
              <a:t> to date'</a:t>
            </a:r>
          </a:p>
          <a:p>
            <a:r>
              <a:rPr lang="en-GB" dirty="0" smtClean="0"/>
              <a:t>    'They are informative and generally clear to understand‘</a:t>
            </a:r>
          </a:p>
          <a:p>
            <a:r>
              <a:rPr lang="en-GB" dirty="0" smtClean="0"/>
              <a:t>Value</a:t>
            </a:r>
          </a:p>
          <a:p>
            <a:r>
              <a:rPr lang="en-GB" dirty="0" smtClean="0"/>
              <a:t>responses: 39</a:t>
            </a:r>
          </a:p>
          <a:p>
            <a:r>
              <a:rPr lang="en-GB" dirty="0" err="1" smtClean="0"/>
              <a:t>avg</a:t>
            </a:r>
            <a:r>
              <a:rPr lang="en-GB" dirty="0" smtClean="0"/>
              <a:t> sentiment: 0.19</a:t>
            </a:r>
          </a:p>
          <a:p>
            <a:r>
              <a:rPr lang="en-GB" dirty="0" smtClean="0"/>
              <a:t>relevant words: 'value', 'current', 'final'</a:t>
            </a:r>
          </a:p>
          <a:p>
            <a:r>
              <a:rPr lang="en-GB" dirty="0" smtClean="0"/>
              <a:t>sample responses:</a:t>
            </a:r>
          </a:p>
          <a:p>
            <a:r>
              <a:rPr lang="en-GB" dirty="0" smtClean="0"/>
              <a:t> </a:t>
            </a:r>
          </a:p>
          <a:p>
            <a:r>
              <a:rPr lang="en-GB" dirty="0" smtClean="0"/>
              <a:t>    'Clear about its overall value.'</a:t>
            </a:r>
          </a:p>
          <a:p>
            <a:r>
              <a:rPr lang="en-GB" dirty="0" smtClean="0"/>
              <a:t>    'Comparisons of value now against 1 year previously'</a:t>
            </a:r>
          </a:p>
          <a:p>
            <a:r>
              <a:rPr lang="en-GB" dirty="0" smtClean="0"/>
              <a:t>    'Just the surrender and transfer value of my units.'</a:t>
            </a:r>
          </a:p>
          <a:p>
            <a:endParaRPr lang="en-GB" dirty="0" smtClean="0"/>
          </a:p>
          <a:p>
            <a:r>
              <a:rPr lang="en-GB" dirty="0" smtClean="0"/>
              <a:t>'Don't Know'</a:t>
            </a:r>
          </a:p>
          <a:p>
            <a:r>
              <a:rPr lang="en-GB" dirty="0" smtClean="0"/>
              <a:t> </a:t>
            </a:r>
          </a:p>
          <a:p>
            <a:r>
              <a:rPr lang="en-GB" dirty="0" smtClean="0"/>
              <a:t>responses: 253</a:t>
            </a:r>
          </a:p>
          <a:p>
            <a:r>
              <a:rPr lang="en-GB" dirty="0" err="1" smtClean="0"/>
              <a:t>avg</a:t>
            </a:r>
            <a:r>
              <a:rPr lang="en-GB" dirty="0" smtClean="0"/>
              <a:t> sentiment: 0.00</a:t>
            </a:r>
          </a:p>
          <a:p>
            <a:r>
              <a:rPr lang="en-GB" dirty="0" smtClean="0"/>
              <a:t>relevant words: 'n/a', '</a:t>
            </a:r>
            <a:r>
              <a:rPr lang="en-GB" dirty="0" err="1" smtClean="0"/>
              <a:t>dk</a:t>
            </a:r>
            <a:r>
              <a:rPr lang="en-GB" dirty="0" smtClean="0"/>
              <a:t>', 'none'</a:t>
            </a:r>
          </a:p>
          <a:p>
            <a:r>
              <a:rPr lang="en-GB" dirty="0" smtClean="0"/>
              <a:t>sample responses:</a:t>
            </a:r>
          </a:p>
          <a:p>
            <a:r>
              <a:rPr lang="en-GB" dirty="0" smtClean="0"/>
              <a:t> </a:t>
            </a:r>
          </a:p>
          <a:p>
            <a:r>
              <a:rPr lang="en-GB" dirty="0" smtClean="0"/>
              <a:t>    'Don't know'</a:t>
            </a:r>
          </a:p>
          <a:p>
            <a:r>
              <a:rPr lang="en-GB" dirty="0" smtClean="0"/>
              <a:t>    'N/a'</a:t>
            </a:r>
          </a:p>
          <a:p>
            <a:r>
              <a:rPr lang="en-GB" dirty="0" smtClean="0"/>
              <a:t>    'None.‘</a:t>
            </a:r>
          </a:p>
          <a:p>
            <a:endParaRPr lang="en-GB" dirty="0" smtClean="0"/>
          </a:p>
          <a:p>
            <a:endParaRPr lang="en-GB" dirty="0" smtClean="0"/>
          </a:p>
          <a:p>
            <a:r>
              <a:rPr lang="en-GB" dirty="0" smtClean="0"/>
              <a:t>'Value'</a:t>
            </a:r>
          </a:p>
          <a:p>
            <a:r>
              <a:rPr lang="en-GB" dirty="0" smtClean="0"/>
              <a:t> </a:t>
            </a:r>
          </a:p>
          <a:p>
            <a:r>
              <a:rPr lang="en-GB" dirty="0" smtClean="0"/>
              <a:t> </a:t>
            </a:r>
          </a:p>
          <a:p>
            <a:r>
              <a:rPr lang="en-GB" dirty="0" smtClean="0"/>
              <a:t> </a:t>
            </a:r>
          </a:p>
          <a:p>
            <a:r>
              <a:rPr lang="en-GB" dirty="0" smtClean="0"/>
              <a:t>'Mixed bag'</a:t>
            </a:r>
          </a:p>
          <a:p>
            <a:r>
              <a:rPr lang="en-GB" dirty="0" smtClean="0"/>
              <a:t> </a:t>
            </a:r>
          </a:p>
          <a:p>
            <a:r>
              <a:rPr lang="en-GB" dirty="0" smtClean="0"/>
              <a:t>responses: 538</a:t>
            </a:r>
          </a:p>
          <a:p>
            <a:r>
              <a:rPr lang="en-GB" dirty="0" err="1" smtClean="0"/>
              <a:t>avg</a:t>
            </a:r>
            <a:r>
              <a:rPr lang="en-GB" dirty="0" smtClean="0"/>
              <a:t> sentiment: 0.15</a:t>
            </a:r>
          </a:p>
          <a:p>
            <a:r>
              <a:rPr lang="en-GB" dirty="0" smtClean="0"/>
              <a:t>relevant words: 'information', 'like', 'how'</a:t>
            </a:r>
          </a:p>
          <a:p>
            <a:r>
              <a:rPr lang="en-GB" dirty="0" smtClean="0"/>
              <a:t>sample responses:</a:t>
            </a:r>
          </a:p>
          <a:p>
            <a:r>
              <a:rPr lang="en-GB" dirty="0" smtClean="0"/>
              <a:t> </a:t>
            </a:r>
          </a:p>
          <a:p>
            <a:r>
              <a:rPr lang="en-GB" dirty="0" smtClean="0"/>
              <a:t>    'I am very happy about the way the performance of my products is presented'</a:t>
            </a:r>
          </a:p>
          <a:p>
            <a:r>
              <a:rPr lang="en-GB" dirty="0" smtClean="0"/>
              <a:t>    'Regular updates and online access to review the performance of my chosen investments'</a:t>
            </a:r>
          </a:p>
          <a:p>
            <a:r>
              <a:rPr lang="en-GB" dirty="0" smtClean="0"/>
              <a:t>    'No, waste of paper'</a:t>
            </a:r>
          </a:p>
          <a:p>
            <a:r>
              <a:rPr lang="en-GB" dirty="0" smtClean="0"/>
              <a:t> </a:t>
            </a:r>
          </a:p>
          <a:p>
            <a:r>
              <a:rPr lang="en-GB" dirty="0" smtClean="0"/>
              <a:t>Notes: responses cover the full range of sentiment from good to bad. Needs further analysis to identify clear themes.</a:t>
            </a:r>
          </a:p>
          <a:p>
            <a:r>
              <a:rPr lang="en-GB" dirty="0" smtClean="0"/>
              <a:t>'No'</a:t>
            </a:r>
          </a:p>
          <a:p>
            <a:r>
              <a:rPr lang="en-GB" dirty="0" smtClean="0"/>
              <a:t> </a:t>
            </a:r>
          </a:p>
          <a:p>
            <a:r>
              <a:rPr lang="en-GB" dirty="0" smtClean="0"/>
              <a:t>responses: 251</a:t>
            </a:r>
          </a:p>
          <a:p>
            <a:r>
              <a:rPr lang="en-GB" dirty="0" err="1" smtClean="0"/>
              <a:t>avg</a:t>
            </a:r>
            <a:r>
              <a:rPr lang="en-GB" dirty="0" smtClean="0"/>
              <a:t> sentiment: -0.10</a:t>
            </a:r>
          </a:p>
          <a:p>
            <a:r>
              <a:rPr lang="en-GB" dirty="0" smtClean="0"/>
              <a:t>relevant words: 'no', 'nothing', 'really'</a:t>
            </a:r>
          </a:p>
          <a:p>
            <a:r>
              <a:rPr lang="en-GB" dirty="0" smtClean="0"/>
              <a:t>sample responses:</a:t>
            </a:r>
          </a:p>
          <a:p>
            <a:r>
              <a:rPr lang="en-GB" dirty="0" smtClean="0"/>
              <a:t> </a:t>
            </a:r>
          </a:p>
          <a:p>
            <a:endParaRPr lang="en-GB" dirty="0" smtClean="0"/>
          </a:p>
          <a:p>
            <a:endParaRPr lang="en-GB" dirty="0" smtClean="0"/>
          </a:p>
          <a:p>
            <a:endParaRPr lang="en-GB" dirty="0" smtClean="0"/>
          </a:p>
          <a:p>
            <a:endParaRPr lang="en-GB" baseline="0" dirty="0" smtClean="0"/>
          </a:p>
          <a:p>
            <a:endParaRPr lang="en-GB" baseline="0" dirty="0" smtClean="0"/>
          </a:p>
          <a:p>
            <a:endParaRPr lang="en-GB" baseline="0" dirty="0" smtClean="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AB2531-B7A9-1A4D-9CE2-792BAF7DC720}" type="slidenum">
              <a:rPr lang="en-US" smtClean="0"/>
              <a:pPr/>
              <a:t>34</a:t>
            </a:fld>
            <a:endParaRPr lang="en-US" dirty="0"/>
          </a:p>
        </p:txBody>
      </p:sp>
    </p:spTree>
    <p:extLst>
      <p:ext uri="{BB962C8B-B14F-4D97-AF65-F5344CB8AC3E}">
        <p14:creationId xmlns:p14="http://schemas.microsoft.com/office/powerpoint/2010/main" val="1429153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35</a:t>
            </a:fld>
            <a:endParaRPr lang="en-GB" dirty="0"/>
          </a:p>
        </p:txBody>
      </p:sp>
    </p:spTree>
    <p:extLst>
      <p:ext uri="{BB962C8B-B14F-4D97-AF65-F5344CB8AC3E}">
        <p14:creationId xmlns:p14="http://schemas.microsoft.com/office/powerpoint/2010/main" val="4183332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36</a:t>
            </a:fld>
            <a:endParaRPr lang="en-GB" dirty="0"/>
          </a:p>
        </p:txBody>
      </p:sp>
    </p:spTree>
    <p:extLst>
      <p:ext uri="{BB962C8B-B14F-4D97-AF65-F5344CB8AC3E}">
        <p14:creationId xmlns:p14="http://schemas.microsoft.com/office/powerpoint/2010/main" val="2590877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37</a:t>
            </a:fld>
            <a:endParaRPr lang="en-GB" dirty="0"/>
          </a:p>
        </p:txBody>
      </p:sp>
    </p:spTree>
    <p:extLst>
      <p:ext uri="{BB962C8B-B14F-4D97-AF65-F5344CB8AC3E}">
        <p14:creationId xmlns:p14="http://schemas.microsoft.com/office/powerpoint/2010/main" val="2590877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38</a:t>
            </a:fld>
            <a:endParaRPr lang="en-GB" dirty="0"/>
          </a:p>
        </p:txBody>
      </p:sp>
    </p:spTree>
    <p:extLst>
      <p:ext uri="{BB962C8B-B14F-4D97-AF65-F5344CB8AC3E}">
        <p14:creationId xmlns:p14="http://schemas.microsoft.com/office/powerpoint/2010/main" val="674472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39</a:t>
            </a:fld>
            <a:endParaRPr lang="en-GB" dirty="0"/>
          </a:p>
        </p:txBody>
      </p:sp>
    </p:spTree>
    <p:extLst>
      <p:ext uri="{BB962C8B-B14F-4D97-AF65-F5344CB8AC3E}">
        <p14:creationId xmlns:p14="http://schemas.microsoft.com/office/powerpoint/2010/main" val="128264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working party was set up</a:t>
            </a:r>
            <a:r>
              <a:rPr lang="en-GB" baseline="0" dirty="0" smtClean="0"/>
              <a:t> to review the question of whether with-profits consumers understand their policies.  </a:t>
            </a:r>
          </a:p>
          <a:p>
            <a:r>
              <a:rPr lang="en-GB" baseline="0" dirty="0" smtClean="0"/>
              <a:t>We don’t expect customers to be experts, but do they understand the basics? Do they understand enough to avoid making bad decisions? </a:t>
            </a:r>
          </a:p>
          <a:p>
            <a:r>
              <a:rPr lang="en-GB" baseline="0" dirty="0" smtClean="0"/>
              <a:t>Work was split into 2 phases: </a:t>
            </a:r>
          </a:p>
          <a:p>
            <a:r>
              <a:rPr lang="en-GB" baseline="0" dirty="0" smtClean="0"/>
              <a:t>Phase 1 = review the current with-profits environment and existing research</a:t>
            </a:r>
          </a:p>
          <a:p>
            <a:r>
              <a:rPr lang="en-GB" baseline="0" dirty="0" smtClean="0"/>
              <a:t>Phase 2 = carry out consumer research of our own</a:t>
            </a:r>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a:t>
            </a:fld>
            <a:endParaRPr lang="en-GB" dirty="0"/>
          </a:p>
        </p:txBody>
      </p:sp>
    </p:spTree>
    <p:extLst>
      <p:ext uri="{BB962C8B-B14F-4D97-AF65-F5344CB8AC3E}">
        <p14:creationId xmlns:p14="http://schemas.microsoft.com/office/powerpoint/2010/main" val="26948886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40</a:t>
            </a:fld>
            <a:endParaRPr lang="en-GB" dirty="0"/>
          </a:p>
        </p:txBody>
      </p:sp>
    </p:spTree>
    <p:extLst>
      <p:ext uri="{BB962C8B-B14F-4D97-AF65-F5344CB8AC3E}">
        <p14:creationId xmlns:p14="http://schemas.microsoft.com/office/powerpoint/2010/main" val="2280146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41</a:t>
            </a:fld>
            <a:endParaRPr lang="en-GB" dirty="0"/>
          </a:p>
        </p:txBody>
      </p:sp>
    </p:spTree>
    <p:extLst>
      <p:ext uri="{BB962C8B-B14F-4D97-AF65-F5344CB8AC3E}">
        <p14:creationId xmlns:p14="http://schemas.microsoft.com/office/powerpoint/2010/main" val="3671742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42</a:t>
            </a:fld>
            <a:endParaRPr lang="en-GB" dirty="0"/>
          </a:p>
        </p:txBody>
      </p:sp>
    </p:spTree>
    <p:extLst>
      <p:ext uri="{BB962C8B-B14F-4D97-AF65-F5344CB8AC3E}">
        <p14:creationId xmlns:p14="http://schemas.microsoft.com/office/powerpoint/2010/main" val="10107836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43</a:t>
            </a:fld>
            <a:endParaRPr lang="en-GB" dirty="0"/>
          </a:p>
        </p:txBody>
      </p:sp>
    </p:spTree>
    <p:extLst>
      <p:ext uri="{BB962C8B-B14F-4D97-AF65-F5344CB8AC3E}">
        <p14:creationId xmlns:p14="http://schemas.microsoft.com/office/powerpoint/2010/main" val="9454706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44</a:t>
            </a:fld>
            <a:endParaRPr lang="en-GB" dirty="0"/>
          </a:p>
        </p:txBody>
      </p:sp>
    </p:spTree>
    <p:extLst>
      <p:ext uri="{BB962C8B-B14F-4D97-AF65-F5344CB8AC3E}">
        <p14:creationId xmlns:p14="http://schemas.microsoft.com/office/powerpoint/2010/main" val="20305552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45</a:t>
            </a:fld>
            <a:endParaRPr lang="en-GB" dirty="0"/>
          </a:p>
        </p:txBody>
      </p:sp>
    </p:spTree>
    <p:extLst>
      <p:ext uri="{BB962C8B-B14F-4D97-AF65-F5344CB8AC3E}">
        <p14:creationId xmlns:p14="http://schemas.microsoft.com/office/powerpoint/2010/main" val="22362341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46</a:t>
            </a:fld>
            <a:endParaRPr lang="en-GB" dirty="0"/>
          </a:p>
        </p:txBody>
      </p:sp>
    </p:spTree>
    <p:extLst>
      <p:ext uri="{BB962C8B-B14F-4D97-AF65-F5344CB8AC3E}">
        <p14:creationId xmlns:p14="http://schemas.microsoft.com/office/powerpoint/2010/main" val="24149106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47</a:t>
            </a:fld>
            <a:endParaRPr lang="en-GB" dirty="0"/>
          </a:p>
        </p:txBody>
      </p:sp>
    </p:spTree>
    <p:extLst>
      <p:ext uri="{BB962C8B-B14F-4D97-AF65-F5344CB8AC3E}">
        <p14:creationId xmlns:p14="http://schemas.microsoft.com/office/powerpoint/2010/main" val="41934732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48</a:t>
            </a:fld>
            <a:endParaRPr lang="en-GB" dirty="0"/>
          </a:p>
        </p:txBody>
      </p:sp>
    </p:spTree>
    <p:extLst>
      <p:ext uri="{BB962C8B-B14F-4D97-AF65-F5344CB8AC3E}">
        <p14:creationId xmlns:p14="http://schemas.microsoft.com/office/powerpoint/2010/main" val="1850822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49</a:t>
            </a:fld>
            <a:endParaRPr lang="en-GB" dirty="0"/>
          </a:p>
        </p:txBody>
      </p:sp>
    </p:spTree>
    <p:extLst>
      <p:ext uri="{BB962C8B-B14F-4D97-AF65-F5344CB8AC3E}">
        <p14:creationId xmlns:p14="http://schemas.microsoft.com/office/powerpoint/2010/main" val="1449110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5</a:t>
            </a:fld>
            <a:endParaRPr lang="en-GB" dirty="0"/>
          </a:p>
        </p:txBody>
      </p:sp>
    </p:spTree>
    <p:extLst>
      <p:ext uri="{BB962C8B-B14F-4D97-AF65-F5344CB8AC3E}">
        <p14:creationId xmlns:p14="http://schemas.microsoft.com/office/powerpoint/2010/main" val="31934622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50</a:t>
            </a:fld>
            <a:endParaRPr lang="en-GB" dirty="0"/>
          </a:p>
        </p:txBody>
      </p:sp>
    </p:spTree>
    <p:extLst>
      <p:ext uri="{BB962C8B-B14F-4D97-AF65-F5344CB8AC3E}">
        <p14:creationId xmlns:p14="http://schemas.microsoft.com/office/powerpoint/2010/main" val="27397655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There is a good regional split of the policyholders sampled</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All other splits indicate this is a good representative sample</a:t>
            </a:r>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51</a:t>
            </a:fld>
            <a:endParaRPr lang="en-GB"/>
          </a:p>
        </p:txBody>
      </p:sp>
    </p:spTree>
    <p:extLst>
      <p:ext uri="{BB962C8B-B14F-4D97-AF65-F5344CB8AC3E}">
        <p14:creationId xmlns:p14="http://schemas.microsoft.com/office/powerpoint/2010/main" val="915949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GB" sz="1200" kern="1200" dirty="0" smtClean="0">
                <a:solidFill>
                  <a:schemeClr val="tx1"/>
                </a:solidFill>
                <a:effectLst/>
                <a:latin typeface="Arial" charset="0"/>
                <a:ea typeface="+mn-ea"/>
                <a:cs typeface="Arial" charset="0"/>
              </a:rPr>
              <a:t>Now for a bit of audience engagement</a:t>
            </a:r>
            <a:endParaRPr lang="en-GB" sz="1200" kern="1200" baseline="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C75E569-FA29-4591-9ED9-413A86DC2D18}" type="slidenum">
              <a:rPr lang="en-GB" smtClean="0"/>
              <a:pPr/>
              <a:t>52</a:t>
            </a:fld>
            <a:endParaRPr lang="en-GB"/>
          </a:p>
        </p:txBody>
      </p:sp>
    </p:spTree>
    <p:extLst>
      <p:ext uri="{BB962C8B-B14F-4D97-AF65-F5344CB8AC3E}">
        <p14:creationId xmlns:p14="http://schemas.microsoft.com/office/powerpoint/2010/main" val="6286028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Well in the family fortune format …our survey said 80% </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So what does this tell us?</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Going back to objectives, does this tell us that policyholders value with-profits policy and are satisfied with it?</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Or is this an example of financial apathy which is widely present in the market. As this comment we received would indicate:</a:t>
            </a:r>
          </a:p>
          <a:p>
            <a:pPr marL="1085850" lvl="2" indent="-171450">
              <a:buFont typeface="Arial" panose="020B0604020202020204" pitchFamily="34" charset="0"/>
              <a:buChar char="•"/>
            </a:pPr>
            <a:r>
              <a:rPr lang="en-GB" sz="1200" i="1" kern="1200" dirty="0" smtClean="0">
                <a:solidFill>
                  <a:schemeClr val="tx1"/>
                </a:solidFill>
                <a:effectLst/>
                <a:latin typeface="Arial" charset="0"/>
                <a:ea typeface="+mn-ea"/>
                <a:cs typeface="Arial" charset="0"/>
              </a:rPr>
              <a:t>“Don't take too much notice to be honest, I just pay into it waiting for it to mature”</a:t>
            </a:r>
            <a:endParaRPr lang="en-GB" sz="1200" kern="1200" dirty="0" smtClean="0">
              <a:solidFill>
                <a:schemeClr val="tx1"/>
              </a:solidFill>
              <a:effectLst/>
              <a:latin typeface="Arial" charset="0"/>
              <a:ea typeface="+mn-ea"/>
              <a:cs typeface="Arial" charset="0"/>
            </a:endParaRP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Alternatively it could be that they aren’t aware of alternative options open to them</a:t>
            </a:r>
          </a:p>
          <a:p>
            <a:pPr marL="228600" indent="-228600">
              <a:buNone/>
            </a:pPr>
            <a:endParaRPr lang="en-GB" sz="1200" kern="1200" baseline="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C75E569-FA29-4591-9ED9-413A86DC2D18}" type="slidenum">
              <a:rPr lang="en-GB" smtClean="0"/>
              <a:pPr/>
              <a:t>53</a:t>
            </a:fld>
            <a:endParaRPr lang="en-GB"/>
          </a:p>
        </p:txBody>
      </p:sp>
    </p:spTree>
    <p:extLst>
      <p:ext uri="{BB962C8B-B14F-4D97-AF65-F5344CB8AC3E}">
        <p14:creationId xmlns:p14="http://schemas.microsoft.com/office/powerpoint/2010/main" val="19188831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Which leads me on nicely to the next results we have pulled out, where we asked the with-profits policyholders if they understood their options and guarantees and how their cash in value can vary over time:</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It is slightly disappointingly on a fifth of people understand both their guarantees and options, and fluctuations in their cash in value:</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Interestingly, we also found, that the results did not vary by age group either. As I would have expected the older generations approaching retirement would have had a better handle on this</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This maybe indicates that the communications are not getting this across clearly enough or policyholders don’t read past the headline policy value</a:t>
            </a:r>
          </a:p>
          <a:p>
            <a:pPr marL="1085850" lvl="2"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Which is slightly counter to the result that Jon presented at the start and maybe highlights a lack of depth of knowledge</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In a separate question 40% of people said they don’t understand the charges if they were to cash in their policy early</a:t>
            </a:r>
          </a:p>
          <a:p>
            <a:pPr marL="228600" indent="-228600">
              <a:buNone/>
            </a:pPr>
            <a:endParaRPr lang="en-GB" sz="1200" kern="1200" baseline="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C75E569-FA29-4591-9ED9-413A86DC2D18}" type="slidenum">
              <a:rPr lang="en-GB" smtClean="0"/>
              <a:pPr/>
              <a:t>54</a:t>
            </a:fld>
            <a:endParaRPr lang="en-GB"/>
          </a:p>
        </p:txBody>
      </p:sp>
    </p:spTree>
    <p:extLst>
      <p:ext uri="{BB962C8B-B14F-4D97-AF65-F5344CB8AC3E}">
        <p14:creationId xmlns:p14="http://schemas.microsoft.com/office/powerpoint/2010/main" val="8788784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The next slide looks back at one of the key objectives of understanding of policyholders about the changing nature of their policies as funds close </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The stand out fact is the number of don’t knows:</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Which leads to the question of does this actually matter?</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Do they need to know this information as part of any decisions they make regarding their policy?</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And the majority have indicated they will hold this until maturity anyway</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Questions we can maybe debate at the end.</a:t>
            </a:r>
          </a:p>
          <a:p>
            <a:pPr marL="228600" indent="-228600">
              <a:buNone/>
            </a:pPr>
            <a:endParaRPr lang="en-GB" sz="1200" kern="1200" baseline="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C75E569-FA29-4591-9ED9-413A86DC2D18}" type="slidenum">
              <a:rPr lang="en-GB" smtClean="0"/>
              <a:pPr/>
              <a:t>55</a:t>
            </a:fld>
            <a:endParaRPr lang="en-GB"/>
          </a:p>
        </p:txBody>
      </p:sp>
    </p:spTree>
    <p:extLst>
      <p:ext uri="{BB962C8B-B14F-4D97-AF65-F5344CB8AC3E}">
        <p14:creationId xmlns:p14="http://schemas.microsoft.com/office/powerpoint/2010/main" val="12872651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Next few slides look at policyholder engagement, starting with financial statements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It is pleasing for us, and I’m sure the regulator, that such a large percentage of policyholders indicated they thought the information received was about right</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In a separate questions we asked</a:t>
            </a:r>
            <a:r>
              <a:rPr lang="en-GB" sz="1200" kern="1200" baseline="0" dirty="0" smtClean="0">
                <a:solidFill>
                  <a:schemeClr val="tx1"/>
                </a:solidFill>
                <a:effectLst/>
                <a:latin typeface="Arial" charset="0"/>
                <a:ea typeface="+mn-ea"/>
                <a:cs typeface="Arial" charset="0"/>
              </a:rPr>
              <a:t> “</a:t>
            </a:r>
            <a:r>
              <a:rPr lang="en-GB" sz="1200" kern="1200" dirty="0" smtClean="0">
                <a:solidFill>
                  <a:schemeClr val="tx1"/>
                </a:solidFill>
                <a:effectLst/>
                <a:latin typeface="Arial" charset="0"/>
                <a:ea typeface="+mn-ea"/>
                <a:cs typeface="Arial" charset="0"/>
              </a:rPr>
              <a:t>Is there anything you like about your financial statements”. We received mixed responses to this as you’d expect:</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Positive “Receiving statement reminds me to check my investments/pension”</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Negative “I don’t understand them and so I usually just put them directly into a drawer”</a:t>
            </a:r>
          </a:p>
          <a:p>
            <a:pPr marL="1085850" lvl="2"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At least he or she doesn’t throw them away</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“They should not assume the reader is an idiot”, but counter this with</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“They are always </a:t>
            </a:r>
            <a:r>
              <a:rPr lang="en-GB" sz="1200" kern="1200" dirty="0" err="1" smtClean="0">
                <a:solidFill>
                  <a:schemeClr val="tx1"/>
                </a:solidFill>
                <a:effectLst/>
                <a:latin typeface="Arial" charset="0"/>
                <a:ea typeface="+mn-ea"/>
                <a:cs typeface="Arial" charset="0"/>
              </a:rPr>
              <a:t>overcomplex</a:t>
            </a:r>
            <a:r>
              <a:rPr lang="en-GB" sz="1200" kern="1200" dirty="0" smtClean="0">
                <a:solidFill>
                  <a:schemeClr val="tx1"/>
                </a:solidFill>
                <a:effectLst/>
                <a:latin typeface="Arial" charset="0"/>
                <a:ea typeface="+mn-ea"/>
                <a:cs typeface="Arial" charset="0"/>
              </a:rPr>
              <a:t>” </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“Sometime you get fed up with the repeated warnings”</a:t>
            </a:r>
          </a:p>
          <a:p>
            <a:pPr marL="1085850" lvl="2"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which highlights how hard it is to get the balance right</a:t>
            </a:r>
          </a:p>
          <a:p>
            <a:pPr marL="228600" indent="-228600">
              <a:buNone/>
            </a:pPr>
            <a:endParaRPr lang="en-GB" sz="1200" kern="1200" baseline="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C75E569-FA29-4591-9ED9-413A86DC2D18}" type="slidenum">
              <a:rPr lang="en-GB" smtClean="0"/>
              <a:pPr/>
              <a:t>56</a:t>
            </a:fld>
            <a:endParaRPr lang="en-GB"/>
          </a:p>
        </p:txBody>
      </p:sp>
    </p:spTree>
    <p:extLst>
      <p:ext uri="{BB962C8B-B14F-4D97-AF65-F5344CB8AC3E}">
        <p14:creationId xmlns:p14="http://schemas.microsoft.com/office/powerpoint/2010/main" val="38689983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My next slide looks at reasons for taking up the policy in the first place</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Note people could tick multiple options in this question</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 large percentage of policyholders have indicated that it was the default option, compulsory or that it was advised to them:</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So one view is that they feel they have not chosen themselves, which may make it hard to increase their level of engagement </a:t>
            </a:r>
          </a:p>
          <a:p>
            <a:pPr marL="0" indent="0">
              <a:buNone/>
            </a:pPr>
            <a:endParaRPr lang="en-GB" sz="1200" kern="1200" baseline="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C75E569-FA29-4591-9ED9-413A86DC2D18}" type="slidenum">
              <a:rPr lang="en-GB" smtClean="0"/>
              <a:pPr/>
              <a:t>57</a:t>
            </a:fld>
            <a:endParaRPr lang="en-GB"/>
          </a:p>
        </p:txBody>
      </p:sp>
    </p:spTree>
    <p:extLst>
      <p:ext uri="{BB962C8B-B14F-4D97-AF65-F5344CB8AC3E}">
        <p14:creationId xmlns:p14="http://schemas.microsoft.com/office/powerpoint/2010/main" val="10345699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 previous Money Advice Service survey highlighted that policyholder preferred to contacted often and well in advance of retirement</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From our survey of all holders of a financial product 70% of people said they would like to receive information on an annual basis:</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This was up to 86% for with-profits policyholders</a:t>
            </a:r>
          </a:p>
          <a:p>
            <a:pPr marL="628650" lvl="1"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This shows positive engagement </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Annual statements are enough, and we don’t want to send out too much information as indicated by the quote</a:t>
            </a:r>
          </a:p>
          <a:p>
            <a:endParaRPr lang="en-GB" baseline="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58</a:t>
            </a:fld>
            <a:endParaRPr lang="en-GB" dirty="0"/>
          </a:p>
        </p:txBody>
      </p:sp>
    </p:spTree>
    <p:extLst>
      <p:ext uri="{BB962C8B-B14F-4D97-AF65-F5344CB8AC3E}">
        <p14:creationId xmlns:p14="http://schemas.microsoft.com/office/powerpoint/2010/main" val="14254628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My final slide shows how policyholders preferred method of communication</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For me it was interesting to see how many people still prefer letters in this online world, especially given this was an online survey</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With more than 50% of all policyholders over 35 preferring letters. </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Although I have to admit I prefer letters, because you are bombarded with emails every day, so it can sometimes be hard to see the wood from the trees and refreshing to receive a letter.</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It might also be driven by people being in the habit of receiving and filing letters and feeling more comfortable to continue this method</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And finally, there may be a lack of trust with having personal financial information online given the number of high profile data breaches in the last few years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It does however indicate a trend, that younger generations prefer to receive the information digitally, </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So maybe offering different options to policyholders rather than a one size fits all may be beneficial and providing new products purely online</a:t>
            </a:r>
          </a:p>
          <a:p>
            <a:pPr marL="171450" lvl="0" indent="-171450">
              <a:buFont typeface="Arial" panose="020B0604020202020204" pitchFamily="34" charset="0"/>
              <a:buChar char="•"/>
            </a:pPr>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Key takeaways: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Policyholders still want regular information</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This is still a preference for letters over digital correspondence, but the tides may be turning on this</a:t>
            </a:r>
          </a:p>
          <a:p>
            <a:pPr marL="171450" lvl="0" indent="-171450">
              <a:buFont typeface="Arial" panose="020B0604020202020204" pitchFamily="34" charset="0"/>
              <a:buChar char="•"/>
            </a:pPr>
            <a:r>
              <a:rPr lang="en-GB" sz="1200" kern="1200" dirty="0" smtClean="0">
                <a:solidFill>
                  <a:schemeClr val="tx1"/>
                </a:solidFill>
                <a:effectLst/>
                <a:latin typeface="Arial" charset="0"/>
                <a:ea typeface="+mn-ea"/>
                <a:cs typeface="Arial" charset="0"/>
              </a:rPr>
              <a:t>There is a good level of understanding, but subtle issues like funds been closed are less well understood.</a:t>
            </a:r>
          </a:p>
          <a:p>
            <a:pPr marL="171450" lvl="0" indent="-171450">
              <a:buFont typeface="Arial" panose="020B0604020202020204" pitchFamily="34" charset="0"/>
              <a:buChar char="•"/>
            </a:pPr>
            <a:endParaRPr lang="en-GB" sz="1200" kern="1200" dirty="0" smtClean="0">
              <a:solidFill>
                <a:schemeClr val="tx1"/>
              </a:solidFill>
              <a:effectLst/>
              <a:latin typeface="Arial" charset="0"/>
              <a:ea typeface="+mn-ea"/>
              <a:cs typeface="Arial" charset="0"/>
            </a:endParaRPr>
          </a:p>
          <a:p>
            <a:pPr marL="228600" indent="-228600">
              <a:buNone/>
            </a:pP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59</a:t>
            </a:fld>
            <a:endParaRPr lang="en-GB"/>
          </a:p>
        </p:txBody>
      </p:sp>
    </p:spTree>
    <p:extLst>
      <p:ext uri="{BB962C8B-B14F-4D97-AF65-F5344CB8AC3E}">
        <p14:creationId xmlns:p14="http://schemas.microsoft.com/office/powerpoint/2010/main" val="1917423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With-p</a:t>
            </a:r>
            <a:r>
              <a:rPr lang="en-GB" baseline="0" dirty="0" smtClean="0"/>
              <a:t>rofits continues to suffer from negative headlines.</a:t>
            </a:r>
          </a:p>
          <a:p>
            <a:r>
              <a:rPr lang="en-GB" baseline="0" dirty="0" smtClean="0"/>
              <a:t>Is there more we can do as an industry to get better information into the public domain?</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6</a:t>
            </a:fld>
            <a:endParaRPr lang="en-GB" dirty="0"/>
          </a:p>
        </p:txBody>
      </p:sp>
    </p:spTree>
    <p:extLst>
      <p:ext uri="{BB962C8B-B14F-4D97-AF65-F5344CB8AC3E}">
        <p14:creationId xmlns:p14="http://schemas.microsoft.com/office/powerpoint/2010/main" val="32730905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Our desk-based research earlier in the year identified concerns with the suitability of annual benefit statements. They contained </a:t>
            </a:r>
            <a:r>
              <a:rPr lang="en-GB" sz="1200" b="1" kern="1200" dirty="0" smtClean="0">
                <a:solidFill>
                  <a:schemeClr val="tx1"/>
                </a:solidFill>
                <a:effectLst/>
                <a:latin typeface="Arial" charset="0"/>
                <a:ea typeface="+mn-ea"/>
                <a:cs typeface="Arial" charset="0"/>
              </a:rPr>
              <a:t>a lot</a:t>
            </a:r>
            <a:r>
              <a:rPr lang="en-GB" sz="1200" kern="1200" dirty="0" smtClean="0">
                <a:solidFill>
                  <a:schemeClr val="tx1"/>
                </a:solidFill>
                <a:effectLst/>
                <a:latin typeface="Arial" charset="0"/>
                <a:ea typeface="+mn-ea"/>
                <a:cs typeface="Arial" charset="0"/>
              </a:rPr>
              <a:t> of information, we wanted to know if they were too long, and also, whether all that information was deemed useful and adding value to the consumer. </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There was also concern about the use of technical terminology or </a:t>
            </a:r>
            <a:r>
              <a:rPr lang="en-GB" sz="1200" b="1" kern="1200" dirty="0" smtClean="0">
                <a:solidFill>
                  <a:schemeClr val="tx1"/>
                </a:solidFill>
                <a:effectLst/>
                <a:latin typeface="Arial" charset="0"/>
                <a:ea typeface="+mn-ea"/>
                <a:cs typeface="Arial" charset="0"/>
              </a:rPr>
              <a:t>Jargon</a:t>
            </a:r>
            <a:r>
              <a:rPr lang="en-GB" sz="1200" kern="1200" dirty="0" smtClean="0">
                <a:solidFill>
                  <a:schemeClr val="tx1"/>
                </a:solidFill>
                <a:effectLst/>
                <a:latin typeface="Arial" charset="0"/>
                <a:ea typeface="+mn-ea"/>
                <a:cs typeface="Arial" charset="0"/>
              </a:rPr>
              <a:t>, which runs the risk of disengaging or bewildering consumers.</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Finally, every firm had different approaches; whilst some differences were driven by the fund or product, with-profits doesn’t have a recommended best practice to the same extent as unit linked products. </a:t>
            </a:r>
          </a:p>
          <a:p>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60</a:t>
            </a:fld>
            <a:endParaRPr lang="en-GB" dirty="0"/>
          </a:p>
        </p:txBody>
      </p:sp>
    </p:spTree>
    <p:extLst>
      <p:ext uri="{BB962C8B-B14F-4D97-AF65-F5344CB8AC3E}">
        <p14:creationId xmlns:p14="http://schemas.microsoft.com/office/powerpoint/2010/main" val="1203686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To address the first of these, we asked policyholders how they felt about the </a:t>
            </a:r>
            <a:r>
              <a:rPr lang="en-GB" sz="1200" b="1" kern="1200" dirty="0" smtClean="0">
                <a:solidFill>
                  <a:schemeClr val="tx1"/>
                </a:solidFill>
                <a:effectLst/>
                <a:latin typeface="Arial" charset="0"/>
                <a:ea typeface="+mn-ea"/>
                <a:cs typeface="Arial" charset="0"/>
              </a:rPr>
              <a:t>volume </a:t>
            </a:r>
            <a:r>
              <a:rPr lang="en-GB" sz="1200" kern="1200" dirty="0" smtClean="0">
                <a:solidFill>
                  <a:schemeClr val="tx1"/>
                </a:solidFill>
                <a:effectLst/>
                <a:latin typeface="Arial" charset="0"/>
                <a:ea typeface="+mn-ea"/>
                <a:cs typeface="Arial" charset="0"/>
              </a:rPr>
              <a:t>of information they received. </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&lt;Audience participation&gt;</a:t>
            </a:r>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61</a:t>
            </a:fld>
            <a:endParaRPr lang="en-GB" dirty="0"/>
          </a:p>
        </p:txBody>
      </p:sp>
    </p:spTree>
    <p:extLst>
      <p:ext uri="{BB962C8B-B14F-4D97-AF65-F5344CB8AC3E}">
        <p14:creationId xmlns:p14="http://schemas.microsoft.com/office/powerpoint/2010/main" val="17378751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The results from our survey indicated that policyholders feel the amount of information they receive is about right, 64% of all policyholders thought it was about right. </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Amongst with-profits policyholders, this rose to 72%. In fact, it was the number who didn’t know that decreased between the entire population of policyholders and the with-profits policyholders. This, at least, suggests that the with-profits policyholders are more aware of the information they receive. </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So it seems providers are getting the amount of information about right. </a:t>
            </a:r>
          </a:p>
          <a:p>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62</a:t>
            </a:fld>
            <a:endParaRPr lang="en-GB" dirty="0"/>
          </a:p>
        </p:txBody>
      </p:sp>
    </p:spTree>
    <p:extLst>
      <p:ext uri="{BB962C8B-B14F-4D97-AF65-F5344CB8AC3E}">
        <p14:creationId xmlns:p14="http://schemas.microsoft.com/office/powerpoint/2010/main" val="15620645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We also asked policyholders which information they most wanted to see on their annual statements. </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Results weren’t all that surprising with the most popular responses being value of the policy now, investment performance and changes over the year, projected values, and premiums or charges. </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What was interesting is that, the with-profits policyholders were even more interested to see this information. The </a:t>
            </a:r>
            <a:r>
              <a:rPr lang="en-GB" sz="1200" b="1" kern="1200" dirty="0" smtClean="0">
                <a:solidFill>
                  <a:schemeClr val="tx1"/>
                </a:solidFill>
                <a:effectLst/>
                <a:latin typeface="Arial" charset="0"/>
                <a:ea typeface="+mn-ea"/>
                <a:cs typeface="Arial" charset="0"/>
              </a:rPr>
              <a:t>FCA’s recent Legacy Review</a:t>
            </a:r>
            <a:r>
              <a:rPr lang="en-GB" sz="1200" kern="1200" dirty="0" smtClean="0">
                <a:solidFill>
                  <a:schemeClr val="tx1"/>
                </a:solidFill>
                <a:effectLst/>
                <a:latin typeface="Arial" charset="0"/>
                <a:ea typeface="+mn-ea"/>
                <a:cs typeface="Arial" charset="0"/>
              </a:rPr>
              <a:t> noted that some of this information may </a:t>
            </a:r>
            <a:r>
              <a:rPr lang="en-GB" sz="1200" b="1" kern="1200" dirty="0" smtClean="0">
                <a:solidFill>
                  <a:schemeClr val="tx1"/>
                </a:solidFill>
                <a:effectLst/>
                <a:latin typeface="Arial" charset="0"/>
                <a:ea typeface="+mn-ea"/>
                <a:cs typeface="Arial" charset="0"/>
              </a:rPr>
              <a:t>prove difficult for providers to provide </a:t>
            </a:r>
            <a:r>
              <a:rPr lang="en-GB" sz="1200" kern="1200" dirty="0" smtClean="0">
                <a:solidFill>
                  <a:schemeClr val="tx1"/>
                </a:solidFill>
                <a:effectLst/>
                <a:latin typeface="Arial" charset="0"/>
                <a:ea typeface="+mn-ea"/>
                <a:cs typeface="Arial" charset="0"/>
              </a:rPr>
              <a:t>for their conventional with-profits policies, for example with implicit charges. But our survey suggests that these are exactly the policyholders most interested in seeing this information. Perhaps this is because they’ve not seen it before. </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With-profits policyholders, again, displayed higher engagement and want to receive information, even that which we might find ‘difficult to provide’. </a:t>
            </a:r>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63</a:t>
            </a:fld>
            <a:endParaRPr lang="en-GB" dirty="0"/>
          </a:p>
        </p:txBody>
      </p:sp>
    </p:spTree>
    <p:extLst>
      <p:ext uri="{BB962C8B-B14F-4D97-AF65-F5344CB8AC3E}">
        <p14:creationId xmlns:p14="http://schemas.microsoft.com/office/powerpoint/2010/main" val="3514781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We also asked policyholders what they liked or disliked about their annual statement.</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There was a mix of feelings. Ranging from those who felt their money was in </a:t>
            </a:r>
            <a:r>
              <a:rPr lang="en-GB" sz="1200" b="1" kern="1200" dirty="0" smtClean="0">
                <a:solidFill>
                  <a:schemeClr val="tx1"/>
                </a:solidFill>
                <a:effectLst/>
                <a:latin typeface="Arial" charset="0"/>
                <a:ea typeface="+mn-ea"/>
                <a:cs typeface="Arial" charset="0"/>
              </a:rPr>
              <a:t>safe hands</a:t>
            </a:r>
            <a:r>
              <a:rPr lang="en-GB" sz="1200" kern="1200" dirty="0" smtClean="0">
                <a:solidFill>
                  <a:schemeClr val="tx1"/>
                </a:solidFill>
                <a:effectLst/>
                <a:latin typeface="Arial" charset="0"/>
                <a:ea typeface="+mn-ea"/>
                <a:cs typeface="Arial" charset="0"/>
              </a:rPr>
              <a:t>, through to those who spoke of </a:t>
            </a:r>
            <a:r>
              <a:rPr lang="en-GB" sz="1200" b="1" kern="1200" dirty="0" smtClean="0">
                <a:solidFill>
                  <a:schemeClr val="tx1"/>
                </a:solidFill>
                <a:effectLst/>
                <a:latin typeface="Arial" charset="0"/>
                <a:ea typeface="+mn-ea"/>
                <a:cs typeface="Arial" charset="0"/>
              </a:rPr>
              <a:t>smoke and mirrors</a:t>
            </a:r>
            <a:r>
              <a:rPr lang="en-GB" sz="1200" kern="1200" dirty="0" smtClean="0">
                <a:solidFill>
                  <a:schemeClr val="tx1"/>
                </a:solidFill>
                <a:effectLst/>
                <a:latin typeface="Arial" charset="0"/>
                <a:ea typeface="+mn-ea"/>
                <a:cs typeface="Arial" charset="0"/>
              </a:rPr>
              <a:t>. </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One theme that emerged in a number of comments was of </a:t>
            </a:r>
            <a:r>
              <a:rPr lang="en-GB" sz="1200" b="1" kern="1200" dirty="0" smtClean="0">
                <a:solidFill>
                  <a:schemeClr val="tx1"/>
                </a:solidFill>
                <a:effectLst/>
                <a:latin typeface="Arial" charset="0"/>
                <a:ea typeface="+mn-ea"/>
                <a:cs typeface="Arial" charset="0"/>
              </a:rPr>
              <a:t>boring layouts</a:t>
            </a:r>
            <a:r>
              <a:rPr lang="en-GB" sz="1200" kern="1200" dirty="0" smtClean="0">
                <a:solidFill>
                  <a:schemeClr val="tx1"/>
                </a:solidFill>
                <a:effectLst/>
                <a:latin typeface="Arial" charset="0"/>
                <a:ea typeface="+mn-ea"/>
                <a:cs typeface="Arial" charset="0"/>
              </a:rPr>
              <a:t> or </a:t>
            </a:r>
            <a:r>
              <a:rPr lang="en-GB" sz="1200" b="1" kern="1200" dirty="0" smtClean="0">
                <a:solidFill>
                  <a:schemeClr val="tx1"/>
                </a:solidFill>
                <a:effectLst/>
                <a:latin typeface="Arial" charset="0"/>
                <a:ea typeface="+mn-ea"/>
                <a:cs typeface="Arial" charset="0"/>
              </a:rPr>
              <a:t>poor explanations </a:t>
            </a:r>
            <a:r>
              <a:rPr lang="en-GB" sz="1200" kern="1200" dirty="0" smtClean="0">
                <a:solidFill>
                  <a:schemeClr val="tx1"/>
                </a:solidFill>
                <a:effectLst/>
                <a:latin typeface="Arial" charset="0"/>
                <a:ea typeface="+mn-ea"/>
                <a:cs typeface="Arial" charset="0"/>
              </a:rPr>
              <a:t>suggesting there’s still some </a:t>
            </a:r>
            <a:r>
              <a:rPr lang="en-GB" sz="1200" b="0" kern="1200" dirty="0" smtClean="0">
                <a:solidFill>
                  <a:schemeClr val="tx1"/>
                </a:solidFill>
                <a:effectLst/>
                <a:latin typeface="Arial" charset="0"/>
                <a:ea typeface="+mn-ea"/>
                <a:cs typeface="Arial" charset="0"/>
              </a:rPr>
              <a:t>room for improvement </a:t>
            </a:r>
            <a:r>
              <a:rPr lang="en-GB" sz="1200" kern="1200" dirty="0" smtClean="0">
                <a:solidFill>
                  <a:schemeClr val="tx1"/>
                </a:solidFill>
                <a:effectLst/>
                <a:latin typeface="Arial" charset="0"/>
                <a:ea typeface="+mn-ea"/>
                <a:cs typeface="Arial" charset="0"/>
              </a:rPr>
              <a:t>within the industry. Consumers want to receive regular communication of the key messages but they don’t need to know the full detail. </a:t>
            </a:r>
          </a:p>
          <a:p>
            <a:endParaRPr lang="en-GB"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64</a:t>
            </a:fld>
            <a:endParaRPr lang="en-GB" dirty="0"/>
          </a:p>
        </p:txBody>
      </p:sp>
    </p:spTree>
    <p:extLst>
      <p:ext uri="{BB962C8B-B14F-4D97-AF65-F5344CB8AC3E}">
        <p14:creationId xmlns:p14="http://schemas.microsoft.com/office/powerpoint/2010/main" val="17726622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With-profits is full of its own jargon, regular and final bonuses, smoothing and MVRs. Providers were concerned about how well consumers really understand all the with-profits terminology they receive. </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The </a:t>
            </a:r>
            <a:r>
              <a:rPr lang="en-GB" sz="1200" b="1" kern="1200" dirty="0" smtClean="0">
                <a:solidFill>
                  <a:schemeClr val="tx1"/>
                </a:solidFill>
                <a:effectLst/>
                <a:latin typeface="Arial" charset="0"/>
                <a:ea typeface="+mn-ea"/>
                <a:cs typeface="Arial" charset="0"/>
              </a:rPr>
              <a:t>entire surveyed population</a:t>
            </a:r>
            <a:r>
              <a:rPr lang="en-GB" sz="1200" kern="1200" dirty="0" smtClean="0">
                <a:solidFill>
                  <a:schemeClr val="tx1"/>
                </a:solidFill>
                <a:effectLst/>
                <a:latin typeface="Arial" charset="0"/>
                <a:ea typeface="+mn-ea"/>
                <a:cs typeface="Arial" charset="0"/>
              </a:rPr>
              <a:t> were not very confident with these with-profits terms, with fewer than 40% feeling they understood the terms: with-profits, sum assured, regular bonus or final bonus. </a:t>
            </a:r>
          </a:p>
          <a:p>
            <a:endParaRPr lang="en-GB" baseline="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65</a:t>
            </a:fld>
            <a:endParaRPr lang="en-GB" dirty="0"/>
          </a:p>
        </p:txBody>
      </p:sp>
    </p:spTree>
    <p:extLst>
      <p:ext uri="{BB962C8B-B14F-4D97-AF65-F5344CB8AC3E}">
        <p14:creationId xmlns:p14="http://schemas.microsoft.com/office/powerpoint/2010/main" val="34692468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There is a reassuring improvement looking at with-profits policyholders, with almost two-thirds of policyholders understanding the key terms. Or at least thinking they do. Those who don’t understand will include many of those who don’t engage with or read their statements. </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This still means that most policyholders aren’t switching off when they read these terms. </a:t>
            </a:r>
          </a:p>
          <a:p>
            <a:r>
              <a:rPr lang="en-GB" sz="1200" kern="1200" dirty="0" smtClean="0">
                <a:solidFill>
                  <a:schemeClr val="tx1"/>
                </a:solidFill>
                <a:effectLst/>
                <a:latin typeface="Arial" charset="0"/>
                <a:ea typeface="+mn-ea"/>
                <a:cs typeface="Arial" charset="0"/>
              </a:rPr>
              <a:t> </a:t>
            </a:r>
          </a:p>
          <a:p>
            <a:r>
              <a:rPr lang="en-GB" sz="1200" kern="1200" dirty="0" smtClean="0">
                <a:solidFill>
                  <a:schemeClr val="tx1"/>
                </a:solidFill>
                <a:effectLst/>
                <a:latin typeface="Arial" charset="0"/>
                <a:ea typeface="+mn-ea"/>
                <a:cs typeface="Arial" charset="0"/>
              </a:rPr>
              <a:t>But …</a:t>
            </a:r>
          </a:p>
          <a:p>
            <a:endParaRPr lang="en-GB" baseline="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66</a:t>
            </a:fld>
            <a:endParaRPr lang="en-GB" dirty="0"/>
          </a:p>
        </p:txBody>
      </p:sp>
    </p:spTree>
    <p:extLst>
      <p:ext uri="{BB962C8B-B14F-4D97-AF65-F5344CB8AC3E}">
        <p14:creationId xmlns:p14="http://schemas.microsoft.com/office/powerpoint/2010/main" val="10289446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 there are terms that are still not well understood. Despite annual statements referencing MVRs, this hasn’t generated anywhere near the same level of understanding of what an MVR is.</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What can we do about this? As an industry we need to be clear with the language we use and strive to make statements engaging and easy to understand. </a:t>
            </a:r>
          </a:p>
          <a:p>
            <a:endParaRPr lang="en-GB" baseline="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67</a:t>
            </a:fld>
            <a:endParaRPr lang="en-GB" dirty="0"/>
          </a:p>
        </p:txBody>
      </p:sp>
    </p:spTree>
    <p:extLst>
      <p:ext uri="{BB962C8B-B14F-4D97-AF65-F5344CB8AC3E}">
        <p14:creationId xmlns:p14="http://schemas.microsoft.com/office/powerpoint/2010/main" val="482702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you look beyond the headlines, with-profits funds have performed comparably well. </a:t>
            </a:r>
          </a:p>
          <a:p>
            <a:r>
              <a:rPr lang="en-GB" baseline="0" dirty="0" smtClean="0"/>
              <a:t>Note – source is Money Management, this gives an example of a 20 year single premium pension.  We looked across a range of terms and products and – although with-profits doesn’t outperform in all cases – the overall message is positive (see phase 1 report or CILA slides in appendix – slide 61).</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7</a:t>
            </a:fld>
            <a:endParaRPr lang="en-GB" dirty="0"/>
          </a:p>
        </p:txBody>
      </p:sp>
    </p:spTree>
    <p:extLst>
      <p:ext uri="{BB962C8B-B14F-4D97-AF65-F5344CB8AC3E}">
        <p14:creationId xmlns:p14="http://schemas.microsoft.com/office/powerpoint/2010/main" val="1884425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with-profits fund performance</a:t>
            </a:r>
            <a:r>
              <a:rPr lang="en-GB" baseline="0" dirty="0" smtClean="0"/>
              <a:t> does vary widely, and customers were given high expectations when the policies were taken out (typically in the 80’s).</a:t>
            </a:r>
          </a:p>
          <a:p>
            <a:endParaRPr lang="en-GB" baseline="0" dirty="0" smtClean="0"/>
          </a:p>
          <a:p>
            <a:r>
              <a:rPr lang="en-GB" baseline="0" dirty="0" smtClean="0"/>
              <a:t>Yellow bars show range of returns.</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8</a:t>
            </a:fld>
            <a:endParaRPr lang="en-GB" dirty="0"/>
          </a:p>
        </p:txBody>
      </p:sp>
    </p:spTree>
    <p:extLst>
      <p:ext uri="{BB962C8B-B14F-4D97-AF65-F5344CB8AC3E}">
        <p14:creationId xmlns:p14="http://schemas.microsoft.com/office/powerpoint/2010/main" val="1884425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9</a:t>
            </a:fld>
            <a:endParaRPr lang="en-GB" dirty="0"/>
          </a:p>
        </p:txBody>
      </p:sp>
    </p:spTree>
    <p:extLst>
      <p:ext uri="{BB962C8B-B14F-4D97-AF65-F5344CB8AC3E}">
        <p14:creationId xmlns:p14="http://schemas.microsoft.com/office/powerpoint/2010/main" val="180882275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457056" y="2116263"/>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29" y="2133601"/>
            <a:ext cx="8413203"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26 February 2018</a:t>
            </a:fld>
            <a:endParaRPr lang="en-GB" dirty="0"/>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1154" y="1557338"/>
            <a:ext cx="440954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26 February 2018</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dirty="0"/>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26 February 2018</a:t>
            </a:fld>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dirty="0"/>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26 February 2018</a:t>
            </a:fld>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dirty="0"/>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26 February 2018</a:t>
            </a:fld>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26 February 2018</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dirty="0"/>
          </a:p>
        </p:txBody>
      </p:sp>
    </p:spTree>
    <p:extLst>
      <p:ext uri="{BB962C8B-B14F-4D97-AF65-F5344CB8AC3E}">
        <p14:creationId xmlns:p14="http://schemas.microsoft.com/office/powerpoint/2010/main" val="3342227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dirty="0" smtClean="0"/>
              <a:t>Click icon to add chart</a:t>
            </a:r>
            <a:endParaRPr lang="en-GB" dirty="0"/>
          </a:p>
        </p:txBody>
      </p:sp>
      <p:sp>
        <p:nvSpPr>
          <p:cNvPr id="5" name="Date Placeholder 4"/>
          <p:cNvSpPr>
            <a:spLocks noGrp="1"/>
          </p:cNvSpPr>
          <p:nvPr>
            <p:ph type="dt" sz="half" idx="10"/>
          </p:nvPr>
        </p:nvSpPr>
        <p:spPr>
          <a:xfrm>
            <a:off x="428229" y="6410325"/>
            <a:ext cx="2184135" cy="331788"/>
          </a:xfrm>
        </p:spPr>
        <p:txBody>
          <a:bodyPr/>
          <a:lstStyle>
            <a:lvl1pPr>
              <a:defRPr/>
            </a:lvl1pPr>
          </a:lstStyle>
          <a:p>
            <a:fld id="{E55E8865-9CB5-4569-9D00-F0979EDB96F2}" type="datetime4">
              <a:rPr lang="en-GB"/>
              <a:pPr/>
              <a:t>26 February 2018</a:t>
            </a:fld>
            <a:endParaRPr lang="en-GB" dirty="0"/>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dirty="0"/>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dirty="0"/>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6901035" cy="1295399"/>
          </a:xfrm>
        </p:spPr>
        <p:txBody>
          <a:bodyPr anchor="t"/>
          <a:lstStyle>
            <a:lvl1pPr>
              <a:defRPr sz="3600" b="1">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26 February 2018</a:t>
            </a:fld>
            <a:endParaRPr lang="en-GB" dirty="0"/>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905328" y="493473"/>
            <a:ext cx="1656184"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grpSp>
        <p:nvGrpSpPr>
          <p:cNvPr id="5" name="Group 4"/>
          <p:cNvGrpSpPr/>
          <p:nvPr userDrawn="1"/>
        </p:nvGrpSpPr>
        <p:grpSpPr>
          <a:xfrm>
            <a:off x="7905328" y="1357569"/>
            <a:ext cx="1656184"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spTree>
    <p:extLst>
      <p:ext uri="{BB962C8B-B14F-4D97-AF65-F5344CB8AC3E}">
        <p14:creationId xmlns:p14="http://schemas.microsoft.com/office/powerpoint/2010/main" val="1499255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3784" y="5546036"/>
            <a:ext cx="11214196" cy="959392"/>
            <a:chOff x="-663784" y="5546036"/>
            <a:chExt cx="11214196" cy="959392"/>
          </a:xfrm>
        </p:grpSpPr>
        <p:sp>
          <p:nvSpPr>
            <p:cNvPr id="7" name="TextBox 6"/>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schemeClr val="accent3">
                      <a:lumMod val="50000"/>
                    </a:schemeClr>
                  </a:solidFill>
                </a:rPr>
                <a:t>Progress</a:t>
              </a:r>
              <a:endParaRPr lang="en-GB" sz="2200" dirty="0">
                <a:solidFill>
                  <a:schemeClr val="accent3">
                    <a:lumMod val="50000"/>
                  </a:schemeClr>
                </a:solidFill>
              </a:endParaRPr>
            </a:p>
          </p:txBody>
        </p:sp>
        <p:sp>
          <p:nvSpPr>
            <p:cNvPr id="8" name="TextBox 7"/>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schemeClr val="accent3">
                      <a:lumMod val="50000"/>
                    </a:schemeClr>
                  </a:solidFill>
                </a:rPr>
                <a:t>Community</a:t>
              </a:r>
              <a:endParaRPr lang="en-GB" sz="2200" dirty="0">
                <a:solidFill>
                  <a:schemeClr val="accent3">
                    <a:lumMod val="50000"/>
                  </a:schemeClr>
                </a:solidFill>
              </a:endParaRPr>
            </a:p>
          </p:txBody>
        </p:sp>
        <p:sp>
          <p:nvSpPr>
            <p:cNvPr id="9" name="TextBox 8"/>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schemeClr val="accent3">
                      <a:lumMod val="50000"/>
                    </a:schemeClr>
                  </a:solidFill>
                </a:rPr>
                <a:t>Sessional Meetings</a:t>
              </a:r>
              <a:endParaRPr lang="en-GB" sz="2200" dirty="0">
                <a:solidFill>
                  <a:schemeClr val="accent3">
                    <a:lumMod val="50000"/>
                  </a:schemeClr>
                </a:solidFill>
              </a:endParaRPr>
            </a:p>
          </p:txBody>
        </p:sp>
        <p:sp>
          <p:nvSpPr>
            <p:cNvPr id="11" name="TextBox 10"/>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schemeClr val="accent3">
                      <a:lumMod val="50000"/>
                    </a:schemeClr>
                  </a:solidFill>
                </a:rPr>
                <a:t>Education</a:t>
              </a:r>
              <a:endParaRPr lang="en-GB" sz="2200" dirty="0">
                <a:solidFill>
                  <a:schemeClr val="accent3">
                    <a:lumMod val="50000"/>
                  </a:schemeClr>
                </a:solidFill>
              </a:endParaRPr>
            </a:p>
          </p:txBody>
        </p:sp>
        <p:sp>
          <p:nvSpPr>
            <p:cNvPr id="12" name="TextBox 11"/>
            <p:cNvSpPr txBox="1"/>
            <p:nvPr userDrawn="1"/>
          </p:nvSpPr>
          <p:spPr>
            <a:xfrm rot="-2700000">
              <a:off x="2587673" y="5797705"/>
              <a:ext cx="2141677" cy="430887"/>
            </a:xfrm>
            <a:prstGeom prst="rect">
              <a:avLst/>
            </a:prstGeom>
            <a:noFill/>
          </p:spPr>
          <p:txBody>
            <a:bodyPr wrap="none" rtlCol="0">
              <a:spAutoFit/>
            </a:bodyPr>
            <a:lstStyle/>
            <a:p>
              <a:pPr algn="l"/>
              <a:r>
                <a:rPr lang="en-GB" sz="2200" dirty="0" smtClean="0">
                  <a:solidFill>
                    <a:schemeClr val="accent3">
                      <a:lumMod val="50000"/>
                    </a:schemeClr>
                  </a:solidFill>
                </a:rPr>
                <a:t>Working parties</a:t>
              </a:r>
              <a:endParaRPr lang="en-GB" sz="2200" dirty="0">
                <a:solidFill>
                  <a:schemeClr val="accent3">
                    <a:lumMod val="50000"/>
                  </a:schemeClr>
                </a:solidFill>
              </a:endParaRPr>
            </a:p>
          </p:txBody>
        </p:sp>
        <p:sp>
          <p:nvSpPr>
            <p:cNvPr id="13" name="TextBox 12"/>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schemeClr val="accent3">
                      <a:lumMod val="50000"/>
                    </a:schemeClr>
                  </a:solidFill>
                </a:rPr>
                <a:t>Volunteering</a:t>
              </a:r>
              <a:endParaRPr lang="en-GB" sz="2200" dirty="0">
                <a:solidFill>
                  <a:schemeClr val="accent3">
                    <a:lumMod val="50000"/>
                  </a:schemeClr>
                </a:solidFill>
              </a:endParaRPr>
            </a:p>
          </p:txBody>
        </p:sp>
        <p:sp>
          <p:nvSpPr>
            <p:cNvPr id="14" name="TextBox 13"/>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schemeClr val="accent3">
                      <a:lumMod val="50000"/>
                    </a:schemeClr>
                  </a:solidFill>
                </a:rPr>
                <a:t>Research</a:t>
              </a:r>
              <a:endParaRPr lang="en-GB" sz="2200" dirty="0">
                <a:solidFill>
                  <a:schemeClr val="accent3">
                    <a:lumMod val="50000"/>
                  </a:schemeClr>
                </a:solidFill>
              </a:endParaRPr>
            </a:p>
          </p:txBody>
        </p:sp>
        <p:sp>
          <p:nvSpPr>
            <p:cNvPr id="15" name="TextBox 14"/>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schemeClr val="accent3">
                      <a:lumMod val="50000"/>
                    </a:schemeClr>
                  </a:solidFill>
                </a:rPr>
                <a:t>Shaping</a:t>
              </a:r>
              <a:r>
                <a:rPr lang="en-GB" sz="2200" baseline="0" dirty="0" smtClean="0">
                  <a:solidFill>
                    <a:schemeClr val="accent3">
                      <a:lumMod val="50000"/>
                    </a:schemeClr>
                  </a:solidFill>
                </a:rPr>
                <a:t> the future</a:t>
              </a:r>
              <a:endParaRPr lang="en-GB" sz="2200" dirty="0">
                <a:solidFill>
                  <a:schemeClr val="accent3">
                    <a:lumMod val="50000"/>
                  </a:schemeClr>
                </a:solidFill>
              </a:endParaRPr>
            </a:p>
          </p:txBody>
        </p:sp>
        <p:sp>
          <p:nvSpPr>
            <p:cNvPr id="16" name="TextBox 15"/>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schemeClr val="accent3">
                      <a:lumMod val="50000"/>
                    </a:schemeClr>
                  </a:solidFill>
                </a:rPr>
                <a:t>Networking</a:t>
              </a:r>
              <a:endParaRPr lang="en-GB" sz="2200" dirty="0">
                <a:solidFill>
                  <a:schemeClr val="accent3">
                    <a:lumMod val="50000"/>
                  </a:schemeClr>
                </a:solidFill>
              </a:endParaRPr>
            </a:p>
          </p:txBody>
        </p:sp>
        <p:sp>
          <p:nvSpPr>
            <p:cNvPr id="17" name="TextBox 16"/>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schemeClr val="accent3">
                      <a:lumMod val="50000"/>
                    </a:schemeClr>
                  </a:solidFill>
                </a:rPr>
                <a:t>Professional</a:t>
              </a:r>
              <a:r>
                <a:rPr lang="en-GB" sz="2200" baseline="0" dirty="0" smtClean="0">
                  <a:solidFill>
                    <a:schemeClr val="accent3">
                      <a:lumMod val="50000"/>
                    </a:schemeClr>
                  </a:solidFill>
                </a:rPr>
                <a:t> support</a:t>
              </a:r>
              <a:endParaRPr lang="en-GB" sz="2200" dirty="0">
                <a:solidFill>
                  <a:schemeClr val="accent3">
                    <a:lumMod val="50000"/>
                  </a:schemeClr>
                </a:solidFill>
              </a:endParaRPr>
            </a:p>
          </p:txBody>
        </p:sp>
        <p:sp>
          <p:nvSpPr>
            <p:cNvPr id="18" name="TextBox 17"/>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schemeClr val="accent3">
                      <a:lumMod val="50000"/>
                    </a:schemeClr>
                  </a:solidFill>
                </a:rPr>
                <a:t>Enterprise and risk</a:t>
              </a:r>
              <a:endParaRPr lang="en-GB" sz="2200" dirty="0">
                <a:solidFill>
                  <a:schemeClr val="accent3">
                    <a:lumMod val="50000"/>
                  </a:schemeClr>
                </a:solidFill>
              </a:endParaRPr>
            </a:p>
          </p:txBody>
        </p:sp>
        <p:sp>
          <p:nvSpPr>
            <p:cNvPr id="19" name="TextBox 18"/>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schemeClr val="accent3">
                      <a:lumMod val="50000"/>
                    </a:schemeClr>
                  </a:solidFill>
                </a:rPr>
                <a:t>Learned</a:t>
              </a:r>
              <a:r>
                <a:rPr lang="en-GB" sz="2200" baseline="0" dirty="0" smtClean="0">
                  <a:solidFill>
                    <a:schemeClr val="accent3">
                      <a:lumMod val="50000"/>
                    </a:schemeClr>
                  </a:solidFill>
                </a:rPr>
                <a:t> society</a:t>
              </a:r>
              <a:endParaRPr lang="en-GB" sz="2200" dirty="0">
                <a:solidFill>
                  <a:schemeClr val="accent3">
                    <a:lumMod val="50000"/>
                  </a:schemeClr>
                </a:solidFill>
              </a:endParaRPr>
            </a:p>
          </p:txBody>
        </p:sp>
        <p:sp>
          <p:nvSpPr>
            <p:cNvPr id="20" name="TextBox 19"/>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schemeClr val="accent3">
                      <a:lumMod val="50000"/>
                    </a:schemeClr>
                  </a:solidFill>
                </a:rPr>
                <a:t>Opportunity</a:t>
              </a:r>
              <a:endParaRPr lang="en-GB" sz="2200" dirty="0">
                <a:solidFill>
                  <a:schemeClr val="accent3">
                    <a:lumMod val="50000"/>
                  </a:schemeClr>
                </a:solidFill>
              </a:endParaRPr>
            </a:p>
          </p:txBody>
        </p:sp>
        <p:sp>
          <p:nvSpPr>
            <p:cNvPr id="21" name="TextBox 20"/>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schemeClr val="accent3">
                      <a:lumMod val="50000"/>
                    </a:schemeClr>
                  </a:solidFill>
                </a:rPr>
                <a:t>International profile</a:t>
              </a:r>
              <a:endParaRPr lang="en-GB" sz="2200" dirty="0">
                <a:solidFill>
                  <a:schemeClr val="accent3">
                    <a:lumMod val="50000"/>
                  </a:schemeClr>
                </a:solidFill>
              </a:endParaRPr>
            </a:p>
          </p:txBody>
        </p:sp>
        <p:sp>
          <p:nvSpPr>
            <p:cNvPr id="22" name="TextBox 21"/>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schemeClr val="accent3">
                      <a:lumMod val="50000"/>
                    </a:schemeClr>
                  </a:solidFill>
                </a:rPr>
                <a:t>Journals</a:t>
              </a:r>
              <a:endParaRPr lang="en-GB" sz="2200" dirty="0">
                <a:solidFill>
                  <a:schemeClr val="accent3">
                    <a:lumMod val="50000"/>
                  </a:schemeClr>
                </a:solidFill>
              </a:endParaRPr>
            </a:p>
          </p:txBody>
        </p:sp>
        <p:sp>
          <p:nvSpPr>
            <p:cNvPr id="23" name="TextBox 22"/>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schemeClr val="accent3">
                      <a:lumMod val="50000"/>
                    </a:schemeClr>
                  </a:solidFill>
                </a:rPr>
                <a:t>Supporting</a:t>
              </a:r>
              <a:endParaRPr lang="en-GB" sz="2200" dirty="0">
                <a:solidFill>
                  <a:schemeClr val="accent3">
                    <a:lumMod val="50000"/>
                  </a:schemeClr>
                </a:solidFill>
              </a:endParaRPr>
            </a:p>
          </p:txBody>
        </p:sp>
        <p:sp>
          <p:nvSpPr>
            <p:cNvPr id="24" name="TextBox 23"/>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schemeClr val="accent3">
                      <a:lumMod val="50000"/>
                    </a:schemeClr>
                  </a:solidFill>
                </a:rPr>
                <a:t>Expertise</a:t>
              </a:r>
              <a:endParaRPr lang="en-GB" sz="2200" dirty="0">
                <a:solidFill>
                  <a:schemeClr val="accent3">
                    <a:lumMod val="50000"/>
                  </a:schemeClr>
                </a:solidFill>
              </a:endParaRPr>
            </a:p>
          </p:txBody>
        </p:sp>
        <p:sp>
          <p:nvSpPr>
            <p:cNvPr id="25" name="TextBox 24"/>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schemeClr val="accent3">
                      <a:lumMod val="50000"/>
                    </a:schemeClr>
                  </a:solidFill>
                </a:rPr>
                <a:t>Sponsorship</a:t>
              </a:r>
              <a:endParaRPr lang="en-GB" sz="2200" dirty="0">
                <a:solidFill>
                  <a:schemeClr val="accent3">
                    <a:lumMod val="50000"/>
                  </a:schemeClr>
                </a:solidFill>
              </a:endParaRPr>
            </a:p>
          </p:txBody>
        </p:sp>
        <p:sp>
          <p:nvSpPr>
            <p:cNvPr id="26" name="TextBox 25"/>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schemeClr val="accent3">
                      <a:lumMod val="50000"/>
                    </a:schemeClr>
                  </a:solidFill>
                </a:rPr>
                <a:t>Thought leadership</a:t>
              </a:r>
              <a:endParaRPr lang="en-GB" sz="2200" dirty="0">
                <a:solidFill>
                  <a:schemeClr val="accent3">
                    <a:lumMod val="50000"/>
                  </a:schemeClr>
                </a:solidFill>
              </a:endParaRPr>
            </a:p>
          </p:txBody>
        </p:sp>
      </p:grpSp>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26 February 2018</a:t>
            </a:fld>
            <a:endParaRPr lang="en-GB" dirty="0"/>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schemeClr val="bg1">
                    <a:lumMod val="75000"/>
                  </a:schemeClr>
                </a:solidFill>
              </a:rPr>
              <a:t>Progress</a:t>
            </a:r>
            <a:endParaRPr lang="en-GB" sz="2200" dirty="0">
              <a:solidFill>
                <a:schemeClr val="bg1">
                  <a:lumMod val="75000"/>
                </a:schemeClr>
              </a:solidFill>
            </a:endParaRPr>
          </a:p>
        </p:txBody>
      </p:sp>
      <p:sp>
        <p:nvSpPr>
          <p:cNvPr id="11" name="TextBox 10"/>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schemeClr val="bg1">
                    <a:lumMod val="75000"/>
                  </a:schemeClr>
                </a:solidFill>
              </a:rPr>
              <a:t>Community</a:t>
            </a:r>
            <a:endParaRPr lang="en-GB" sz="2200" dirty="0">
              <a:solidFill>
                <a:schemeClr val="bg1">
                  <a:lumMod val="75000"/>
                </a:schemeClr>
              </a:solidFill>
            </a:endParaRPr>
          </a:p>
        </p:txBody>
      </p:sp>
      <p:sp>
        <p:nvSpPr>
          <p:cNvPr id="12" name="TextBox 11"/>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schemeClr val="bg1">
                    <a:lumMod val="75000"/>
                  </a:schemeClr>
                </a:solidFill>
              </a:rPr>
              <a:t>Sessional Meetings</a:t>
            </a:r>
            <a:endParaRPr lang="en-GB" sz="2200" dirty="0">
              <a:solidFill>
                <a:schemeClr val="bg1">
                  <a:lumMod val="75000"/>
                </a:schemeClr>
              </a:solidFill>
            </a:endParaRPr>
          </a:p>
        </p:txBody>
      </p:sp>
      <p:sp>
        <p:nvSpPr>
          <p:cNvPr id="13" name="TextBox 12"/>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schemeClr val="bg1">
                    <a:lumMod val="75000"/>
                  </a:schemeClr>
                </a:solidFill>
              </a:rPr>
              <a:t>Education</a:t>
            </a:r>
            <a:endParaRPr lang="en-GB" sz="2200" dirty="0">
              <a:solidFill>
                <a:schemeClr val="bg1">
                  <a:lumMod val="75000"/>
                </a:schemeClr>
              </a:solidFill>
            </a:endParaRPr>
          </a:p>
        </p:txBody>
      </p:sp>
      <p:sp>
        <p:nvSpPr>
          <p:cNvPr id="14" name="TextBox 13"/>
          <p:cNvSpPr txBox="1"/>
          <p:nvPr userDrawn="1"/>
        </p:nvSpPr>
        <p:spPr>
          <a:xfrm rot="-2700000">
            <a:off x="2587673" y="5797705"/>
            <a:ext cx="2141677" cy="430887"/>
          </a:xfrm>
          <a:prstGeom prst="rect">
            <a:avLst/>
          </a:prstGeom>
          <a:noFill/>
        </p:spPr>
        <p:txBody>
          <a:bodyPr wrap="none" rtlCol="0">
            <a:spAutoFit/>
          </a:bodyPr>
          <a:lstStyle/>
          <a:p>
            <a:pPr algn="l"/>
            <a:r>
              <a:rPr lang="en-GB" sz="2200" dirty="0" smtClean="0">
                <a:solidFill>
                  <a:schemeClr val="bg1">
                    <a:lumMod val="75000"/>
                  </a:schemeClr>
                </a:solidFill>
              </a:rPr>
              <a:t>Working parties</a:t>
            </a:r>
            <a:endParaRPr lang="en-GB" sz="2200" dirty="0">
              <a:solidFill>
                <a:schemeClr val="bg1">
                  <a:lumMod val="75000"/>
                </a:schemeClr>
              </a:solidFill>
            </a:endParaRPr>
          </a:p>
        </p:txBody>
      </p:sp>
      <p:sp>
        <p:nvSpPr>
          <p:cNvPr id="15" name="TextBox 14"/>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schemeClr val="bg1">
                    <a:lumMod val="75000"/>
                  </a:schemeClr>
                </a:solidFill>
              </a:rPr>
              <a:t>Volunteering</a:t>
            </a:r>
            <a:endParaRPr lang="en-GB" sz="2200" dirty="0">
              <a:solidFill>
                <a:schemeClr val="bg1">
                  <a:lumMod val="75000"/>
                </a:schemeClr>
              </a:solidFill>
            </a:endParaRPr>
          </a:p>
        </p:txBody>
      </p:sp>
      <p:sp>
        <p:nvSpPr>
          <p:cNvPr id="16" name="TextBox 15"/>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schemeClr val="bg1">
                    <a:lumMod val="75000"/>
                  </a:schemeClr>
                </a:solidFill>
              </a:rPr>
              <a:t>Research</a:t>
            </a:r>
            <a:endParaRPr lang="en-GB" sz="2200" dirty="0">
              <a:solidFill>
                <a:schemeClr val="bg1">
                  <a:lumMod val="75000"/>
                </a:schemeClr>
              </a:solidFill>
            </a:endParaRPr>
          </a:p>
        </p:txBody>
      </p:sp>
      <p:sp>
        <p:nvSpPr>
          <p:cNvPr id="17" name="TextBox 16"/>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schemeClr val="bg1">
                    <a:lumMod val="75000"/>
                  </a:schemeClr>
                </a:solidFill>
              </a:rPr>
              <a:t>Shaping</a:t>
            </a:r>
            <a:r>
              <a:rPr lang="en-GB" sz="2200" baseline="0" dirty="0" smtClean="0">
                <a:solidFill>
                  <a:schemeClr val="bg1">
                    <a:lumMod val="75000"/>
                  </a:schemeClr>
                </a:solidFill>
              </a:rPr>
              <a:t> the future</a:t>
            </a:r>
            <a:endParaRPr lang="en-GB" sz="2200" dirty="0">
              <a:solidFill>
                <a:schemeClr val="bg1">
                  <a:lumMod val="75000"/>
                </a:schemeClr>
              </a:solidFill>
            </a:endParaRPr>
          </a:p>
        </p:txBody>
      </p:sp>
      <p:sp>
        <p:nvSpPr>
          <p:cNvPr id="18" name="TextBox 17"/>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schemeClr val="bg1">
                    <a:lumMod val="75000"/>
                  </a:schemeClr>
                </a:solidFill>
              </a:rPr>
              <a:t>Networking</a:t>
            </a:r>
            <a:endParaRPr lang="en-GB" sz="2200" dirty="0">
              <a:solidFill>
                <a:schemeClr val="bg1">
                  <a:lumMod val="75000"/>
                </a:schemeClr>
              </a:solidFill>
            </a:endParaRPr>
          </a:p>
        </p:txBody>
      </p:sp>
      <p:sp>
        <p:nvSpPr>
          <p:cNvPr id="19" name="TextBox 18"/>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schemeClr val="bg1">
                    <a:lumMod val="75000"/>
                  </a:schemeClr>
                </a:solidFill>
              </a:rPr>
              <a:t>Professional</a:t>
            </a:r>
            <a:r>
              <a:rPr lang="en-GB" sz="2200" baseline="0" dirty="0" smtClean="0">
                <a:solidFill>
                  <a:schemeClr val="bg1">
                    <a:lumMod val="75000"/>
                  </a:schemeClr>
                </a:solidFill>
              </a:rPr>
              <a:t> support</a:t>
            </a:r>
            <a:endParaRPr lang="en-GB" sz="2200" dirty="0">
              <a:solidFill>
                <a:schemeClr val="bg1">
                  <a:lumMod val="75000"/>
                </a:schemeClr>
              </a:solidFill>
            </a:endParaRPr>
          </a:p>
        </p:txBody>
      </p:sp>
      <p:sp>
        <p:nvSpPr>
          <p:cNvPr id="20" name="TextBox 19"/>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schemeClr val="bg1">
                    <a:lumMod val="75000"/>
                  </a:schemeClr>
                </a:solidFill>
              </a:rPr>
              <a:t>Enterprise and risk</a:t>
            </a:r>
            <a:endParaRPr lang="en-GB" sz="2200" dirty="0">
              <a:solidFill>
                <a:schemeClr val="bg1">
                  <a:lumMod val="75000"/>
                </a:schemeClr>
              </a:solidFill>
            </a:endParaRPr>
          </a:p>
        </p:txBody>
      </p:sp>
      <p:sp>
        <p:nvSpPr>
          <p:cNvPr id="21" name="TextBox 20"/>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schemeClr val="bg1">
                    <a:lumMod val="75000"/>
                  </a:schemeClr>
                </a:solidFill>
              </a:rPr>
              <a:t>Learned</a:t>
            </a:r>
            <a:r>
              <a:rPr lang="en-GB" sz="2200" baseline="0" dirty="0" smtClean="0">
                <a:solidFill>
                  <a:schemeClr val="bg1">
                    <a:lumMod val="75000"/>
                  </a:schemeClr>
                </a:solidFill>
              </a:rPr>
              <a:t> society</a:t>
            </a:r>
            <a:endParaRPr lang="en-GB" sz="2200" dirty="0">
              <a:solidFill>
                <a:schemeClr val="bg1">
                  <a:lumMod val="75000"/>
                </a:schemeClr>
              </a:solidFill>
            </a:endParaRPr>
          </a:p>
        </p:txBody>
      </p:sp>
      <p:sp>
        <p:nvSpPr>
          <p:cNvPr id="22" name="TextBox 21"/>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schemeClr val="bg1">
                    <a:lumMod val="75000"/>
                  </a:schemeClr>
                </a:solidFill>
              </a:rPr>
              <a:t>Opportunity</a:t>
            </a:r>
            <a:endParaRPr lang="en-GB" sz="2200" dirty="0">
              <a:solidFill>
                <a:schemeClr val="bg1">
                  <a:lumMod val="75000"/>
                </a:schemeClr>
              </a:solidFill>
            </a:endParaRPr>
          </a:p>
        </p:txBody>
      </p:sp>
      <p:sp>
        <p:nvSpPr>
          <p:cNvPr id="23" name="TextBox 22"/>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schemeClr val="bg1">
                    <a:lumMod val="75000"/>
                  </a:schemeClr>
                </a:solidFill>
              </a:rPr>
              <a:t>International profile</a:t>
            </a:r>
            <a:endParaRPr lang="en-GB" sz="2200" dirty="0">
              <a:solidFill>
                <a:schemeClr val="bg1">
                  <a:lumMod val="75000"/>
                </a:schemeClr>
              </a:solidFill>
            </a:endParaRPr>
          </a:p>
        </p:txBody>
      </p:sp>
      <p:sp>
        <p:nvSpPr>
          <p:cNvPr id="24" name="TextBox 23"/>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schemeClr val="bg1">
                    <a:lumMod val="75000"/>
                  </a:schemeClr>
                </a:solidFill>
              </a:rPr>
              <a:t>Journals</a:t>
            </a:r>
            <a:endParaRPr lang="en-GB" sz="2200" dirty="0">
              <a:solidFill>
                <a:schemeClr val="bg1">
                  <a:lumMod val="75000"/>
                </a:schemeClr>
              </a:solidFill>
            </a:endParaRPr>
          </a:p>
        </p:txBody>
      </p:sp>
      <p:sp>
        <p:nvSpPr>
          <p:cNvPr id="25" name="TextBox 24"/>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schemeClr val="bg1">
                    <a:lumMod val="75000"/>
                  </a:schemeClr>
                </a:solidFill>
              </a:rPr>
              <a:t>Supporting</a:t>
            </a:r>
            <a:endParaRPr lang="en-GB" sz="2200" dirty="0">
              <a:solidFill>
                <a:schemeClr val="bg1">
                  <a:lumMod val="75000"/>
                </a:schemeClr>
              </a:solidFill>
            </a:endParaRPr>
          </a:p>
        </p:txBody>
      </p:sp>
      <p:sp>
        <p:nvSpPr>
          <p:cNvPr id="26" name="TextBox 25"/>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schemeClr val="bg1">
                    <a:lumMod val="75000"/>
                  </a:schemeClr>
                </a:solidFill>
              </a:rPr>
              <a:t>Expertise</a:t>
            </a:r>
            <a:endParaRPr lang="en-GB" sz="2200" dirty="0">
              <a:solidFill>
                <a:schemeClr val="bg1">
                  <a:lumMod val="75000"/>
                </a:schemeClr>
              </a:solidFill>
            </a:endParaRPr>
          </a:p>
        </p:txBody>
      </p:sp>
      <p:sp>
        <p:nvSpPr>
          <p:cNvPr id="27" name="TextBox 26"/>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schemeClr val="bg1">
                    <a:lumMod val="75000"/>
                  </a:schemeClr>
                </a:solidFill>
              </a:rPr>
              <a:t>Sponsorship</a:t>
            </a:r>
            <a:endParaRPr lang="en-GB" sz="2200" dirty="0">
              <a:solidFill>
                <a:schemeClr val="bg1">
                  <a:lumMod val="75000"/>
                </a:schemeClr>
              </a:solidFill>
            </a:endParaRPr>
          </a:p>
        </p:txBody>
      </p:sp>
      <p:sp>
        <p:nvSpPr>
          <p:cNvPr id="28" name="TextBox 27"/>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schemeClr val="bg1">
                    <a:lumMod val="75000"/>
                  </a:schemeClr>
                </a:solidFill>
              </a:rPr>
              <a:t>Thought leadership</a:t>
            </a:r>
            <a:endParaRPr lang="en-GB" sz="2200" dirty="0">
              <a:solidFill>
                <a:schemeClr val="bg1">
                  <a:lumMod val="75000"/>
                </a:schemeClr>
              </a:solidFill>
            </a:endParaRPr>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26 February 2018</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smtClean="0"/>
              <a:pPr/>
              <a:t>26 February 2018</a:t>
            </a:fld>
            <a:endParaRPr lang="en-GB" dirty="0"/>
          </a:p>
        </p:txBody>
      </p:sp>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26 February 2018</a:t>
            </a:fld>
            <a:endParaRPr lang="en-GB" dirty="0"/>
          </a:p>
        </p:txBody>
      </p:sp>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26 February 2018</a:t>
            </a:fld>
            <a:endParaRPr lang="en-GB" dirty="0"/>
          </a:p>
        </p:txBody>
      </p:sp>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1500435"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26 February 2018</a:t>
            </a:fld>
            <a:endParaRPr lang="en-GB" dirty="0"/>
          </a:p>
        </p:txBody>
      </p:sp>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16496" y="1556792"/>
            <a:ext cx="8982471" cy="464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26 February 2018</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28229" y="1557338"/>
            <a:ext cx="8982471"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428229" y="6410325"/>
            <a:ext cx="218413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26 February 2018</a:t>
            </a:fld>
            <a:endParaRPr lang="en-GB" dirty="0"/>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dirty="0"/>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nvGrpSpPr>
          <p:cNvPr id="10"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t>Dark blue</a:t>
                </a:r>
              </a:p>
              <a:p>
                <a:r>
                  <a:rPr lang="en-GB" sz="1000" dirty="0" smtClean="0"/>
                  <a:t>R17</a:t>
                </a:r>
                <a:r>
                  <a:rPr lang="en-GB" sz="1000" baseline="0" dirty="0" smtClean="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smtClean="0"/>
                  <a:t>Gold</a:t>
                </a:r>
              </a:p>
              <a:p>
                <a:r>
                  <a:rPr lang="en-GB" sz="1000" dirty="0" smtClean="0"/>
                  <a:t>R217</a:t>
                </a:r>
                <a:r>
                  <a:rPr lang="en-GB" sz="1000" baseline="0" dirty="0" smtClean="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Mid blue</a:t>
                </a:r>
              </a:p>
              <a:p>
                <a:r>
                  <a:rPr lang="en-GB" sz="1000" dirty="0" smtClean="0"/>
                  <a:t>R64</a:t>
                </a:r>
                <a:r>
                  <a:rPr lang="en-GB" sz="1000" baseline="0" dirty="0" smtClean="0"/>
                  <a:t>  G150  B184</a:t>
                </a:r>
                <a:endParaRPr lang="en-US" sz="1000" dirty="0"/>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smtClean="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smtClean="0">
                  <a:solidFill>
                    <a:schemeClr val="accent1"/>
                  </a:solidFill>
                </a:rPr>
                <a:t>Primary colour palette</a:t>
              </a:r>
              <a:endParaRPr lang="en-US" sz="1000" b="1" dirty="0">
                <a:solidFill>
                  <a:schemeClr val="accent1"/>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r>
                  <a:rPr lang="en-GB" sz="1000" dirty="0" smtClean="0"/>
                  <a:t>Light grey</a:t>
                </a:r>
              </a:p>
              <a:p>
                <a:r>
                  <a:rPr lang="en-GB" sz="1000" dirty="0" smtClean="0"/>
                  <a:t>R220</a:t>
                </a:r>
                <a:r>
                  <a:rPr lang="en-GB" sz="1000" baseline="0" dirty="0" smtClean="0"/>
                  <a:t>  G221  B217</a:t>
                </a:r>
                <a:endParaRPr lang="en-US" sz="1000" dirty="0"/>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Pea green</a:t>
                </a:r>
              </a:p>
              <a:p>
                <a:r>
                  <a:rPr lang="en-GB" sz="1000" dirty="0" smtClean="0"/>
                  <a:t>R121</a:t>
                </a:r>
                <a:r>
                  <a:rPr lang="en-GB" sz="1000" baseline="0" dirty="0" smtClean="0"/>
                  <a:t>  G163  B42</a:t>
                </a:r>
                <a:endParaRPr lang="en-US" sz="1000" dirty="0"/>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t>Forest green</a:t>
                </a:r>
              </a:p>
              <a:p>
                <a:r>
                  <a:rPr lang="en-GB" sz="1000" dirty="0" smtClean="0"/>
                  <a:t>R</a:t>
                </a:r>
                <a:r>
                  <a:rPr lang="en-GB" sz="1000" baseline="0" dirty="0" smtClean="0"/>
                  <a:t>0 G132  B82</a:t>
                </a:r>
                <a:endParaRPr lang="en-US" sz="1000" dirty="0"/>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Bottle green</a:t>
                </a:r>
              </a:p>
              <a:p>
                <a:r>
                  <a:rPr lang="en-GB" sz="1000" dirty="0" smtClean="0"/>
                  <a:t>R17</a:t>
                </a:r>
                <a:r>
                  <a:rPr lang="en-GB" sz="1000" baseline="0" dirty="0" smtClean="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Cyan</a:t>
                </a:r>
              </a:p>
              <a:p>
                <a:r>
                  <a:rPr lang="en-GB" sz="1000" dirty="0" smtClean="0"/>
                  <a:t>R0</a:t>
                </a:r>
                <a:r>
                  <a:rPr lang="en-GB" sz="1000" baseline="0" dirty="0" smtClean="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t>Light blue</a:t>
                </a:r>
              </a:p>
              <a:p>
                <a:r>
                  <a:rPr lang="en-GB" sz="1000" dirty="0" smtClean="0"/>
                  <a:t>R124</a:t>
                </a:r>
                <a:r>
                  <a:rPr lang="en-GB" sz="1000" baseline="0" dirty="0" smtClean="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Violet</a:t>
                </a:r>
              </a:p>
              <a:p>
                <a:r>
                  <a:rPr lang="en-GB" sz="1000" dirty="0" smtClean="0"/>
                  <a:t>R128</a:t>
                </a:r>
                <a:r>
                  <a:rPr lang="en-GB" sz="1000" baseline="0" dirty="0" smtClean="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Purple</a:t>
                </a:r>
              </a:p>
              <a:p>
                <a:r>
                  <a:rPr lang="en-GB" sz="1000" dirty="0" smtClean="0"/>
                  <a:t>R143</a:t>
                </a:r>
                <a:r>
                  <a:rPr lang="en-GB" sz="1000" baseline="0" dirty="0" smtClean="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Fuscia</a:t>
                </a:r>
              </a:p>
              <a:p>
                <a:r>
                  <a:rPr lang="en-GB" sz="1000" dirty="0" smtClean="0"/>
                  <a:t>R233</a:t>
                </a:r>
                <a:r>
                  <a:rPr lang="en-GB" sz="1000" baseline="0" dirty="0" smtClean="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Red</a:t>
                </a:r>
              </a:p>
              <a:p>
                <a:r>
                  <a:rPr lang="en-GB" sz="1000" dirty="0" smtClean="0"/>
                  <a:t>R200</a:t>
                </a:r>
                <a:r>
                  <a:rPr lang="en-GB" sz="1000" baseline="0" dirty="0" smtClean="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smtClean="0"/>
                  <a:t>Orange</a:t>
                </a:r>
              </a:p>
              <a:p>
                <a:r>
                  <a:rPr lang="en-GB" sz="1000" dirty="0" smtClean="0"/>
                  <a:t>R238</a:t>
                </a:r>
                <a:r>
                  <a:rPr lang="en-GB" sz="1000" baseline="0" dirty="0" smtClean="0"/>
                  <a:t>  G116  29</a:t>
                </a:r>
                <a:endParaRPr lang="en-US" sz="1000" dirty="0"/>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2503533" y="2348880"/>
            <a:ext cx="2399129" cy="307777"/>
          </a:xfrm>
          <a:prstGeom prst="rect">
            <a:avLst/>
          </a:prstGeom>
          <a:noFill/>
        </p:spPr>
        <p:txBody>
          <a:bodyPr wrap="square" lIns="0" tIns="0" rIns="0" bIns="0" rtlCol="0">
            <a:spAutoFit/>
          </a:bodyPr>
          <a:lstStyle/>
          <a:p>
            <a:r>
              <a:rPr lang="en-GB" sz="1000" dirty="0" smtClean="0"/>
              <a:t>Dark grey</a:t>
            </a:r>
          </a:p>
          <a:p>
            <a:r>
              <a:rPr lang="en-GB" sz="1000" dirty="0" smtClean="0"/>
              <a:t>R63</a:t>
            </a:r>
            <a:r>
              <a:rPr lang="en-GB" sz="1000" baseline="0" dirty="0" smtClean="0"/>
              <a:t>  G69  B72</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57" r:id="rId14"/>
    <p:sldLayoutId id="2147483660" r:id="rId15"/>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11.png"/><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12.gif"/><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7.xml"/><Relationship Id="rId5" Type="http://schemas.openxmlformats.org/officeDocument/2006/relationships/chart" Target="../charts/chart11.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13.gi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mailto:tim.bateman@mazars.co.uk"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hyperlink" Target="https://www.actuaries.org.uk/practice-areas/life/research-working-parties/value-profits-consumers" TargetMode="External"/><Relationship Id="rId5" Type="http://schemas.openxmlformats.org/officeDocument/2006/relationships/hyperlink" Target="mailto:Ben.Stroud@reassure.co.uk" TargetMode="External"/><Relationship Id="rId4" Type="http://schemas.openxmlformats.org/officeDocument/2006/relationships/hyperlink" Target="mailto:Jonathan.Welsh@wesleyan.co.uk"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62.xml"/><Relationship Id="rId1" Type="http://schemas.openxmlformats.org/officeDocument/2006/relationships/slideLayout" Target="../slideLayouts/slideLayout9.xml"/><Relationship Id="rId4" Type="http://schemas.openxmlformats.org/officeDocument/2006/relationships/chart" Target="../charts/chart24.xml"/></Relationships>
</file>

<file path=ppt/slides/_rels/slide6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64.xml"/><Relationship Id="rId1" Type="http://schemas.openxmlformats.org/officeDocument/2006/relationships/slideLayout" Target="../slideLayouts/slideLayout9.xml"/><Relationship Id="rId5" Type="http://schemas.microsoft.com/office/2007/relationships/hdphoto" Target="../media/hdphoto2.wdp"/><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smtClean="0"/>
              <a:t>Value of with-profits for consumers</a:t>
            </a:r>
            <a:br>
              <a:rPr lang="en-GB" dirty="0" smtClean="0"/>
            </a:br>
            <a:r>
              <a:rPr lang="en-GB" dirty="0" smtClean="0"/>
              <a:t>Working party update</a:t>
            </a:r>
            <a:endParaRPr lang="en-GB" dirty="0"/>
          </a:p>
        </p:txBody>
      </p:sp>
      <p:sp>
        <p:nvSpPr>
          <p:cNvPr id="2051" name="Rectangle 3"/>
          <p:cNvSpPr>
            <a:spLocks noGrp="1" noChangeArrowheads="1"/>
          </p:cNvSpPr>
          <p:nvPr>
            <p:ph type="subTitle" idx="1"/>
          </p:nvPr>
        </p:nvSpPr>
        <p:spPr>
          <a:xfrm>
            <a:off x="428229" y="3068315"/>
            <a:ext cx="6631517" cy="1296789"/>
          </a:xfrm>
        </p:spPr>
        <p:txBody>
          <a:bodyPr/>
          <a:lstStyle/>
          <a:p>
            <a:endParaRPr lang="en-GB" dirty="0" smtClean="0"/>
          </a:p>
          <a:p>
            <a:r>
              <a:rPr lang="en-GB" dirty="0" smtClean="0"/>
              <a:t>Tim Bateman (Chair), </a:t>
            </a:r>
          </a:p>
          <a:p>
            <a:r>
              <a:rPr lang="en-GB" dirty="0" smtClean="0"/>
              <a:t>Ross Thompson, and </a:t>
            </a:r>
          </a:p>
          <a:p>
            <a:r>
              <a:rPr lang="en-GB" dirty="0" smtClean="0"/>
              <a:t>Catherine Thorn</a:t>
            </a:r>
          </a:p>
          <a:p>
            <a:endParaRPr lang="en-GB" dirty="0" smtClean="0"/>
          </a:p>
          <a:p>
            <a:endParaRPr lang="en-GB" dirty="0"/>
          </a:p>
        </p:txBody>
      </p:sp>
      <p:sp>
        <p:nvSpPr>
          <p:cNvPr id="4" name="Rectangle 4"/>
          <p:cNvSpPr>
            <a:spLocks noGrp="1" noChangeArrowheads="1"/>
          </p:cNvSpPr>
          <p:nvPr>
            <p:ph type="dt" sz="half" idx="2"/>
          </p:nvPr>
        </p:nvSpPr>
        <p:spPr/>
        <p:txBody>
          <a:bodyPr/>
          <a:lstStyle/>
          <a:p>
            <a:r>
              <a:rPr lang="en-GB" dirty="0" smtClean="0"/>
              <a:t>5 March 2018</a:t>
            </a:r>
            <a:endParaRPr lang="en-GB" dirty="0"/>
          </a:p>
        </p:txBody>
      </p:sp>
    </p:spTree>
    <p:extLst>
      <p:ext uri="{BB962C8B-B14F-4D97-AF65-F5344CB8AC3E}">
        <p14:creationId xmlns:p14="http://schemas.microsoft.com/office/powerpoint/2010/main" val="264442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9" y="260648"/>
            <a:ext cx="8982471" cy="1143000"/>
          </a:xfrm>
        </p:spPr>
        <p:txBody>
          <a:bodyPr/>
          <a:lstStyle/>
          <a:p>
            <a:r>
              <a:rPr lang="en-GB" dirty="0" smtClean="0"/>
              <a:t>Survey</a:t>
            </a:r>
            <a:endParaRPr lang="en-GB" dirty="0"/>
          </a:p>
        </p:txBody>
      </p:sp>
      <p:sp>
        <p:nvSpPr>
          <p:cNvPr id="4" name="Date Placeholder 3"/>
          <p:cNvSpPr>
            <a:spLocks noGrp="1"/>
          </p:cNvSpPr>
          <p:nvPr>
            <p:ph type="dt" sz="half" idx="10"/>
          </p:nvPr>
        </p:nvSpPr>
        <p:spPr/>
        <p:txBody>
          <a:bodyPr/>
          <a:lstStyle/>
          <a:p>
            <a:r>
              <a:rPr lang="en-GB" dirty="0" smtClean="0"/>
              <a:t>5 March 2018</a:t>
            </a:r>
            <a:endParaRPr lang="en-GB" dirty="0"/>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10</a:t>
            </a:fld>
            <a:endParaRPr lang="en-GB"/>
          </a:p>
        </p:txBody>
      </p:sp>
      <p:sp>
        <p:nvSpPr>
          <p:cNvPr id="16" name="Content Placeholder 2"/>
          <p:cNvSpPr>
            <a:spLocks noGrp="1"/>
          </p:cNvSpPr>
          <p:nvPr>
            <p:ph idx="1"/>
          </p:nvPr>
        </p:nvSpPr>
        <p:spPr>
          <a:xfrm>
            <a:off x="416496" y="1196752"/>
            <a:ext cx="9361040" cy="5040560"/>
          </a:xfrm>
        </p:spPr>
        <p:txBody>
          <a:bodyPr/>
          <a:lstStyle/>
          <a:p>
            <a:pPr marL="0" indent="0">
              <a:buNone/>
            </a:pPr>
            <a:r>
              <a:rPr lang="en-GB" b="1" u="sng" dirty="0" smtClean="0"/>
              <a:t>Purpose</a:t>
            </a:r>
            <a:endParaRPr lang="en-GB" b="1" dirty="0" smtClean="0"/>
          </a:p>
          <a:p>
            <a:pPr marL="0" indent="0" algn="ctr">
              <a:buNone/>
            </a:pPr>
            <a:r>
              <a:rPr lang="en-GB" b="1" dirty="0" smtClean="0">
                <a:solidFill>
                  <a:srgbClr val="D9AB16"/>
                </a:solidFill>
              </a:rPr>
              <a:t>Better </a:t>
            </a:r>
            <a:r>
              <a:rPr lang="en-GB" b="1" dirty="0">
                <a:solidFill>
                  <a:srgbClr val="D9AB16"/>
                </a:solidFill>
              </a:rPr>
              <a:t>engagement</a:t>
            </a:r>
            <a:r>
              <a:rPr lang="en-GB" dirty="0">
                <a:solidFill>
                  <a:srgbClr val="D9AB16"/>
                </a:solidFill>
              </a:rPr>
              <a:t> </a:t>
            </a:r>
            <a:r>
              <a:rPr lang="en-GB" dirty="0"/>
              <a:t>with </a:t>
            </a:r>
            <a:r>
              <a:rPr lang="en-GB" dirty="0" smtClean="0"/>
              <a:t>consumers and </a:t>
            </a:r>
            <a:r>
              <a:rPr lang="en-GB" b="1" dirty="0">
                <a:solidFill>
                  <a:srgbClr val="D9AB16"/>
                </a:solidFill>
              </a:rPr>
              <a:t>improved communications</a:t>
            </a:r>
            <a:r>
              <a:rPr lang="en-GB" dirty="0" smtClean="0"/>
              <a:t>.</a:t>
            </a:r>
          </a:p>
          <a:p>
            <a:pPr marL="0" indent="0">
              <a:buNone/>
            </a:pPr>
            <a:endParaRPr lang="en-GB" b="1" u="sng" dirty="0" smtClean="0"/>
          </a:p>
          <a:p>
            <a:pPr marL="0" indent="0">
              <a:buNone/>
            </a:pPr>
            <a:r>
              <a:rPr lang="en-GB" b="1" u="sng" dirty="0" smtClean="0"/>
              <a:t>Objectives</a:t>
            </a:r>
          </a:p>
          <a:p>
            <a:r>
              <a:rPr lang="en-GB" sz="2200" dirty="0" smtClean="0"/>
              <a:t>Do consumers </a:t>
            </a:r>
            <a:r>
              <a:rPr lang="en-GB" sz="2200" dirty="0"/>
              <a:t>understand the value of their </a:t>
            </a:r>
            <a:r>
              <a:rPr lang="en-GB" sz="2200" dirty="0" smtClean="0"/>
              <a:t>with-profits policies? </a:t>
            </a:r>
          </a:p>
          <a:p>
            <a:r>
              <a:rPr lang="en-GB" sz="2200" dirty="0" smtClean="0"/>
              <a:t>What </a:t>
            </a:r>
            <a:r>
              <a:rPr lang="en-GB" sz="2200" dirty="0"/>
              <a:t>information about their </a:t>
            </a:r>
            <a:r>
              <a:rPr lang="en-GB" sz="2200" dirty="0" smtClean="0"/>
              <a:t>products </a:t>
            </a:r>
            <a:r>
              <a:rPr lang="en-GB" sz="2200" dirty="0"/>
              <a:t>do </a:t>
            </a:r>
            <a:r>
              <a:rPr lang="en-GB" sz="2200" dirty="0" smtClean="0"/>
              <a:t>consumers </a:t>
            </a:r>
            <a:r>
              <a:rPr lang="en-GB" sz="2200" dirty="0"/>
              <a:t>value? </a:t>
            </a:r>
            <a:endParaRPr lang="en-GB" sz="2200" dirty="0" smtClean="0"/>
          </a:p>
          <a:p>
            <a:pPr lvl="0"/>
            <a:r>
              <a:rPr lang="en-GB" sz="2200" dirty="0" smtClean="0"/>
              <a:t>Do with profits consumers understand the changing nature of their policy? </a:t>
            </a:r>
          </a:p>
          <a:p>
            <a:endParaRPr lang="en-GB" sz="2000" dirty="0" smtClean="0"/>
          </a:p>
          <a:p>
            <a:pPr marL="0" indent="0">
              <a:buNone/>
            </a:pPr>
            <a:endParaRPr lang="en-GB" sz="1800" b="1" u="sng" dirty="0"/>
          </a:p>
        </p:txBody>
      </p:sp>
    </p:spTree>
    <p:extLst>
      <p:ext uri="{BB962C8B-B14F-4D97-AF65-F5344CB8AC3E}">
        <p14:creationId xmlns:p14="http://schemas.microsoft.com/office/powerpoint/2010/main" val="3716566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9" y="260648"/>
            <a:ext cx="8982471" cy="1143000"/>
          </a:xfrm>
        </p:spPr>
        <p:txBody>
          <a:bodyPr/>
          <a:lstStyle/>
          <a:p>
            <a:r>
              <a:rPr lang="en-GB" dirty="0" smtClean="0"/>
              <a:t>Survey methodology</a:t>
            </a:r>
            <a:endParaRPr lang="en-GB" dirty="0"/>
          </a:p>
        </p:txBody>
      </p:sp>
      <p:sp>
        <p:nvSpPr>
          <p:cNvPr id="4" name="Date Placeholder 3"/>
          <p:cNvSpPr>
            <a:spLocks noGrp="1"/>
          </p:cNvSpPr>
          <p:nvPr>
            <p:ph type="dt" sz="half" idx="10"/>
          </p:nvPr>
        </p:nvSpPr>
        <p:spPr/>
        <p:txBody>
          <a:bodyPr/>
          <a:lstStyle/>
          <a:p>
            <a:r>
              <a:rPr lang="en-GB" dirty="0" smtClean="0"/>
              <a:t>5 March 2018</a:t>
            </a:r>
            <a:endParaRPr lang="en-GB" dirty="0"/>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11</a:t>
            </a:fld>
            <a:endParaRPr lang="en-GB"/>
          </a:p>
        </p:txBody>
      </p:sp>
      <p:sp>
        <p:nvSpPr>
          <p:cNvPr id="16" name="Content Placeholder 2"/>
          <p:cNvSpPr>
            <a:spLocks noGrp="1"/>
          </p:cNvSpPr>
          <p:nvPr>
            <p:ph idx="1"/>
          </p:nvPr>
        </p:nvSpPr>
        <p:spPr>
          <a:xfrm>
            <a:off x="416496" y="1484784"/>
            <a:ext cx="8982471" cy="5040560"/>
          </a:xfrm>
        </p:spPr>
        <p:txBody>
          <a:bodyPr/>
          <a:lstStyle/>
          <a:p>
            <a:pPr>
              <a:lnSpc>
                <a:spcPct val="150000"/>
              </a:lnSpc>
            </a:pPr>
            <a:r>
              <a:rPr lang="en-GB" dirty="0" smtClean="0"/>
              <a:t>Method </a:t>
            </a:r>
            <a:r>
              <a:rPr lang="en-GB" dirty="0"/>
              <a:t>– </a:t>
            </a:r>
            <a:r>
              <a:rPr lang="en-GB" b="1" dirty="0" smtClean="0">
                <a:solidFill>
                  <a:srgbClr val="D9AB16"/>
                </a:solidFill>
              </a:rPr>
              <a:t>online survey </a:t>
            </a:r>
            <a:r>
              <a:rPr lang="en-GB" dirty="0" smtClean="0"/>
              <a:t>carried out by </a:t>
            </a:r>
            <a:r>
              <a:rPr lang="en-GB" b="1" dirty="0" err="1" smtClean="0">
                <a:solidFill>
                  <a:srgbClr val="D9AB16"/>
                </a:solidFill>
              </a:rPr>
              <a:t>YouGov</a:t>
            </a:r>
            <a:endParaRPr lang="en-GB" b="1" dirty="0" smtClean="0">
              <a:solidFill>
                <a:srgbClr val="D9AB16"/>
              </a:solidFill>
            </a:endParaRPr>
          </a:p>
          <a:p>
            <a:pPr>
              <a:lnSpc>
                <a:spcPct val="150000"/>
              </a:lnSpc>
            </a:pPr>
            <a:r>
              <a:rPr lang="en-GB" dirty="0" smtClean="0"/>
              <a:t>Numbers of respondents:</a:t>
            </a:r>
          </a:p>
          <a:p>
            <a:pPr lvl="1">
              <a:lnSpc>
                <a:spcPct val="150000"/>
              </a:lnSpc>
            </a:pPr>
            <a:r>
              <a:rPr lang="en-GB" sz="2200" dirty="0" smtClean="0"/>
              <a:t>At least one financial product: 		2,851 </a:t>
            </a:r>
            <a:endParaRPr lang="en-GB" sz="2200" dirty="0"/>
          </a:p>
          <a:p>
            <a:pPr lvl="1">
              <a:lnSpc>
                <a:spcPct val="150000"/>
              </a:lnSpc>
            </a:pPr>
            <a:r>
              <a:rPr lang="en-GB" sz="2200" dirty="0" smtClean="0"/>
              <a:t>With-profits product: 			</a:t>
            </a:r>
            <a:r>
              <a:rPr lang="en-GB" sz="2200" b="1" dirty="0" smtClean="0">
                <a:solidFill>
                  <a:srgbClr val="D9AB16"/>
                </a:solidFill>
              </a:rPr>
              <a:t>473</a:t>
            </a:r>
            <a:r>
              <a:rPr lang="en-GB" sz="2200" dirty="0" smtClean="0"/>
              <a:t> (17%)</a:t>
            </a:r>
          </a:p>
          <a:p>
            <a:pPr>
              <a:lnSpc>
                <a:spcPct val="150000"/>
              </a:lnSpc>
            </a:pPr>
            <a:r>
              <a:rPr lang="en-GB" dirty="0"/>
              <a:t>Fieldwork was undertaken between </a:t>
            </a:r>
            <a:r>
              <a:rPr lang="en-GB" dirty="0" smtClean="0"/>
              <a:t>2</a:t>
            </a:r>
            <a:r>
              <a:rPr lang="en-GB" baseline="30000" dirty="0" smtClean="0"/>
              <a:t>nd</a:t>
            </a:r>
            <a:r>
              <a:rPr lang="en-GB" dirty="0" smtClean="0"/>
              <a:t> – 6</a:t>
            </a:r>
            <a:r>
              <a:rPr lang="en-GB" baseline="30000" dirty="0" smtClean="0"/>
              <a:t>th</a:t>
            </a:r>
            <a:r>
              <a:rPr lang="en-GB" dirty="0" smtClean="0"/>
              <a:t> November 2017</a:t>
            </a:r>
            <a:r>
              <a:rPr lang="en-GB" i="1" dirty="0"/>
              <a:t> </a:t>
            </a:r>
            <a:endParaRPr lang="en-GB" dirty="0" smtClean="0"/>
          </a:p>
          <a:p>
            <a:pPr>
              <a:lnSpc>
                <a:spcPct val="150000"/>
              </a:lnSpc>
            </a:pPr>
            <a:r>
              <a:rPr lang="en-GB" dirty="0" smtClean="0"/>
              <a:t>Analysis split by categories</a:t>
            </a:r>
          </a:p>
          <a:p>
            <a:pPr marL="0" indent="0">
              <a:buNone/>
            </a:pPr>
            <a:endParaRPr lang="en-GB" sz="2000" dirty="0" smtClean="0"/>
          </a:p>
        </p:txBody>
      </p:sp>
    </p:spTree>
    <p:extLst>
      <p:ext uri="{BB962C8B-B14F-4D97-AF65-F5344CB8AC3E}">
        <p14:creationId xmlns:p14="http://schemas.microsoft.com/office/powerpoint/2010/main" val="1411996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Survey population</a:t>
            </a:r>
            <a:br>
              <a:rPr lang="en-GB" dirty="0" smtClean="0"/>
            </a:br>
            <a:r>
              <a:rPr lang="en-GB" sz="2400" dirty="0">
                <a:solidFill>
                  <a:schemeClr val="accent1">
                    <a:lumMod val="50000"/>
                  </a:schemeClr>
                </a:solidFill>
              </a:rPr>
              <a:t>With-profits financial </a:t>
            </a:r>
            <a:r>
              <a:rPr lang="en-GB" sz="2400" dirty="0" smtClean="0">
                <a:solidFill>
                  <a:schemeClr val="accent1">
                    <a:lumMod val="50000"/>
                  </a:schemeClr>
                </a:solidFill>
              </a:rPr>
              <a:t>product </a:t>
            </a:r>
            <a:r>
              <a:rPr lang="en-GB" sz="2400" dirty="0">
                <a:solidFill>
                  <a:schemeClr val="accent1">
                    <a:lumMod val="50000"/>
                  </a:schemeClr>
                </a:solidFill>
              </a:rPr>
              <a:t>(sample size </a:t>
            </a:r>
            <a:r>
              <a:rPr lang="en-GB" sz="2400" dirty="0" smtClean="0">
                <a:solidFill>
                  <a:schemeClr val="accent1">
                    <a:lumMod val="50000"/>
                  </a:schemeClr>
                </a:solidFill>
              </a:rPr>
              <a:t>473)</a:t>
            </a:r>
            <a:endParaRPr lang="en-GB" sz="2400" dirty="0"/>
          </a:p>
        </p:txBody>
      </p:sp>
      <p:sp>
        <p:nvSpPr>
          <p:cNvPr id="4" name="Date Placeholder 3"/>
          <p:cNvSpPr>
            <a:spLocks noGrp="1"/>
          </p:cNvSpPr>
          <p:nvPr>
            <p:ph type="dt" sz="half" idx="10"/>
          </p:nvPr>
        </p:nvSpPr>
        <p:spPr/>
        <p:txBody>
          <a:bodyPr/>
          <a:lstStyle/>
          <a:p>
            <a:r>
              <a:rPr lang="en-GB" dirty="0" smtClean="0"/>
              <a:t>5 March 2018</a:t>
            </a:r>
            <a:endParaRPr lang="en-GB" dirty="0"/>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12</a:t>
            </a:fld>
            <a:endParaRPr lang="en-GB"/>
          </a:p>
        </p:txBody>
      </p:sp>
      <p:graphicFrame>
        <p:nvGraphicFramePr>
          <p:cNvPr id="6" name="Chart 5"/>
          <p:cNvGraphicFramePr>
            <a:graphicFrameLocks noChangeAspect="1"/>
          </p:cNvGraphicFramePr>
          <p:nvPr>
            <p:extLst>
              <p:ext uri="{D42A27DB-BD31-4B8C-83A1-F6EECF244321}">
                <p14:modId xmlns:p14="http://schemas.microsoft.com/office/powerpoint/2010/main" val="463322964"/>
              </p:ext>
            </p:extLst>
          </p:nvPr>
        </p:nvGraphicFramePr>
        <p:xfrm>
          <a:off x="992556" y="1412770"/>
          <a:ext cx="7031263" cy="48259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4250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Customer Engagement</a:t>
            </a:r>
            <a:endParaRPr lang="en-GB" dirty="0"/>
          </a:p>
        </p:txBody>
      </p:sp>
      <p:sp>
        <p:nvSpPr>
          <p:cNvPr id="4" name="Date Placeholder 3"/>
          <p:cNvSpPr>
            <a:spLocks noGrp="1"/>
          </p:cNvSpPr>
          <p:nvPr>
            <p:ph type="dt" sz="half" idx="2"/>
          </p:nvPr>
        </p:nvSpPr>
        <p:spPr/>
        <p:txBody>
          <a:bodyPr/>
          <a:lstStyle/>
          <a:p>
            <a:r>
              <a:rPr lang="en-GB" dirty="0" smtClean="0"/>
              <a:t>5 March 2018</a:t>
            </a:r>
            <a:endParaRPr lang="en-GB" dirty="0"/>
          </a:p>
        </p:txBody>
      </p:sp>
      <p:sp>
        <p:nvSpPr>
          <p:cNvPr id="2" name="Rectangle 1"/>
          <p:cNvSpPr/>
          <p:nvPr/>
        </p:nvSpPr>
        <p:spPr>
          <a:xfrm>
            <a:off x="3743987" y="332656"/>
            <a:ext cx="4953000" cy="1200329"/>
          </a:xfrm>
          <a:prstGeom prst="rect">
            <a:avLst/>
          </a:prstGeom>
        </p:spPr>
        <p:txBody>
          <a:bodyPr>
            <a:spAutoFit/>
          </a:bodyPr>
          <a:lstStyle/>
          <a:p>
            <a:pPr>
              <a:spcAft>
                <a:spcPts val="0"/>
              </a:spcAft>
            </a:pPr>
            <a:r>
              <a:rPr lang="en-GB" sz="1200" i="1" dirty="0">
                <a:latin typeface="Calibri" panose="020F0502020204030204" pitchFamily="34" charset="0"/>
                <a:ea typeface="Calibri" panose="020F0502020204030204" pitchFamily="34" charset="0"/>
                <a:cs typeface="Times New Roman" panose="02020603050405020304" pitchFamily="18" charset="0"/>
              </a:rPr>
              <a:t>All figures, unless otherwise stated, are from YouGov Plc.  Total sample size was 4,585 adults, of which 473 held a </a:t>
            </a:r>
            <a:r>
              <a:rPr lang="en-GB" sz="1200" i="1" dirty="0" smtClean="0">
                <a:latin typeface="Calibri" panose="020F0502020204030204" pitchFamily="34" charset="0"/>
                <a:ea typeface="Calibri" panose="020F0502020204030204" pitchFamily="34" charset="0"/>
                <a:cs typeface="Times New Roman" panose="02020603050405020304" pitchFamily="18" charset="0"/>
              </a:rPr>
              <a:t>with-profits </a:t>
            </a:r>
            <a:r>
              <a:rPr lang="en-GB" sz="1200" i="1" dirty="0">
                <a:latin typeface="Calibri" panose="020F0502020204030204" pitchFamily="34" charset="0"/>
                <a:ea typeface="Calibri" panose="020F0502020204030204" pitchFamily="34" charset="0"/>
                <a:cs typeface="Times New Roman" panose="02020603050405020304" pitchFamily="18" charset="0"/>
              </a:rPr>
              <a:t>financial product. Fieldwork was undertaken between 2nd - 6th November 2017.  The survey was carried out online. The figures have been weighted and are representative of all GB adults (aged 18+).</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ubtitle 6"/>
          <p:cNvSpPr>
            <a:spLocks noGrp="1"/>
          </p:cNvSpPr>
          <p:nvPr>
            <p:ph type="subTitle" idx="1"/>
          </p:nvPr>
        </p:nvSpPr>
        <p:spPr/>
        <p:txBody>
          <a:bodyPr/>
          <a:lstStyle/>
          <a:p>
            <a:r>
              <a:rPr lang="en-GB" dirty="0" smtClean="0"/>
              <a:t> </a:t>
            </a:r>
            <a:endParaRPr lang="en-GB" dirty="0"/>
          </a:p>
        </p:txBody>
      </p:sp>
    </p:spTree>
    <p:extLst>
      <p:ext uri="{BB962C8B-B14F-4D97-AF65-F5344CB8AC3E}">
        <p14:creationId xmlns:p14="http://schemas.microsoft.com/office/powerpoint/2010/main" val="1534899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381000" y="839789"/>
            <a:ext cx="8426450" cy="415925"/>
          </a:xfrm>
        </p:spPr>
        <p:txBody>
          <a:bodyPr/>
          <a:lstStyle/>
          <a:p>
            <a:r>
              <a:rPr lang="en-US" dirty="0" smtClean="0"/>
              <a:t>Why with-profits?</a:t>
            </a:r>
            <a:endParaRPr lang="en-US" sz="3000" dirty="0"/>
          </a:p>
        </p:txBody>
      </p:sp>
      <p:graphicFrame>
        <p:nvGraphicFramePr>
          <p:cNvPr id="4" name="Chart 3"/>
          <p:cNvGraphicFramePr>
            <a:graphicFrameLocks/>
          </p:cNvGraphicFramePr>
          <p:nvPr>
            <p:extLst>
              <p:ext uri="{D42A27DB-BD31-4B8C-83A1-F6EECF244321}">
                <p14:modId xmlns:p14="http://schemas.microsoft.com/office/powerpoint/2010/main" val="1334223091"/>
              </p:ext>
            </p:extLst>
          </p:nvPr>
        </p:nvGraphicFramePr>
        <p:xfrm>
          <a:off x="1724025" y="1781175"/>
          <a:ext cx="6496050" cy="374332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815978" y="1520308"/>
            <a:ext cx="7661273" cy="369332"/>
          </a:xfrm>
          <a:prstGeom prst="rect">
            <a:avLst/>
          </a:prstGeom>
          <a:noFill/>
        </p:spPr>
        <p:txBody>
          <a:bodyPr wrap="square" rtlCol="0">
            <a:spAutoFit/>
          </a:bodyPr>
          <a:lstStyle/>
          <a:p>
            <a:r>
              <a:rPr lang="en-GB" dirty="0" smtClean="0"/>
              <a:t>Customers were asked the reasons for choosing a with-profits product</a:t>
            </a:r>
            <a:endParaRPr lang="en-GB" dirty="0"/>
          </a:p>
        </p:txBody>
      </p:sp>
      <p:sp>
        <p:nvSpPr>
          <p:cNvPr id="2" name="Footer Placeholder 1"/>
          <p:cNvSpPr>
            <a:spLocks noGrp="1"/>
          </p:cNvSpPr>
          <p:nvPr>
            <p:ph type="ftr" sz="quarter" idx="11"/>
            <p:custDataLst>
              <p:tags r:id="rId1"/>
            </p:custDataLst>
          </p:nvPr>
        </p:nvSpPr>
        <p:spPr>
          <a:xfrm>
            <a:off x="381000" y="6410325"/>
            <a:ext cx="9144000" cy="331788"/>
          </a:xfrm>
        </p:spPr>
        <p:txBody>
          <a:bodyPr/>
          <a:lstStyle/>
          <a:p>
            <a:r>
              <a:rPr lang="en-GB" smtClean="0"/>
              <a:t> </a:t>
            </a:r>
            <a:endParaRPr lang="en-GB"/>
          </a:p>
        </p:txBody>
      </p:sp>
    </p:spTree>
    <p:extLst>
      <p:ext uri="{BB962C8B-B14F-4D97-AF65-F5344CB8AC3E}">
        <p14:creationId xmlns:p14="http://schemas.microsoft.com/office/powerpoint/2010/main" val="301621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1" nodeType="clickEffect">
                                  <p:stCondLst>
                                    <p:cond delay="0"/>
                                  </p:stCondLst>
                                  <p:childTnLst>
                                    <p:animScale>
                                      <p:cBhvr>
                                        <p:cTn id="14" dur="1000" fill="hold"/>
                                        <p:tgtEl>
                                          <p:spTgt spid="4"/>
                                        </p:tgtEl>
                                      </p:cBhvr>
                                      <p:by x="50000" y="50000"/>
                                    </p:animScale>
                                  </p:childTnLst>
                                </p:cTn>
                              </p:par>
                              <p:par>
                                <p:cTn id="15" presetID="42" presetClass="path" presetSubtype="0" accel="50000" decel="50000" fill="hold" grpId="2" nodeType="withEffect">
                                  <p:stCondLst>
                                    <p:cond delay="0"/>
                                  </p:stCondLst>
                                  <p:childTnLst>
                                    <p:animMotion origin="layout" path="M -1.53846E-6 2.59259E-6 L -0.35721 -0.15209 " pathEditMode="relative" rAng="0" ptsTypes="AA">
                                      <p:cBhvr>
                                        <p:cTn id="16" dur="1000" fill="hold"/>
                                        <p:tgtEl>
                                          <p:spTgt spid="4"/>
                                        </p:tgtEl>
                                        <p:attrNameLst>
                                          <p:attrName>ppt_x</p:attrName>
                                          <p:attrName>ppt_y</p:attrName>
                                        </p:attrNameLst>
                                      </p:cBhvr>
                                      <p:rCtr x="-17869" y="-7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Graphic spid="4" grpId="2">
        <p:bldAsOne/>
      </p:bldGraphic>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381000" y="839789"/>
            <a:ext cx="8426450" cy="415925"/>
          </a:xfrm>
        </p:spPr>
        <p:txBody>
          <a:bodyPr/>
          <a:lstStyle/>
          <a:p>
            <a:r>
              <a:rPr lang="en-US" dirty="0" smtClean="0"/>
              <a:t>Why with-profits?</a:t>
            </a:r>
            <a:endParaRPr lang="en-US" sz="3000" dirty="0"/>
          </a:p>
        </p:txBody>
      </p:sp>
      <p:graphicFrame>
        <p:nvGraphicFramePr>
          <p:cNvPr id="5" name="Chart 4"/>
          <p:cNvGraphicFramePr>
            <a:graphicFrameLocks/>
          </p:cNvGraphicFramePr>
          <p:nvPr>
            <p:extLst>
              <p:ext uri="{D42A27DB-BD31-4B8C-83A1-F6EECF244321}">
                <p14:modId xmlns:p14="http://schemas.microsoft.com/office/powerpoint/2010/main" val="1674186032"/>
              </p:ext>
            </p:extLst>
          </p:nvPr>
        </p:nvGraphicFramePr>
        <p:xfrm>
          <a:off x="2171700" y="2171699"/>
          <a:ext cx="5943600" cy="358139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815978" y="1520308"/>
            <a:ext cx="7661273" cy="369332"/>
          </a:xfrm>
          <a:prstGeom prst="rect">
            <a:avLst/>
          </a:prstGeom>
          <a:noFill/>
        </p:spPr>
        <p:txBody>
          <a:bodyPr wrap="square" rtlCol="0">
            <a:spAutoFit/>
          </a:bodyPr>
          <a:lstStyle/>
          <a:p>
            <a:r>
              <a:rPr lang="en-GB" dirty="0" smtClean="0"/>
              <a:t>Customers were asked the reasons for choosing a with-profits product</a:t>
            </a:r>
            <a:endParaRPr lang="en-GB" dirty="0"/>
          </a:p>
        </p:txBody>
      </p:sp>
      <p:sp>
        <p:nvSpPr>
          <p:cNvPr id="8" name="TextBox 7"/>
          <p:cNvSpPr txBox="1"/>
          <p:nvPr/>
        </p:nvSpPr>
        <p:spPr>
          <a:xfrm>
            <a:off x="739778" y="5644633"/>
            <a:ext cx="7661273" cy="369332"/>
          </a:xfrm>
          <a:prstGeom prst="rect">
            <a:avLst/>
          </a:prstGeom>
          <a:noFill/>
        </p:spPr>
        <p:txBody>
          <a:bodyPr wrap="square" rtlCol="0">
            <a:spAutoFit/>
          </a:bodyPr>
          <a:lstStyle/>
          <a:p>
            <a:r>
              <a:rPr lang="en-GB" dirty="0" smtClean="0"/>
              <a:t>Customers appear to have been engaged with the product originally!</a:t>
            </a:r>
            <a:endParaRPr lang="en-GB" dirty="0"/>
          </a:p>
        </p:txBody>
      </p:sp>
      <p:sp>
        <p:nvSpPr>
          <p:cNvPr id="10" name="TextBox 9"/>
          <p:cNvSpPr txBox="1"/>
          <p:nvPr/>
        </p:nvSpPr>
        <p:spPr>
          <a:xfrm>
            <a:off x="3881924" y="2086423"/>
            <a:ext cx="4925527" cy="369332"/>
          </a:xfrm>
          <a:prstGeom prst="rect">
            <a:avLst/>
          </a:prstGeom>
          <a:noFill/>
        </p:spPr>
        <p:txBody>
          <a:bodyPr wrap="square" rtlCol="0">
            <a:spAutoFit/>
          </a:bodyPr>
          <a:lstStyle/>
          <a:p>
            <a:r>
              <a:rPr lang="en-GB" dirty="0" smtClean="0"/>
              <a:t>Conscious Choice responses in more detail:</a:t>
            </a:r>
            <a:endParaRPr lang="en-GB" dirty="0"/>
          </a:p>
        </p:txBody>
      </p:sp>
      <p:sp>
        <p:nvSpPr>
          <p:cNvPr id="2" name="Footer Placeholder 1"/>
          <p:cNvSpPr>
            <a:spLocks noGrp="1"/>
          </p:cNvSpPr>
          <p:nvPr>
            <p:ph type="ftr" sz="quarter" idx="11"/>
            <p:custDataLst>
              <p:tags r:id="rId1"/>
            </p:custDataLst>
          </p:nvPr>
        </p:nvSpPr>
        <p:spPr>
          <a:xfrm>
            <a:off x="381000" y="6410325"/>
            <a:ext cx="9144000" cy="331788"/>
          </a:xfrm>
        </p:spPr>
        <p:txBody>
          <a:bodyPr/>
          <a:lstStyle/>
          <a:p>
            <a:r>
              <a:rPr lang="en-GB" smtClean="0"/>
              <a:t> </a:t>
            </a:r>
            <a:endParaRPr lang="en-GB"/>
          </a:p>
        </p:txBody>
      </p:sp>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567" y="1651260"/>
            <a:ext cx="3247386" cy="18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38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381000" y="839789"/>
            <a:ext cx="8426450" cy="415925"/>
          </a:xfrm>
        </p:spPr>
        <p:txBody>
          <a:bodyPr/>
          <a:lstStyle/>
          <a:p>
            <a:r>
              <a:rPr lang="en-US" dirty="0" smtClean="0"/>
              <a:t>Customer loyalty / apathy?</a:t>
            </a:r>
            <a:endParaRPr lang="en-US" sz="3000" dirty="0"/>
          </a:p>
        </p:txBody>
      </p:sp>
      <p:graphicFrame>
        <p:nvGraphicFramePr>
          <p:cNvPr id="4" name="Chart 3"/>
          <p:cNvGraphicFramePr>
            <a:graphicFrameLocks/>
          </p:cNvGraphicFramePr>
          <p:nvPr>
            <p:extLst/>
          </p:nvPr>
        </p:nvGraphicFramePr>
        <p:xfrm>
          <a:off x="1474788" y="1990724"/>
          <a:ext cx="6191251" cy="357187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739778" y="1434584"/>
            <a:ext cx="7661273" cy="646331"/>
          </a:xfrm>
          <a:prstGeom prst="rect">
            <a:avLst/>
          </a:prstGeom>
          <a:noFill/>
        </p:spPr>
        <p:txBody>
          <a:bodyPr wrap="square" rtlCol="0">
            <a:spAutoFit/>
          </a:bodyPr>
          <a:lstStyle/>
          <a:p>
            <a:r>
              <a:rPr lang="en-GB" dirty="0" smtClean="0"/>
              <a:t>Customers were asked how long they were likely to hold on to their with-profits product … Any guesses how many would stay until/after maturity?</a:t>
            </a:r>
            <a:endParaRPr lang="en-GB" dirty="0"/>
          </a:p>
        </p:txBody>
      </p:sp>
      <p:pic>
        <p:nvPicPr>
          <p:cNvPr id="2051" name="Picture 3" descr="C:\Users\SLH314\AppData\Local\Microsoft\Windows\Temporary Internet Files\Content.IE5\17TDE83X\Quiz[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7026" y="2290763"/>
            <a:ext cx="4281683" cy="334803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custDataLst>
              <p:tags r:id="rId1"/>
            </p:custDataLst>
          </p:nvPr>
        </p:nvSpPr>
        <p:spPr>
          <a:xfrm>
            <a:off x="381000" y="6410325"/>
            <a:ext cx="9144000" cy="331788"/>
          </a:xfrm>
        </p:spPr>
        <p:txBody>
          <a:bodyPr/>
          <a:lstStyle/>
          <a:p>
            <a:r>
              <a:rPr lang="en-GB" smtClean="0"/>
              <a:t> </a:t>
            </a:r>
            <a:endParaRPr lang="en-GB"/>
          </a:p>
        </p:txBody>
      </p:sp>
    </p:spTree>
    <p:extLst>
      <p:ext uri="{BB962C8B-B14F-4D97-AF65-F5344CB8AC3E}">
        <p14:creationId xmlns:p14="http://schemas.microsoft.com/office/powerpoint/2010/main" val="99561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ppt_x"/>
                                          </p:val>
                                        </p:tav>
                                        <p:tav tm="100000">
                                          <p:val>
                                            <p:strVal val="#ppt_x"/>
                                          </p:val>
                                        </p:tav>
                                      </p:tavLst>
                                    </p:anim>
                                    <p:anim calcmode="lin" valueType="num">
                                      <p:cBhvr additive="base">
                                        <p:cTn id="1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500"/>
                                        <p:tgtEl>
                                          <p:spTgt spid="2051"/>
                                        </p:tgtEl>
                                      </p:cBhvr>
                                    </p:animEffect>
                                    <p:set>
                                      <p:cBhvr>
                                        <p:cTn id="17" dur="1" fill="hold">
                                          <p:stCondLst>
                                            <p:cond delay="4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381000" y="839789"/>
            <a:ext cx="8426450" cy="415925"/>
          </a:xfrm>
        </p:spPr>
        <p:txBody>
          <a:bodyPr/>
          <a:lstStyle/>
          <a:p>
            <a:r>
              <a:rPr lang="en-US" dirty="0" smtClean="0"/>
              <a:t>Customer loyalty / apathy?</a:t>
            </a:r>
            <a:endParaRPr lang="en-US" sz="3000" dirty="0"/>
          </a:p>
        </p:txBody>
      </p:sp>
      <p:graphicFrame>
        <p:nvGraphicFramePr>
          <p:cNvPr id="4" name="Chart 3"/>
          <p:cNvGraphicFramePr>
            <a:graphicFrameLocks/>
          </p:cNvGraphicFramePr>
          <p:nvPr>
            <p:extLst>
              <p:ext uri="{D42A27DB-BD31-4B8C-83A1-F6EECF244321}">
                <p14:modId xmlns:p14="http://schemas.microsoft.com/office/powerpoint/2010/main" val="3211257335"/>
              </p:ext>
            </p:extLst>
          </p:nvPr>
        </p:nvGraphicFramePr>
        <p:xfrm>
          <a:off x="1474788" y="1990724"/>
          <a:ext cx="6191251" cy="357187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739778" y="1434584"/>
            <a:ext cx="7661273" cy="646331"/>
          </a:xfrm>
          <a:prstGeom prst="rect">
            <a:avLst/>
          </a:prstGeom>
          <a:noFill/>
        </p:spPr>
        <p:txBody>
          <a:bodyPr wrap="square" rtlCol="0">
            <a:spAutoFit/>
          </a:bodyPr>
          <a:lstStyle/>
          <a:p>
            <a:r>
              <a:rPr lang="en-GB" dirty="0" smtClean="0"/>
              <a:t>Customers were asked how long they were likely to hold on to their with-profits product … Any guesses how many would stay until/after maturity?</a:t>
            </a:r>
            <a:endParaRPr lang="en-GB" dirty="0"/>
          </a:p>
        </p:txBody>
      </p:sp>
      <p:sp>
        <p:nvSpPr>
          <p:cNvPr id="8" name="TextBox 7"/>
          <p:cNvSpPr txBox="1"/>
          <p:nvPr/>
        </p:nvSpPr>
        <p:spPr>
          <a:xfrm>
            <a:off x="892178" y="5787508"/>
            <a:ext cx="7661273" cy="369332"/>
          </a:xfrm>
          <a:prstGeom prst="rect">
            <a:avLst/>
          </a:prstGeom>
          <a:noFill/>
        </p:spPr>
        <p:txBody>
          <a:bodyPr wrap="square" rtlCol="0">
            <a:spAutoFit/>
          </a:bodyPr>
          <a:lstStyle/>
          <a:p>
            <a:r>
              <a:rPr lang="en-GB" dirty="0" smtClean="0"/>
              <a:t>Is this customer loyalty, apathy or a fear of exit penalties?</a:t>
            </a:r>
            <a:endParaRPr lang="en-GB" dirty="0"/>
          </a:p>
        </p:txBody>
      </p:sp>
      <p:sp>
        <p:nvSpPr>
          <p:cNvPr id="2" name="Footer Placeholder 1"/>
          <p:cNvSpPr>
            <a:spLocks noGrp="1"/>
          </p:cNvSpPr>
          <p:nvPr>
            <p:ph type="ftr" sz="quarter" idx="11"/>
            <p:custDataLst>
              <p:tags r:id="rId1"/>
            </p:custDataLst>
          </p:nvPr>
        </p:nvSpPr>
        <p:spPr>
          <a:xfrm>
            <a:off x="381000" y="6410325"/>
            <a:ext cx="9144000" cy="331788"/>
          </a:xfrm>
        </p:spPr>
        <p:txBody>
          <a:bodyPr/>
          <a:lstStyle/>
          <a:p>
            <a:r>
              <a:rPr lang="en-GB" smtClean="0"/>
              <a:t> </a:t>
            </a:r>
            <a:endParaRPr lang="en-GB"/>
          </a:p>
        </p:txBody>
      </p:sp>
    </p:spTree>
    <p:extLst>
      <p:ext uri="{BB962C8B-B14F-4D97-AF65-F5344CB8AC3E}">
        <p14:creationId xmlns:p14="http://schemas.microsoft.com/office/powerpoint/2010/main" val="184403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381000" y="839789"/>
            <a:ext cx="8426450" cy="415925"/>
          </a:xfrm>
        </p:spPr>
        <p:txBody>
          <a:bodyPr/>
          <a:lstStyle/>
          <a:p>
            <a:r>
              <a:rPr lang="en-US" dirty="0" smtClean="0"/>
              <a:t>No exit penalties?</a:t>
            </a:r>
            <a:endParaRPr lang="en-US" sz="3000" dirty="0"/>
          </a:p>
        </p:txBody>
      </p:sp>
      <p:sp>
        <p:nvSpPr>
          <p:cNvPr id="2" name="TextBox 1"/>
          <p:cNvSpPr txBox="1"/>
          <p:nvPr/>
        </p:nvSpPr>
        <p:spPr>
          <a:xfrm>
            <a:off x="739778" y="1501260"/>
            <a:ext cx="7661273" cy="646331"/>
          </a:xfrm>
          <a:prstGeom prst="rect">
            <a:avLst/>
          </a:prstGeom>
          <a:noFill/>
        </p:spPr>
        <p:txBody>
          <a:bodyPr wrap="square" rtlCol="0">
            <a:spAutoFit/>
          </a:bodyPr>
          <a:lstStyle/>
          <a:p>
            <a:r>
              <a:rPr lang="en-GB" dirty="0" smtClean="0"/>
              <a:t>Customers were asked how likely they would be to surrender early if there were no exit penalties</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952441996"/>
              </p:ext>
            </p:extLst>
          </p:nvPr>
        </p:nvGraphicFramePr>
        <p:xfrm>
          <a:off x="1038225" y="2324100"/>
          <a:ext cx="6381750" cy="3352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739778" y="5587485"/>
            <a:ext cx="7661273" cy="646331"/>
          </a:xfrm>
          <a:prstGeom prst="rect">
            <a:avLst/>
          </a:prstGeom>
          <a:noFill/>
        </p:spPr>
        <p:txBody>
          <a:bodyPr wrap="square" rtlCol="0">
            <a:spAutoFit/>
          </a:bodyPr>
          <a:lstStyle/>
          <a:p>
            <a:r>
              <a:rPr lang="en-GB" dirty="0" smtClean="0"/>
              <a:t>Customers do seem to be loyal to their investments or reluctant to part with them!  Are they still so engaged with their products?</a:t>
            </a:r>
            <a:endParaRPr lang="en-GB" dirty="0"/>
          </a:p>
        </p:txBody>
      </p:sp>
      <p:sp>
        <p:nvSpPr>
          <p:cNvPr id="3" name="Footer Placeholder 2"/>
          <p:cNvSpPr>
            <a:spLocks noGrp="1"/>
          </p:cNvSpPr>
          <p:nvPr>
            <p:ph type="ftr" sz="quarter" idx="11"/>
            <p:custDataLst>
              <p:tags r:id="rId1"/>
            </p:custDataLst>
          </p:nvPr>
        </p:nvSpPr>
        <p:spPr>
          <a:xfrm>
            <a:off x="381000" y="6410325"/>
            <a:ext cx="9144000" cy="331788"/>
          </a:xfrm>
        </p:spPr>
        <p:txBody>
          <a:bodyPr/>
          <a:lstStyle/>
          <a:p>
            <a:r>
              <a:rPr lang="en-GB" smtClean="0"/>
              <a:t> </a:t>
            </a:r>
            <a:endParaRPr lang="en-GB"/>
          </a:p>
        </p:txBody>
      </p:sp>
    </p:spTree>
    <p:extLst>
      <p:ext uri="{BB962C8B-B14F-4D97-AF65-F5344CB8AC3E}">
        <p14:creationId xmlns:p14="http://schemas.microsoft.com/office/powerpoint/2010/main" val="72461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381000" y="839789"/>
            <a:ext cx="8426450" cy="415925"/>
          </a:xfrm>
        </p:spPr>
        <p:txBody>
          <a:bodyPr/>
          <a:lstStyle/>
          <a:p>
            <a:r>
              <a:rPr lang="en-US" dirty="0" smtClean="0"/>
              <a:t>Are customers engaged?</a:t>
            </a:r>
            <a:endParaRPr lang="en-US" sz="3000" dirty="0"/>
          </a:p>
        </p:txBody>
      </p:sp>
      <p:sp>
        <p:nvSpPr>
          <p:cNvPr id="2" name="TextBox 1"/>
          <p:cNvSpPr txBox="1"/>
          <p:nvPr/>
        </p:nvSpPr>
        <p:spPr>
          <a:xfrm>
            <a:off x="739778" y="1501260"/>
            <a:ext cx="7661273" cy="646331"/>
          </a:xfrm>
          <a:prstGeom prst="rect">
            <a:avLst/>
          </a:prstGeom>
          <a:noFill/>
        </p:spPr>
        <p:txBody>
          <a:bodyPr wrap="square" rtlCol="0">
            <a:spAutoFit/>
          </a:bodyPr>
          <a:lstStyle/>
          <a:p>
            <a:r>
              <a:rPr lang="en-GB" dirty="0" smtClean="0"/>
              <a:t>Customers were asked what info they would like to receive </a:t>
            </a:r>
            <a:r>
              <a:rPr lang="en-GB" b="1" dirty="0" smtClean="0"/>
              <a:t>in annual statements</a:t>
            </a:r>
            <a:r>
              <a:rPr lang="en-GB" dirty="0" smtClean="0"/>
              <a:t> </a:t>
            </a:r>
            <a:endParaRPr lang="en-GB" dirty="0"/>
          </a:p>
        </p:txBody>
      </p:sp>
      <p:sp>
        <p:nvSpPr>
          <p:cNvPr id="3" name="Footer Placeholder 2"/>
          <p:cNvSpPr>
            <a:spLocks noGrp="1"/>
          </p:cNvSpPr>
          <p:nvPr>
            <p:ph type="ftr" sz="quarter" idx="11"/>
            <p:custDataLst>
              <p:tags r:id="rId1"/>
            </p:custDataLst>
          </p:nvPr>
        </p:nvSpPr>
        <p:spPr>
          <a:xfrm>
            <a:off x="381000" y="6410325"/>
            <a:ext cx="9144000" cy="331788"/>
          </a:xfrm>
        </p:spPr>
        <p:txBody>
          <a:bodyPr/>
          <a:lstStyle/>
          <a:p>
            <a:r>
              <a:rPr lang="en-GB" smtClean="0"/>
              <a:t> </a:t>
            </a:r>
            <a:endParaRPr lang="en-GB"/>
          </a:p>
        </p:txBody>
      </p:sp>
      <p:graphicFrame>
        <p:nvGraphicFramePr>
          <p:cNvPr id="8" name="Chart 7"/>
          <p:cNvGraphicFramePr>
            <a:graphicFrameLocks/>
          </p:cNvGraphicFramePr>
          <p:nvPr>
            <p:extLst>
              <p:ext uri="{D42A27DB-BD31-4B8C-83A1-F6EECF244321}">
                <p14:modId xmlns:p14="http://schemas.microsoft.com/office/powerpoint/2010/main" val="1758546781"/>
              </p:ext>
            </p:extLst>
          </p:nvPr>
        </p:nvGraphicFramePr>
        <p:xfrm>
          <a:off x="344488" y="2276872"/>
          <a:ext cx="9145016" cy="38164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531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dirty="0" smtClean="0"/>
              <a:t>5 March 2018</a:t>
            </a:r>
            <a:endParaRPr lang="en-GB" dirty="0"/>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a:t>
            </a:fld>
            <a:endParaRPr lang="en-GB" dirty="0"/>
          </a:p>
        </p:txBody>
      </p:sp>
      <p:sp>
        <p:nvSpPr>
          <p:cNvPr id="11" name="Title 10"/>
          <p:cNvSpPr>
            <a:spLocks noGrp="1"/>
          </p:cNvSpPr>
          <p:nvPr>
            <p:ph type="title"/>
          </p:nvPr>
        </p:nvSpPr>
        <p:spPr/>
        <p:txBody>
          <a:bodyPr/>
          <a:lstStyle/>
          <a:p>
            <a:pPr>
              <a:defRPr sz="1862" b="0" i="0" u="none" strike="noStrike" kern="1200" spc="0" baseline="0">
                <a:solidFill>
                  <a:srgbClr val="3F4548">
                    <a:lumMod val="65000"/>
                    <a:lumOff val="35000"/>
                  </a:srgbClr>
                </a:solidFill>
                <a:latin typeface="+mn-lt"/>
                <a:ea typeface="+mn-ea"/>
                <a:cs typeface="+mn-cs"/>
              </a:defRPr>
            </a:pPr>
            <a:r>
              <a:rPr lang="en-GB" sz="2800" dirty="0" smtClean="0">
                <a:solidFill>
                  <a:srgbClr val="4096B8"/>
                </a:solidFill>
                <a:cs typeface="+mn-cs"/>
              </a:rPr>
              <a:t>How often do consumers review their financial product?</a:t>
            </a:r>
            <a:endParaRPr lang="en-GB" sz="2800" dirty="0"/>
          </a:p>
        </p:txBody>
      </p:sp>
      <p:graphicFrame>
        <p:nvGraphicFramePr>
          <p:cNvPr id="7" name="Chart 6"/>
          <p:cNvGraphicFramePr>
            <a:graphicFrameLocks/>
          </p:cNvGraphicFramePr>
          <p:nvPr>
            <p:extLst/>
          </p:nvPr>
        </p:nvGraphicFramePr>
        <p:xfrm>
          <a:off x="848544" y="1556792"/>
          <a:ext cx="828092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p:cNvSpPr>
            <a:spLocks noGrp="1"/>
          </p:cNvSpPr>
          <p:nvPr>
            <p:ph idx="1"/>
          </p:nvPr>
        </p:nvSpPr>
        <p:spPr/>
        <p:txBody>
          <a:bodyPr/>
          <a:lstStyle/>
          <a:p>
            <a:pPr marL="0" indent="0">
              <a:buNone/>
            </a:pPr>
            <a:r>
              <a:rPr lang="en-GB" dirty="0" smtClean="0"/>
              <a:t> </a:t>
            </a:r>
            <a:endParaRPr lang="en-GB" dirty="0"/>
          </a:p>
        </p:txBody>
      </p:sp>
    </p:spTree>
    <p:extLst>
      <p:ext uri="{BB962C8B-B14F-4D97-AF65-F5344CB8AC3E}">
        <p14:creationId xmlns:p14="http://schemas.microsoft.com/office/powerpoint/2010/main" val="915447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381000" y="839789"/>
            <a:ext cx="8426450" cy="415925"/>
          </a:xfrm>
        </p:spPr>
        <p:txBody>
          <a:bodyPr/>
          <a:lstStyle/>
          <a:p>
            <a:r>
              <a:rPr lang="en-US" dirty="0" smtClean="0"/>
              <a:t>Are customers engaged?</a:t>
            </a:r>
            <a:endParaRPr lang="en-US" sz="3000" dirty="0"/>
          </a:p>
        </p:txBody>
      </p:sp>
      <p:sp>
        <p:nvSpPr>
          <p:cNvPr id="2" name="TextBox 1"/>
          <p:cNvSpPr txBox="1"/>
          <p:nvPr/>
        </p:nvSpPr>
        <p:spPr>
          <a:xfrm>
            <a:off x="739778" y="1501260"/>
            <a:ext cx="7661273" cy="646331"/>
          </a:xfrm>
          <a:prstGeom prst="rect">
            <a:avLst/>
          </a:prstGeom>
          <a:noFill/>
        </p:spPr>
        <p:txBody>
          <a:bodyPr wrap="square" rtlCol="0">
            <a:spAutoFit/>
          </a:bodyPr>
          <a:lstStyle/>
          <a:p>
            <a:r>
              <a:rPr lang="en-GB" dirty="0" smtClean="0"/>
              <a:t>Customers were asked what info they would like to receive </a:t>
            </a:r>
            <a:r>
              <a:rPr lang="en-GB" b="1" dirty="0" smtClean="0"/>
              <a:t>in annual statements</a:t>
            </a:r>
            <a:r>
              <a:rPr lang="en-GB" dirty="0" smtClean="0"/>
              <a:t> </a:t>
            </a:r>
            <a:endParaRPr lang="en-GB" dirty="0"/>
          </a:p>
        </p:txBody>
      </p:sp>
      <p:sp>
        <p:nvSpPr>
          <p:cNvPr id="7" name="TextBox 6"/>
          <p:cNvSpPr txBox="1"/>
          <p:nvPr/>
        </p:nvSpPr>
        <p:spPr>
          <a:xfrm>
            <a:off x="739778" y="5587485"/>
            <a:ext cx="7661273" cy="646331"/>
          </a:xfrm>
          <a:prstGeom prst="rect">
            <a:avLst/>
          </a:prstGeom>
          <a:noFill/>
        </p:spPr>
        <p:txBody>
          <a:bodyPr wrap="square" rtlCol="0">
            <a:spAutoFit/>
          </a:bodyPr>
          <a:lstStyle/>
          <a:p>
            <a:r>
              <a:rPr lang="en-GB" dirty="0" smtClean="0"/>
              <a:t>Customers don’t seem to want to know what they can do about it, or what risks and protections they should be aware of!</a:t>
            </a:r>
            <a:endParaRPr lang="en-GB" dirty="0"/>
          </a:p>
        </p:txBody>
      </p:sp>
      <p:graphicFrame>
        <p:nvGraphicFramePr>
          <p:cNvPr id="8" name="Chart 7"/>
          <p:cNvGraphicFramePr>
            <a:graphicFrameLocks/>
          </p:cNvGraphicFramePr>
          <p:nvPr>
            <p:extLst>
              <p:ext uri="{D42A27DB-BD31-4B8C-83A1-F6EECF244321}">
                <p14:modId xmlns:p14="http://schemas.microsoft.com/office/powerpoint/2010/main" val="3063434034"/>
              </p:ext>
            </p:extLst>
          </p:nvPr>
        </p:nvGraphicFramePr>
        <p:xfrm>
          <a:off x="709960" y="2256920"/>
          <a:ext cx="6619304" cy="13160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954616113"/>
              </p:ext>
            </p:extLst>
          </p:nvPr>
        </p:nvGraphicFramePr>
        <p:xfrm>
          <a:off x="1064568" y="3645024"/>
          <a:ext cx="7560840" cy="1440160"/>
        </p:xfrm>
        <a:graphic>
          <a:graphicData uri="http://schemas.openxmlformats.org/drawingml/2006/chart">
            <c:chart xmlns:c="http://schemas.openxmlformats.org/drawingml/2006/chart" xmlns:r="http://schemas.openxmlformats.org/officeDocument/2006/relationships" r:id="rId5"/>
          </a:graphicData>
        </a:graphic>
      </p:graphicFrame>
      <p:sp>
        <p:nvSpPr>
          <p:cNvPr id="3" name="Footer Placeholder 2"/>
          <p:cNvSpPr>
            <a:spLocks noGrp="1"/>
          </p:cNvSpPr>
          <p:nvPr>
            <p:ph type="ftr" sz="quarter" idx="11"/>
            <p:custDataLst>
              <p:tags r:id="rId1"/>
            </p:custDataLst>
          </p:nvPr>
        </p:nvSpPr>
        <p:spPr>
          <a:xfrm>
            <a:off x="381000" y="6410325"/>
            <a:ext cx="9144000" cy="331788"/>
          </a:xfrm>
        </p:spPr>
        <p:txBody>
          <a:bodyPr/>
          <a:lstStyle/>
          <a:p>
            <a:r>
              <a:rPr lang="en-GB" smtClean="0"/>
              <a:t> </a:t>
            </a:r>
            <a:endParaRPr lang="en-GB"/>
          </a:p>
        </p:txBody>
      </p:sp>
    </p:spTree>
    <p:extLst>
      <p:ext uri="{BB962C8B-B14F-4D97-AF65-F5344CB8AC3E}">
        <p14:creationId xmlns:p14="http://schemas.microsoft.com/office/powerpoint/2010/main" val="233636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Graphic spid="10"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381000" y="839789"/>
            <a:ext cx="8426450" cy="415925"/>
          </a:xfrm>
        </p:spPr>
        <p:txBody>
          <a:bodyPr/>
          <a:lstStyle/>
          <a:p>
            <a:r>
              <a:rPr lang="en-US" dirty="0" smtClean="0"/>
              <a:t>Are customers engaged?</a:t>
            </a:r>
            <a:endParaRPr lang="en-US" sz="3000" dirty="0"/>
          </a:p>
        </p:txBody>
      </p:sp>
      <p:sp>
        <p:nvSpPr>
          <p:cNvPr id="2" name="TextBox 1"/>
          <p:cNvSpPr txBox="1"/>
          <p:nvPr/>
        </p:nvSpPr>
        <p:spPr>
          <a:xfrm>
            <a:off x="739778" y="1501260"/>
            <a:ext cx="7661273" cy="646331"/>
          </a:xfrm>
          <a:prstGeom prst="rect">
            <a:avLst/>
          </a:prstGeom>
          <a:noFill/>
        </p:spPr>
        <p:txBody>
          <a:bodyPr wrap="square" rtlCol="0">
            <a:spAutoFit/>
          </a:bodyPr>
          <a:lstStyle/>
          <a:p>
            <a:r>
              <a:rPr lang="en-GB" dirty="0" smtClean="0"/>
              <a:t>Customers were asked what info they would like to receive </a:t>
            </a:r>
            <a:r>
              <a:rPr lang="en-GB" b="1" dirty="0" smtClean="0"/>
              <a:t>in annual statements</a:t>
            </a:r>
            <a:r>
              <a:rPr lang="en-GB" dirty="0" smtClean="0"/>
              <a:t> – classified differently:</a:t>
            </a:r>
            <a:endParaRPr lang="en-GB" dirty="0"/>
          </a:p>
        </p:txBody>
      </p:sp>
      <p:sp>
        <p:nvSpPr>
          <p:cNvPr id="7" name="TextBox 6"/>
          <p:cNvSpPr txBox="1"/>
          <p:nvPr/>
        </p:nvSpPr>
        <p:spPr>
          <a:xfrm>
            <a:off x="739778" y="5587485"/>
            <a:ext cx="7661273" cy="646331"/>
          </a:xfrm>
          <a:prstGeom prst="rect">
            <a:avLst/>
          </a:prstGeom>
          <a:noFill/>
        </p:spPr>
        <p:txBody>
          <a:bodyPr wrap="square" rtlCol="0">
            <a:spAutoFit/>
          </a:bodyPr>
          <a:lstStyle/>
          <a:p>
            <a:r>
              <a:rPr lang="en-GB" dirty="0" smtClean="0"/>
              <a:t>Customers don’t seem to want to know what options they have </a:t>
            </a:r>
            <a:r>
              <a:rPr lang="en-GB" b="1" dirty="0" smtClean="0"/>
              <a:t>NOW</a:t>
            </a:r>
            <a:r>
              <a:rPr lang="en-GB" dirty="0" smtClean="0"/>
              <a:t> to improve things in future!</a:t>
            </a:r>
            <a:endParaRPr lang="en-GB" dirty="0"/>
          </a:p>
        </p:txBody>
      </p:sp>
      <p:graphicFrame>
        <p:nvGraphicFramePr>
          <p:cNvPr id="11" name="Chart 10"/>
          <p:cNvGraphicFramePr>
            <a:graphicFrameLocks/>
          </p:cNvGraphicFramePr>
          <p:nvPr>
            <p:extLst/>
          </p:nvPr>
        </p:nvGraphicFramePr>
        <p:xfrm>
          <a:off x="933450" y="2219325"/>
          <a:ext cx="6267450" cy="3368159"/>
        </p:xfrm>
        <a:graphic>
          <a:graphicData uri="http://schemas.openxmlformats.org/drawingml/2006/chart">
            <c:chart xmlns:c="http://schemas.openxmlformats.org/drawingml/2006/chart" xmlns:r="http://schemas.openxmlformats.org/officeDocument/2006/relationships" r:id="rId4"/>
          </a:graphicData>
        </a:graphic>
      </p:graphicFrame>
      <p:sp>
        <p:nvSpPr>
          <p:cNvPr id="3" name="Footer Placeholder 2"/>
          <p:cNvSpPr>
            <a:spLocks noGrp="1"/>
          </p:cNvSpPr>
          <p:nvPr>
            <p:ph type="ftr" sz="quarter" idx="11"/>
            <p:custDataLst>
              <p:tags r:id="rId1"/>
            </p:custDataLst>
          </p:nvPr>
        </p:nvSpPr>
        <p:spPr>
          <a:xfrm>
            <a:off x="381000" y="6410325"/>
            <a:ext cx="9144000" cy="331788"/>
          </a:xfrm>
        </p:spPr>
        <p:txBody>
          <a:bodyPr/>
          <a:lstStyle/>
          <a:p>
            <a:r>
              <a:rPr lang="en-GB" smtClean="0"/>
              <a:t> </a:t>
            </a:r>
            <a:endParaRPr lang="en-GB"/>
          </a:p>
        </p:txBody>
      </p:sp>
    </p:spTree>
    <p:extLst>
      <p:ext uri="{BB962C8B-B14F-4D97-AF65-F5344CB8AC3E}">
        <p14:creationId xmlns:p14="http://schemas.microsoft.com/office/powerpoint/2010/main" val="130248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Graphic spid="11"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381000" y="839789"/>
            <a:ext cx="8426450" cy="415925"/>
          </a:xfrm>
        </p:spPr>
        <p:txBody>
          <a:bodyPr/>
          <a:lstStyle/>
          <a:p>
            <a:r>
              <a:rPr lang="en-US" dirty="0" smtClean="0"/>
              <a:t>Are customers engaged?</a:t>
            </a:r>
            <a:endParaRPr lang="en-US" sz="3000" dirty="0"/>
          </a:p>
        </p:txBody>
      </p:sp>
      <p:sp>
        <p:nvSpPr>
          <p:cNvPr id="2" name="TextBox 1"/>
          <p:cNvSpPr txBox="1"/>
          <p:nvPr/>
        </p:nvSpPr>
        <p:spPr>
          <a:xfrm>
            <a:off x="739778" y="1501260"/>
            <a:ext cx="7661273" cy="646331"/>
          </a:xfrm>
          <a:prstGeom prst="rect">
            <a:avLst/>
          </a:prstGeom>
          <a:noFill/>
        </p:spPr>
        <p:txBody>
          <a:bodyPr wrap="square" rtlCol="0">
            <a:spAutoFit/>
          </a:bodyPr>
          <a:lstStyle/>
          <a:p>
            <a:r>
              <a:rPr lang="en-GB" dirty="0" smtClean="0"/>
              <a:t>Customers were then asked what info they would like to receive </a:t>
            </a:r>
            <a:r>
              <a:rPr lang="en-GB" b="1" dirty="0" smtClean="0"/>
              <a:t>when approaching maturity</a:t>
            </a:r>
            <a:r>
              <a:rPr lang="en-GB" dirty="0" smtClean="0"/>
              <a:t>:</a:t>
            </a:r>
            <a:endParaRPr lang="en-GB" dirty="0"/>
          </a:p>
        </p:txBody>
      </p:sp>
      <p:sp>
        <p:nvSpPr>
          <p:cNvPr id="7" name="TextBox 6"/>
          <p:cNvSpPr txBox="1"/>
          <p:nvPr/>
        </p:nvSpPr>
        <p:spPr>
          <a:xfrm>
            <a:off x="739778" y="5587485"/>
            <a:ext cx="7661273" cy="646331"/>
          </a:xfrm>
          <a:prstGeom prst="rect">
            <a:avLst/>
          </a:prstGeom>
          <a:noFill/>
        </p:spPr>
        <p:txBody>
          <a:bodyPr wrap="square" rtlCol="0">
            <a:spAutoFit/>
          </a:bodyPr>
          <a:lstStyle/>
          <a:p>
            <a:r>
              <a:rPr lang="en-GB" dirty="0" smtClean="0"/>
              <a:t>Suddenly customers become interested in what they can do about it (fund switches </a:t>
            </a:r>
            <a:r>
              <a:rPr lang="en-GB" dirty="0" err="1" smtClean="0"/>
              <a:t>etc</a:t>
            </a:r>
            <a:r>
              <a:rPr lang="en-GB" dirty="0" smtClean="0"/>
              <a:t>) – will this make a difference?!</a:t>
            </a:r>
            <a:endParaRPr lang="en-GB" dirty="0"/>
          </a:p>
        </p:txBody>
      </p:sp>
      <p:sp>
        <p:nvSpPr>
          <p:cNvPr id="3" name="Oval Callout 2"/>
          <p:cNvSpPr/>
          <p:nvPr/>
        </p:nvSpPr>
        <p:spPr>
          <a:xfrm>
            <a:off x="7189786" y="2794818"/>
            <a:ext cx="2422527" cy="1381125"/>
          </a:xfrm>
          <a:prstGeom prst="wedgeEllipseCallout">
            <a:avLst>
              <a:gd name="adj1" fmla="val -82371"/>
              <a:gd name="adj2" fmla="val -19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57% want this information (</a:t>
            </a:r>
            <a:r>
              <a:rPr lang="en-GB" dirty="0" err="1" smtClean="0"/>
              <a:t>cf</a:t>
            </a:r>
            <a:r>
              <a:rPr lang="en-GB" dirty="0" smtClean="0"/>
              <a:t> 32% in annual statements)</a:t>
            </a:r>
            <a:endParaRPr lang="en-GB" dirty="0"/>
          </a:p>
        </p:txBody>
      </p:sp>
      <p:sp>
        <p:nvSpPr>
          <p:cNvPr id="4" name="Footer Placeholder 3"/>
          <p:cNvSpPr>
            <a:spLocks noGrp="1"/>
          </p:cNvSpPr>
          <p:nvPr>
            <p:ph type="ftr" sz="quarter" idx="11"/>
            <p:custDataLst>
              <p:tags r:id="rId1"/>
            </p:custDataLst>
          </p:nvPr>
        </p:nvSpPr>
        <p:spPr>
          <a:xfrm>
            <a:off x="381000" y="6410325"/>
            <a:ext cx="9144000" cy="331788"/>
          </a:xfrm>
        </p:spPr>
        <p:txBody>
          <a:bodyPr/>
          <a:lstStyle/>
          <a:p>
            <a:r>
              <a:rPr lang="en-GB" smtClean="0"/>
              <a:t> </a:t>
            </a:r>
            <a:endParaRPr lang="en-GB"/>
          </a:p>
        </p:txBody>
      </p:sp>
      <p:graphicFrame>
        <p:nvGraphicFramePr>
          <p:cNvPr id="8" name="Chart 7"/>
          <p:cNvGraphicFramePr>
            <a:graphicFrameLocks/>
          </p:cNvGraphicFramePr>
          <p:nvPr>
            <p:extLst>
              <p:ext uri="{D42A27DB-BD31-4B8C-83A1-F6EECF244321}">
                <p14:modId xmlns:p14="http://schemas.microsoft.com/office/powerpoint/2010/main" val="2475031516"/>
              </p:ext>
            </p:extLst>
          </p:nvPr>
        </p:nvGraphicFramePr>
        <p:xfrm>
          <a:off x="848544" y="2134204"/>
          <a:ext cx="6840760" cy="32179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0490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381000" y="839789"/>
            <a:ext cx="8426450" cy="415925"/>
          </a:xfrm>
        </p:spPr>
        <p:txBody>
          <a:bodyPr/>
          <a:lstStyle/>
          <a:p>
            <a:r>
              <a:rPr lang="en-US" dirty="0" smtClean="0"/>
              <a:t>Customer understanding - Benefits</a:t>
            </a:r>
            <a:endParaRPr lang="en-US" sz="3000" dirty="0"/>
          </a:p>
        </p:txBody>
      </p:sp>
      <p:sp>
        <p:nvSpPr>
          <p:cNvPr id="2" name="TextBox 1"/>
          <p:cNvSpPr txBox="1"/>
          <p:nvPr/>
        </p:nvSpPr>
        <p:spPr>
          <a:xfrm>
            <a:off x="739778" y="1501260"/>
            <a:ext cx="7661273" cy="646331"/>
          </a:xfrm>
          <a:prstGeom prst="rect">
            <a:avLst/>
          </a:prstGeom>
          <a:noFill/>
        </p:spPr>
        <p:txBody>
          <a:bodyPr wrap="square" rtlCol="0">
            <a:spAutoFit/>
          </a:bodyPr>
          <a:lstStyle/>
          <a:p>
            <a:r>
              <a:rPr lang="en-GB" dirty="0" smtClean="0"/>
              <a:t>Customers were asked what the benefits of having a with-profits product were:</a:t>
            </a:r>
            <a:endParaRPr lang="en-GB" dirty="0"/>
          </a:p>
        </p:txBody>
      </p:sp>
      <p:sp>
        <p:nvSpPr>
          <p:cNvPr id="7" name="TextBox 6"/>
          <p:cNvSpPr txBox="1"/>
          <p:nvPr/>
        </p:nvSpPr>
        <p:spPr>
          <a:xfrm>
            <a:off x="739775" y="5661248"/>
            <a:ext cx="8426451" cy="646331"/>
          </a:xfrm>
          <a:prstGeom prst="rect">
            <a:avLst/>
          </a:prstGeom>
          <a:noFill/>
        </p:spPr>
        <p:txBody>
          <a:bodyPr wrap="square" rtlCol="0">
            <a:spAutoFit/>
          </a:bodyPr>
          <a:lstStyle/>
          <a:p>
            <a:r>
              <a:rPr lang="en-GB" dirty="0" smtClean="0"/>
              <a:t>Guarantees and smoothing are what we think of as two of the main benefits of WP over other investment types.  Are we so out of line with customers’ thinking?</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3263523483"/>
              </p:ext>
            </p:extLst>
          </p:nvPr>
        </p:nvGraphicFramePr>
        <p:xfrm>
          <a:off x="416496" y="1982392"/>
          <a:ext cx="9145016" cy="3102792"/>
        </p:xfrm>
        <a:graphic>
          <a:graphicData uri="http://schemas.openxmlformats.org/drawingml/2006/chart">
            <c:chart xmlns:c="http://schemas.openxmlformats.org/drawingml/2006/chart" xmlns:r="http://schemas.openxmlformats.org/officeDocument/2006/relationships" r:id="rId4"/>
          </a:graphicData>
        </a:graphic>
      </p:graphicFrame>
      <p:sp>
        <p:nvSpPr>
          <p:cNvPr id="3" name="Oval Callout 2"/>
          <p:cNvSpPr/>
          <p:nvPr/>
        </p:nvSpPr>
        <p:spPr>
          <a:xfrm>
            <a:off x="200472" y="4052907"/>
            <a:ext cx="3038475" cy="1606034"/>
          </a:xfrm>
          <a:prstGeom prst="wedgeEllipseCallout">
            <a:avLst>
              <a:gd name="adj1" fmla="val 59466"/>
              <a:gd name="adj2" fmla="val -399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Less than 20% of WP customers see guarantees or smoothing as a benefit!</a:t>
            </a:r>
            <a:endParaRPr lang="en-GB" dirty="0"/>
          </a:p>
        </p:txBody>
      </p:sp>
      <p:sp>
        <p:nvSpPr>
          <p:cNvPr id="4" name="Footer Placeholder 3"/>
          <p:cNvSpPr>
            <a:spLocks noGrp="1"/>
          </p:cNvSpPr>
          <p:nvPr>
            <p:ph type="ftr" sz="quarter" idx="11"/>
            <p:custDataLst>
              <p:tags r:id="rId1"/>
            </p:custDataLst>
          </p:nvPr>
        </p:nvSpPr>
        <p:spPr>
          <a:xfrm>
            <a:off x="381000" y="6410325"/>
            <a:ext cx="9144000" cy="331788"/>
          </a:xfrm>
        </p:spPr>
        <p:txBody>
          <a:bodyPr/>
          <a:lstStyle/>
          <a:p>
            <a:r>
              <a:rPr lang="en-GB" smtClean="0"/>
              <a:t> </a:t>
            </a:r>
            <a:endParaRPr lang="en-GB"/>
          </a:p>
        </p:txBody>
      </p:sp>
    </p:spTree>
    <p:extLst>
      <p:ext uri="{BB962C8B-B14F-4D97-AF65-F5344CB8AC3E}">
        <p14:creationId xmlns:p14="http://schemas.microsoft.com/office/powerpoint/2010/main" val="52305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Graphic spid="6" grpId="0">
        <p:bldAsOne/>
      </p:bldGraphic>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381000" y="839789"/>
            <a:ext cx="8426450" cy="415925"/>
          </a:xfrm>
        </p:spPr>
        <p:txBody>
          <a:bodyPr/>
          <a:lstStyle/>
          <a:p>
            <a:r>
              <a:rPr lang="en-US" dirty="0" smtClean="0"/>
              <a:t>Customer understanding – Value and Options</a:t>
            </a:r>
            <a:endParaRPr lang="en-US" sz="3000" dirty="0"/>
          </a:p>
        </p:txBody>
      </p:sp>
      <p:sp>
        <p:nvSpPr>
          <p:cNvPr id="2" name="TextBox 1"/>
          <p:cNvSpPr txBox="1"/>
          <p:nvPr/>
        </p:nvSpPr>
        <p:spPr>
          <a:xfrm>
            <a:off x="739778" y="1501259"/>
            <a:ext cx="7661273" cy="923330"/>
          </a:xfrm>
          <a:prstGeom prst="rect">
            <a:avLst/>
          </a:prstGeom>
          <a:noFill/>
        </p:spPr>
        <p:txBody>
          <a:bodyPr wrap="square" rtlCol="0">
            <a:spAutoFit/>
          </a:bodyPr>
          <a:lstStyle/>
          <a:p>
            <a:r>
              <a:rPr lang="en-GB" dirty="0" smtClean="0"/>
              <a:t>Customers were asked if they understood how the cash-in value of their WP product could change and if they understood all of their options and guarantees </a:t>
            </a:r>
            <a:endParaRPr lang="en-GB" dirty="0"/>
          </a:p>
        </p:txBody>
      </p:sp>
      <p:sp>
        <p:nvSpPr>
          <p:cNvPr id="7" name="TextBox 6"/>
          <p:cNvSpPr txBox="1"/>
          <p:nvPr/>
        </p:nvSpPr>
        <p:spPr>
          <a:xfrm>
            <a:off x="739777" y="5289203"/>
            <a:ext cx="8159058" cy="646331"/>
          </a:xfrm>
          <a:prstGeom prst="rect">
            <a:avLst/>
          </a:prstGeom>
          <a:noFill/>
        </p:spPr>
        <p:txBody>
          <a:bodyPr wrap="square" rtlCol="0">
            <a:spAutoFit/>
          </a:bodyPr>
          <a:lstStyle/>
          <a:p>
            <a:r>
              <a:rPr lang="en-GB" dirty="0" smtClean="0"/>
              <a:t>What does this mean for customer communications?  What more can we do to try and land the message and the important features of products?</a:t>
            </a:r>
            <a:endParaRPr lang="en-GB" dirty="0"/>
          </a:p>
        </p:txBody>
      </p:sp>
      <p:sp>
        <p:nvSpPr>
          <p:cNvPr id="4" name="Oval Callout 3"/>
          <p:cNvSpPr/>
          <p:nvPr/>
        </p:nvSpPr>
        <p:spPr>
          <a:xfrm>
            <a:off x="1009651" y="2667000"/>
            <a:ext cx="3560763" cy="2019300"/>
          </a:xfrm>
          <a:prstGeom prst="wedgeEllipseCallout">
            <a:avLst>
              <a:gd name="adj1" fmla="val 45600"/>
              <a:gd name="adj2" fmla="val 595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53% did not understand how their cash-in value could change</a:t>
            </a:r>
            <a:endParaRPr lang="en-GB" dirty="0"/>
          </a:p>
        </p:txBody>
      </p:sp>
      <p:sp>
        <p:nvSpPr>
          <p:cNvPr id="11" name="Oval Callout 10"/>
          <p:cNvSpPr/>
          <p:nvPr/>
        </p:nvSpPr>
        <p:spPr>
          <a:xfrm>
            <a:off x="5221358" y="2667001"/>
            <a:ext cx="3494018" cy="2019301"/>
          </a:xfrm>
          <a:prstGeom prst="wedgeEllipseCallout">
            <a:avLst>
              <a:gd name="adj1" fmla="val -53831"/>
              <a:gd name="adj2" fmla="val 605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59% did not understand all of their options and guarantees</a:t>
            </a:r>
            <a:endParaRPr lang="en-GB" dirty="0"/>
          </a:p>
        </p:txBody>
      </p:sp>
      <p:sp>
        <p:nvSpPr>
          <p:cNvPr id="3" name="Footer Placeholder 2"/>
          <p:cNvSpPr>
            <a:spLocks noGrp="1"/>
          </p:cNvSpPr>
          <p:nvPr>
            <p:ph type="ftr" sz="quarter" idx="11"/>
            <p:custDataLst>
              <p:tags r:id="rId1"/>
            </p:custDataLst>
          </p:nvPr>
        </p:nvSpPr>
        <p:spPr>
          <a:xfrm>
            <a:off x="381000" y="6410325"/>
            <a:ext cx="9144000" cy="331788"/>
          </a:xfrm>
        </p:spPr>
        <p:txBody>
          <a:bodyPr/>
          <a:lstStyle/>
          <a:p>
            <a:r>
              <a:rPr lang="en-GB" smtClean="0"/>
              <a:t> </a:t>
            </a:r>
            <a:endParaRPr lang="en-GB"/>
          </a:p>
        </p:txBody>
      </p:sp>
    </p:spTree>
    <p:extLst>
      <p:ext uri="{BB962C8B-B14F-4D97-AF65-F5344CB8AC3E}">
        <p14:creationId xmlns:p14="http://schemas.microsoft.com/office/powerpoint/2010/main" val="18656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out)">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381000" y="839788"/>
            <a:ext cx="8426450" cy="806132"/>
          </a:xfrm>
        </p:spPr>
        <p:txBody>
          <a:bodyPr/>
          <a:lstStyle/>
          <a:p>
            <a:pPr algn="ctr"/>
            <a:r>
              <a:rPr lang="en-US" dirty="0" smtClean="0"/>
              <a:t>What do customers value about with-profits?</a:t>
            </a:r>
            <a:endParaRPr lang="en-US" sz="3000" dirty="0"/>
          </a:p>
        </p:txBody>
      </p:sp>
      <p:sp>
        <p:nvSpPr>
          <p:cNvPr id="5" name="Rectangle 4"/>
          <p:cNvSpPr/>
          <p:nvPr/>
        </p:nvSpPr>
        <p:spPr>
          <a:xfrm>
            <a:off x="599927" y="1989016"/>
            <a:ext cx="8518523" cy="1015663"/>
          </a:xfrm>
          <a:prstGeom prst="rect">
            <a:avLst/>
          </a:prstGeom>
        </p:spPr>
        <p:txBody>
          <a:bodyPr wrap="square">
            <a:spAutoFit/>
          </a:bodyPr>
          <a:lstStyle/>
          <a:p>
            <a:pPr defTabSz="685800">
              <a:lnSpc>
                <a:spcPct val="150000"/>
              </a:lnSpc>
              <a:buClr>
                <a:srgbClr val="007681"/>
              </a:buClr>
            </a:pPr>
            <a:r>
              <a:rPr lang="en-GB" sz="2000" dirty="0" smtClean="0"/>
              <a:t>The survey </a:t>
            </a:r>
            <a:r>
              <a:rPr lang="en-GB" sz="2000" dirty="0"/>
              <a:t>produced some </a:t>
            </a:r>
            <a:r>
              <a:rPr lang="en-GB" sz="2000" dirty="0" smtClean="0"/>
              <a:t>other surprising results:</a:t>
            </a:r>
            <a:endParaRPr lang="en-GB" sz="2000" dirty="0"/>
          </a:p>
          <a:p>
            <a:pPr marL="285750" indent="-285750" defTabSz="685800">
              <a:lnSpc>
                <a:spcPct val="150000"/>
              </a:lnSpc>
              <a:buClr>
                <a:srgbClr val="007681"/>
              </a:buClr>
              <a:buFont typeface="Wingdings" charset="2"/>
              <a:buChar char="§"/>
            </a:pPr>
            <a:endParaRPr lang="en-GB" sz="2000" dirty="0"/>
          </a:p>
        </p:txBody>
      </p:sp>
      <p:sp>
        <p:nvSpPr>
          <p:cNvPr id="3" name="Footer Placeholder 2"/>
          <p:cNvSpPr>
            <a:spLocks noGrp="1"/>
          </p:cNvSpPr>
          <p:nvPr>
            <p:ph type="ftr" sz="quarter" idx="11"/>
            <p:custDataLst>
              <p:tags r:id="rId1"/>
            </p:custDataLst>
          </p:nvPr>
        </p:nvSpPr>
        <p:spPr>
          <a:xfrm>
            <a:off x="381000" y="6410325"/>
            <a:ext cx="9144000" cy="331788"/>
          </a:xfrm>
        </p:spPr>
        <p:txBody>
          <a:bodyPr/>
          <a:lstStyle/>
          <a:p>
            <a:r>
              <a:rPr lang="en-GB" smtClean="0"/>
              <a:t> </a:t>
            </a:r>
            <a:endParaRPr lang="en-GB"/>
          </a:p>
        </p:txBody>
      </p:sp>
      <p:sp>
        <p:nvSpPr>
          <p:cNvPr id="6" name="Rectangle 5"/>
          <p:cNvSpPr/>
          <p:nvPr/>
        </p:nvSpPr>
        <p:spPr>
          <a:xfrm>
            <a:off x="599927" y="2427948"/>
            <a:ext cx="8518523" cy="496996"/>
          </a:xfrm>
          <a:prstGeom prst="rect">
            <a:avLst/>
          </a:prstGeom>
        </p:spPr>
        <p:txBody>
          <a:bodyPr wrap="square">
            <a:spAutoFit/>
          </a:bodyPr>
          <a:lstStyle/>
          <a:p>
            <a:pPr marL="742950" lvl="1" indent="-285750" defTabSz="685800">
              <a:lnSpc>
                <a:spcPct val="150000"/>
              </a:lnSpc>
              <a:buClr>
                <a:srgbClr val="007681"/>
              </a:buClr>
              <a:buFont typeface="Wingdings" charset="2"/>
              <a:buChar char="§"/>
            </a:pPr>
            <a:r>
              <a:rPr lang="en-GB" sz="2000" dirty="0" smtClean="0"/>
              <a:t>High </a:t>
            </a:r>
            <a:r>
              <a:rPr lang="en-GB" sz="2000" dirty="0"/>
              <a:t>reported understanding of with-profits </a:t>
            </a:r>
            <a:r>
              <a:rPr lang="en-GB" sz="2000" dirty="0" smtClean="0"/>
              <a:t>terminology</a:t>
            </a:r>
            <a:endParaRPr lang="en-GB" sz="2000" dirty="0"/>
          </a:p>
        </p:txBody>
      </p:sp>
      <p:sp>
        <p:nvSpPr>
          <p:cNvPr id="7" name="Rectangle 6"/>
          <p:cNvSpPr/>
          <p:nvPr/>
        </p:nvSpPr>
        <p:spPr>
          <a:xfrm>
            <a:off x="599927" y="2852936"/>
            <a:ext cx="8518523" cy="496996"/>
          </a:xfrm>
          <a:prstGeom prst="rect">
            <a:avLst/>
          </a:prstGeom>
        </p:spPr>
        <p:txBody>
          <a:bodyPr wrap="square">
            <a:spAutoFit/>
          </a:bodyPr>
          <a:lstStyle/>
          <a:p>
            <a:pPr marL="742950" lvl="1" indent="-285750" defTabSz="685800">
              <a:lnSpc>
                <a:spcPct val="150000"/>
              </a:lnSpc>
              <a:buClr>
                <a:srgbClr val="007681"/>
              </a:buClr>
              <a:buFont typeface="Wingdings" charset="2"/>
              <a:buChar char="§"/>
            </a:pPr>
            <a:r>
              <a:rPr lang="en-GB" sz="2000" dirty="0" smtClean="0"/>
              <a:t>Understanding of the options </a:t>
            </a:r>
            <a:r>
              <a:rPr lang="en-GB" sz="2000" dirty="0"/>
              <a:t>available doesn’t increase with </a:t>
            </a:r>
            <a:r>
              <a:rPr lang="en-GB" sz="2000" dirty="0" smtClean="0"/>
              <a:t>age</a:t>
            </a:r>
            <a:endParaRPr lang="en-GB" sz="2000" dirty="0"/>
          </a:p>
        </p:txBody>
      </p:sp>
      <p:sp>
        <p:nvSpPr>
          <p:cNvPr id="8" name="Rectangle 7"/>
          <p:cNvSpPr/>
          <p:nvPr/>
        </p:nvSpPr>
        <p:spPr>
          <a:xfrm>
            <a:off x="599926" y="3253040"/>
            <a:ext cx="8518523" cy="496996"/>
          </a:xfrm>
          <a:prstGeom prst="rect">
            <a:avLst/>
          </a:prstGeom>
        </p:spPr>
        <p:txBody>
          <a:bodyPr wrap="square">
            <a:spAutoFit/>
          </a:bodyPr>
          <a:lstStyle/>
          <a:p>
            <a:pPr marL="742950" lvl="1" indent="-285750" defTabSz="685800">
              <a:lnSpc>
                <a:spcPct val="150000"/>
              </a:lnSpc>
              <a:buClr>
                <a:srgbClr val="007681"/>
              </a:buClr>
              <a:buFont typeface="Wingdings" charset="2"/>
              <a:buChar char="§"/>
            </a:pPr>
            <a:r>
              <a:rPr lang="en-GB" sz="2000" dirty="0" smtClean="0"/>
              <a:t>40</a:t>
            </a:r>
            <a:r>
              <a:rPr lang="en-GB" sz="2000" dirty="0"/>
              <a:t>% of people don’t understand the implications of cashing in </a:t>
            </a:r>
            <a:r>
              <a:rPr lang="en-GB" sz="2000" dirty="0" smtClean="0"/>
              <a:t>early</a:t>
            </a:r>
            <a:endParaRPr lang="en-GB" sz="2000" dirty="0"/>
          </a:p>
        </p:txBody>
      </p:sp>
      <p:sp>
        <p:nvSpPr>
          <p:cNvPr id="10" name="Rectangle 9"/>
          <p:cNvSpPr/>
          <p:nvPr/>
        </p:nvSpPr>
        <p:spPr>
          <a:xfrm>
            <a:off x="599927" y="3645024"/>
            <a:ext cx="8518523" cy="496996"/>
          </a:xfrm>
          <a:prstGeom prst="rect">
            <a:avLst/>
          </a:prstGeom>
        </p:spPr>
        <p:txBody>
          <a:bodyPr wrap="square">
            <a:spAutoFit/>
          </a:bodyPr>
          <a:lstStyle/>
          <a:p>
            <a:pPr marL="742950" lvl="1" indent="-285750" defTabSz="685800">
              <a:lnSpc>
                <a:spcPct val="150000"/>
              </a:lnSpc>
              <a:buClr>
                <a:srgbClr val="007681"/>
              </a:buClr>
              <a:buFont typeface="Wingdings" charset="2"/>
              <a:buChar char="§"/>
            </a:pPr>
            <a:r>
              <a:rPr lang="en-GB" sz="2000" dirty="0" smtClean="0"/>
              <a:t>18</a:t>
            </a:r>
            <a:r>
              <a:rPr lang="en-GB" sz="2000" dirty="0"/>
              <a:t>% review their product ‘never</a:t>
            </a:r>
            <a:r>
              <a:rPr lang="en-GB" sz="2000" dirty="0" smtClean="0"/>
              <a:t>’</a:t>
            </a:r>
            <a:endParaRPr lang="en-GB" sz="2000" dirty="0"/>
          </a:p>
        </p:txBody>
      </p:sp>
      <p:sp>
        <p:nvSpPr>
          <p:cNvPr id="11" name="Rectangle 10"/>
          <p:cNvSpPr/>
          <p:nvPr/>
        </p:nvSpPr>
        <p:spPr>
          <a:xfrm>
            <a:off x="601247" y="5013176"/>
            <a:ext cx="8518523" cy="1107996"/>
          </a:xfrm>
          <a:prstGeom prst="rect">
            <a:avLst/>
          </a:prstGeom>
        </p:spPr>
        <p:txBody>
          <a:bodyPr wrap="square">
            <a:spAutoFit/>
          </a:bodyPr>
          <a:lstStyle/>
          <a:p>
            <a:pPr defTabSz="685800">
              <a:lnSpc>
                <a:spcPct val="150000"/>
              </a:lnSpc>
              <a:buClr>
                <a:srgbClr val="007681"/>
              </a:buClr>
            </a:pPr>
            <a:r>
              <a:rPr lang="en-GB" sz="2000" dirty="0" smtClean="0"/>
              <a:t>What more can we do to help increase </a:t>
            </a:r>
            <a:r>
              <a:rPr lang="en-GB" sz="2200" b="1" dirty="0" smtClean="0">
                <a:solidFill>
                  <a:srgbClr val="D9AB16"/>
                </a:solidFill>
                <a:latin typeface="Standard Life"/>
              </a:rPr>
              <a:t>customer engagement and understanding</a:t>
            </a:r>
            <a:r>
              <a:rPr lang="en-GB" sz="2000" dirty="0" smtClean="0"/>
              <a:t> or help us </a:t>
            </a:r>
            <a:r>
              <a:rPr lang="en-GB" sz="2200" b="1" dirty="0" smtClean="0">
                <a:solidFill>
                  <a:srgbClr val="D9AB16"/>
                </a:solidFill>
                <a:latin typeface="Standard Life"/>
              </a:rPr>
              <a:t>improve communications</a:t>
            </a:r>
            <a:r>
              <a:rPr lang="en-GB" sz="2000" dirty="0" smtClean="0"/>
              <a:t>?</a:t>
            </a:r>
            <a:endParaRPr lang="en-GB" sz="2000" dirty="0"/>
          </a:p>
        </p:txBody>
      </p:sp>
      <p:sp>
        <p:nvSpPr>
          <p:cNvPr id="12" name="Rectangle 11"/>
          <p:cNvSpPr/>
          <p:nvPr/>
        </p:nvSpPr>
        <p:spPr>
          <a:xfrm>
            <a:off x="599925" y="4142020"/>
            <a:ext cx="8518523" cy="958660"/>
          </a:xfrm>
          <a:prstGeom prst="rect">
            <a:avLst/>
          </a:prstGeom>
        </p:spPr>
        <p:txBody>
          <a:bodyPr wrap="square">
            <a:spAutoFit/>
          </a:bodyPr>
          <a:lstStyle/>
          <a:p>
            <a:pPr defTabSz="685800">
              <a:lnSpc>
                <a:spcPct val="150000"/>
              </a:lnSpc>
              <a:buClr>
                <a:srgbClr val="007681"/>
              </a:buClr>
            </a:pPr>
            <a:r>
              <a:rPr lang="en-GB" sz="2000" dirty="0" smtClean="0"/>
              <a:t>Customers chose with-profits for a reason and seem to be keen to stick with it to the end.</a:t>
            </a:r>
            <a:endParaRPr lang="en-GB" sz="2000" dirty="0"/>
          </a:p>
        </p:txBody>
      </p:sp>
    </p:spTree>
    <p:extLst>
      <p:ext uri="{BB962C8B-B14F-4D97-AF65-F5344CB8AC3E}">
        <p14:creationId xmlns:p14="http://schemas.microsoft.com/office/powerpoint/2010/main" val="284731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Customer Sentiment</a:t>
            </a:r>
            <a:endParaRPr lang="en-GB" dirty="0"/>
          </a:p>
        </p:txBody>
      </p:sp>
      <p:sp>
        <p:nvSpPr>
          <p:cNvPr id="6" name="Subtitle 5"/>
          <p:cNvSpPr>
            <a:spLocks noGrp="1"/>
          </p:cNvSpPr>
          <p:nvPr>
            <p:ph type="subTitle" idx="1"/>
          </p:nvPr>
        </p:nvSpPr>
        <p:spPr>
          <a:xfrm>
            <a:off x="428229" y="2781300"/>
            <a:ext cx="7261075" cy="1007740"/>
          </a:xfrm>
        </p:spPr>
        <p:txBody>
          <a:bodyPr/>
          <a:lstStyle/>
          <a:p>
            <a:r>
              <a:rPr lang="en-GB" dirty="0" smtClean="0"/>
              <a:t>An alternative analysis</a:t>
            </a:r>
            <a:endParaRPr lang="en-GB" dirty="0"/>
          </a:p>
        </p:txBody>
      </p:sp>
      <p:sp>
        <p:nvSpPr>
          <p:cNvPr id="4" name="Date Placeholder 3"/>
          <p:cNvSpPr>
            <a:spLocks noGrp="1"/>
          </p:cNvSpPr>
          <p:nvPr>
            <p:ph type="dt" sz="half" idx="2"/>
          </p:nvPr>
        </p:nvSpPr>
        <p:spPr/>
        <p:txBody>
          <a:bodyPr/>
          <a:lstStyle/>
          <a:p>
            <a:r>
              <a:rPr lang="en-GB" dirty="0" smtClean="0"/>
              <a:t>5 March 2018</a:t>
            </a:r>
            <a:endParaRPr lang="en-GB" dirty="0"/>
          </a:p>
          <a:p>
            <a:endParaRPr lang="en-GB" dirty="0"/>
          </a:p>
        </p:txBody>
      </p:sp>
    </p:spTree>
    <p:extLst>
      <p:ext uri="{BB962C8B-B14F-4D97-AF65-F5344CB8AC3E}">
        <p14:creationId xmlns:p14="http://schemas.microsoft.com/office/powerpoint/2010/main" val="3541230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381000" y="839788"/>
            <a:ext cx="8426450" cy="806132"/>
          </a:xfrm>
        </p:spPr>
        <p:txBody>
          <a:bodyPr/>
          <a:lstStyle/>
          <a:p>
            <a:pPr algn="ctr"/>
            <a:r>
              <a:rPr lang="en-US" dirty="0" smtClean="0"/>
              <a:t>Tools to look at customer sentiment</a:t>
            </a:r>
            <a:endParaRPr lang="en-US" sz="3000" dirty="0"/>
          </a:p>
        </p:txBody>
      </p:sp>
      <p:sp>
        <p:nvSpPr>
          <p:cNvPr id="5" name="Rectangle 4"/>
          <p:cNvSpPr/>
          <p:nvPr/>
        </p:nvSpPr>
        <p:spPr>
          <a:xfrm>
            <a:off x="599927" y="1989016"/>
            <a:ext cx="8518523" cy="1015663"/>
          </a:xfrm>
          <a:prstGeom prst="rect">
            <a:avLst/>
          </a:prstGeom>
        </p:spPr>
        <p:txBody>
          <a:bodyPr wrap="square">
            <a:spAutoFit/>
          </a:bodyPr>
          <a:lstStyle/>
          <a:p>
            <a:pPr marL="742950" lvl="1" indent="-285750" defTabSz="685800">
              <a:lnSpc>
                <a:spcPct val="150000"/>
              </a:lnSpc>
              <a:buClr>
                <a:srgbClr val="007681"/>
              </a:buClr>
              <a:buFont typeface="Wingdings" charset="2"/>
              <a:buChar char="§"/>
            </a:pPr>
            <a:endParaRPr lang="en-GB" sz="2000" dirty="0"/>
          </a:p>
          <a:p>
            <a:pPr marL="285750" indent="-285750" defTabSz="685800">
              <a:lnSpc>
                <a:spcPct val="150000"/>
              </a:lnSpc>
              <a:buClr>
                <a:srgbClr val="007681"/>
              </a:buClr>
              <a:buFont typeface="Wingdings" charset="2"/>
              <a:buChar char="§"/>
            </a:pPr>
            <a:endParaRPr lang="en-GB" sz="2000" dirty="0"/>
          </a:p>
        </p:txBody>
      </p:sp>
      <p:sp>
        <p:nvSpPr>
          <p:cNvPr id="3" name="Footer Placeholder 2"/>
          <p:cNvSpPr>
            <a:spLocks noGrp="1"/>
          </p:cNvSpPr>
          <p:nvPr>
            <p:ph type="ftr" sz="quarter" idx="11"/>
            <p:custDataLst>
              <p:tags r:id="rId1"/>
            </p:custDataLst>
          </p:nvPr>
        </p:nvSpPr>
        <p:spPr>
          <a:xfrm>
            <a:off x="381000" y="6410325"/>
            <a:ext cx="9144000" cy="331788"/>
          </a:xfrm>
        </p:spPr>
        <p:txBody>
          <a:bodyPr/>
          <a:lstStyle/>
          <a:p>
            <a:r>
              <a:rPr lang="en-GB" smtClean="0"/>
              <a:t> </a:t>
            </a:r>
            <a:endParaRPr lang="en-GB"/>
          </a:p>
        </p:txBody>
      </p:sp>
      <p:sp>
        <p:nvSpPr>
          <p:cNvPr id="7" name="Rectangle 6"/>
          <p:cNvSpPr/>
          <p:nvPr/>
        </p:nvSpPr>
        <p:spPr>
          <a:xfrm>
            <a:off x="1096109" y="1989015"/>
            <a:ext cx="8022340" cy="4093428"/>
          </a:xfrm>
          <a:prstGeom prst="rect">
            <a:avLst/>
          </a:prstGeom>
        </p:spPr>
        <p:txBody>
          <a:bodyPr wrap="square">
            <a:spAutoFit/>
          </a:bodyPr>
          <a:lstStyle/>
          <a:p>
            <a:endParaRPr lang="en-GB" sz="2000" dirty="0"/>
          </a:p>
          <a:p>
            <a:pPr marL="342900" indent="-342900">
              <a:buFont typeface="Arial" panose="020B0604020202020204" pitchFamily="34" charset="0"/>
              <a:buChar char="•"/>
            </a:pPr>
            <a:r>
              <a:rPr lang="en-GB" sz="2000" dirty="0"/>
              <a:t>Survey included options about free text answers to questions </a:t>
            </a:r>
            <a:r>
              <a:rPr lang="en-GB" sz="2000" i="1" dirty="0"/>
              <a:t>‘What do you like or dislike about your annual statement?’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Positive and negative feelings expressed – how do we measure?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Analysed with deep neural network (trained to predict the next character in the text of Amazon reviews)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Learns to identify sentiment of text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Can be used even on small amounts of data</a:t>
            </a: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8956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D29D89-28D6-400C-BE2E-4CB4EC7E1F86}" type="slidenum">
              <a:rPr lang="en-GB" smtClean="0"/>
              <a:pPr/>
              <a:t>28</a:t>
            </a:fld>
            <a:endParaRPr lang="en-GB"/>
          </a:p>
        </p:txBody>
      </p:sp>
      <p:sp>
        <p:nvSpPr>
          <p:cNvPr id="3" name="Footer Placeholder 2"/>
          <p:cNvSpPr>
            <a:spLocks noGrp="1"/>
          </p:cNvSpPr>
          <p:nvPr>
            <p:ph type="ftr" sz="quarter" idx="11"/>
            <p:custDataLst>
              <p:tags r:id="rId1"/>
            </p:custDataLst>
          </p:nvPr>
        </p:nvSpPr>
        <p:spPr>
          <a:xfrm>
            <a:off x="381000" y="6410325"/>
            <a:ext cx="9144000" cy="331788"/>
          </a:xfrm>
        </p:spPr>
        <p:txBody>
          <a:bodyPr/>
          <a:lstStyle/>
          <a:p>
            <a:r>
              <a:rPr lang="en-GB" smtClean="0"/>
              <a:t> </a:t>
            </a:r>
            <a:endParaRPr lang="en-GB"/>
          </a:p>
        </p:txBody>
      </p:sp>
      <p:sp>
        <p:nvSpPr>
          <p:cNvPr id="4" name="Title 1"/>
          <p:cNvSpPr txBox="1">
            <a:spLocks/>
          </p:cNvSpPr>
          <p:nvPr/>
        </p:nvSpPr>
        <p:spPr bwMode="auto">
          <a:xfrm>
            <a:off x="381000" y="534988"/>
            <a:ext cx="8426450" cy="80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pPr algn="ctr"/>
            <a:r>
              <a:rPr lang="en-US" kern="0" dirty="0"/>
              <a:t>Sentiment value character by character</a:t>
            </a:r>
            <a:endParaRPr lang="en-US" sz="3000" kern="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075" y="2227386"/>
            <a:ext cx="8426638" cy="2703924"/>
          </a:xfrm>
          <a:prstGeom prst="rect">
            <a:avLst/>
          </a:prstGeom>
        </p:spPr>
      </p:pic>
      <p:sp>
        <p:nvSpPr>
          <p:cNvPr id="6" name="Rectangle 5"/>
          <p:cNvSpPr/>
          <p:nvPr/>
        </p:nvSpPr>
        <p:spPr>
          <a:xfrm>
            <a:off x="873370" y="5083710"/>
            <a:ext cx="8440615" cy="1046440"/>
          </a:xfrm>
          <a:prstGeom prst="rect">
            <a:avLst/>
          </a:prstGeom>
        </p:spPr>
        <p:txBody>
          <a:bodyPr wrap="square">
            <a:spAutoFit/>
          </a:bodyPr>
          <a:lstStyle/>
          <a:p>
            <a:endParaRPr lang="en-GB" sz="1400" dirty="0"/>
          </a:p>
          <a:p>
            <a:r>
              <a:rPr lang="en-GB" sz="1400" dirty="0"/>
              <a:t>Radford A, </a:t>
            </a:r>
            <a:r>
              <a:rPr lang="en-GB" sz="1400" dirty="0" err="1"/>
              <a:t>Sutskever</a:t>
            </a:r>
            <a:r>
              <a:rPr lang="en-GB" sz="1400" dirty="0"/>
              <a:t> I, et al, 2017 “Unsupervised sentiment Neuron System”</a:t>
            </a:r>
          </a:p>
          <a:p>
            <a:r>
              <a:rPr lang="en-GB" sz="1400" dirty="0"/>
              <a:t>available at https://blog.openai.com/unsupervised-sentiment-neuron/</a:t>
            </a: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20093746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381000" y="839788"/>
            <a:ext cx="8426450" cy="806132"/>
          </a:xfrm>
        </p:spPr>
        <p:txBody>
          <a:bodyPr/>
          <a:lstStyle/>
          <a:p>
            <a:pPr algn="ctr"/>
            <a:r>
              <a:rPr lang="en-US" dirty="0" smtClean="0"/>
              <a:t>Customer sentiment in survey responses </a:t>
            </a:r>
            <a:r>
              <a:rPr lang="en-US" i="1" dirty="0" smtClean="0"/>
              <a:t>‘What do you like about your annual statement?’</a:t>
            </a:r>
            <a:endParaRPr lang="en-US" sz="3000" i="1" dirty="0"/>
          </a:p>
        </p:txBody>
      </p:sp>
      <p:sp>
        <p:nvSpPr>
          <p:cNvPr id="3" name="Footer Placeholder 2"/>
          <p:cNvSpPr>
            <a:spLocks noGrp="1"/>
          </p:cNvSpPr>
          <p:nvPr>
            <p:ph type="ftr" sz="quarter" idx="11"/>
            <p:custDataLst>
              <p:tags r:id="rId1"/>
            </p:custDataLst>
          </p:nvPr>
        </p:nvSpPr>
        <p:spPr>
          <a:xfrm>
            <a:off x="381000" y="6410325"/>
            <a:ext cx="9144000" cy="331788"/>
          </a:xfrm>
        </p:spPr>
        <p:txBody>
          <a:bodyPr/>
          <a:lstStyle/>
          <a:p>
            <a:r>
              <a:rPr lang="en-GB" smtClean="0"/>
              <a:t> </a:t>
            </a:r>
            <a:endParaRPr lang="en-GB"/>
          </a:p>
        </p:txBody>
      </p:sp>
      <p:sp>
        <p:nvSpPr>
          <p:cNvPr id="6" name="Rectangle 5"/>
          <p:cNvSpPr/>
          <p:nvPr/>
        </p:nvSpPr>
        <p:spPr>
          <a:xfrm>
            <a:off x="1049188" y="1645920"/>
            <a:ext cx="8022340" cy="4708981"/>
          </a:xfrm>
          <a:prstGeom prst="rect">
            <a:avLst/>
          </a:prstGeom>
        </p:spPr>
        <p:txBody>
          <a:bodyPr wrap="square">
            <a:spAutoFit/>
          </a:bodyPr>
          <a:lstStyle/>
          <a:p>
            <a:endParaRPr lang="en-GB" sz="2000" dirty="0"/>
          </a:p>
          <a:p>
            <a:r>
              <a:rPr lang="en-GB" sz="2000" dirty="0"/>
              <a:t>(+1.11) </a:t>
            </a:r>
            <a:r>
              <a:rPr lang="en-GB" sz="2000" dirty="0" smtClean="0"/>
              <a:t>[My provider] has </a:t>
            </a:r>
            <a:r>
              <a:rPr lang="en-GB" sz="2000" dirty="0"/>
              <a:t>done an excellent job for me with my SIP and I get full annual info from </a:t>
            </a:r>
            <a:r>
              <a:rPr lang="en-GB" sz="2000" dirty="0" smtClean="0"/>
              <a:t>[my adviser] who </a:t>
            </a:r>
            <a:r>
              <a:rPr lang="en-GB" sz="2000" dirty="0"/>
              <a:t>provides my monthly income.</a:t>
            </a:r>
          </a:p>
          <a:p>
            <a:endParaRPr lang="en-GB" sz="2000" dirty="0"/>
          </a:p>
          <a:p>
            <a:r>
              <a:rPr lang="en-GB" sz="2000" dirty="0"/>
              <a:t>(+1.10) Clear and concise; everything I need on one page.</a:t>
            </a:r>
          </a:p>
          <a:p>
            <a:endParaRPr lang="en-GB" sz="2000" dirty="0"/>
          </a:p>
          <a:p>
            <a:r>
              <a:rPr lang="en-GB" sz="2000" dirty="0"/>
              <a:t>(-0.77) Nothing. Don't know enough</a:t>
            </a:r>
          </a:p>
          <a:p>
            <a:endParaRPr lang="en-GB" sz="2000" dirty="0"/>
          </a:p>
          <a:p>
            <a:r>
              <a:rPr lang="en-GB" sz="2000" dirty="0"/>
              <a:t>(-0.76) No, waste of paper</a:t>
            </a:r>
          </a:p>
          <a:p>
            <a:endParaRPr lang="en-GB" sz="2000" dirty="0"/>
          </a:p>
          <a:p>
            <a:r>
              <a:rPr lang="en-GB" sz="2000" dirty="0" smtClean="0"/>
              <a:t>    ???	</a:t>
            </a:r>
            <a:r>
              <a:rPr lang="en-GB" sz="2000" dirty="0" smtClean="0">
                <a:solidFill>
                  <a:srgbClr val="FF0000"/>
                </a:solidFill>
              </a:rPr>
              <a:t>They </a:t>
            </a:r>
            <a:r>
              <a:rPr lang="en-GB" sz="2000" dirty="0">
                <a:solidFill>
                  <a:srgbClr val="FF0000"/>
                </a:solidFill>
              </a:rPr>
              <a:t>are obliged to send them. Like is not a useful word in this context</a:t>
            </a:r>
          </a:p>
          <a:p>
            <a:endParaRPr lang="en-GB" sz="2000" dirty="0"/>
          </a:p>
          <a:p>
            <a:r>
              <a:rPr lang="en-GB" sz="2000" dirty="0"/>
              <a:t>		 </a:t>
            </a:r>
          </a:p>
        </p:txBody>
      </p:sp>
    </p:spTree>
    <p:extLst>
      <p:ext uri="{BB962C8B-B14F-4D97-AF65-F5344CB8AC3E}">
        <p14:creationId xmlns:p14="http://schemas.microsoft.com/office/powerpoint/2010/main" val="369889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dirty="0" smtClean="0"/>
              <a:t>5 March 2018</a:t>
            </a:r>
            <a:endParaRPr lang="en-GB" dirty="0"/>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a:t>
            </a:fld>
            <a:endParaRPr lang="en-GB" dirty="0"/>
          </a:p>
        </p:txBody>
      </p:sp>
      <p:sp>
        <p:nvSpPr>
          <p:cNvPr id="11" name="Title 10"/>
          <p:cNvSpPr>
            <a:spLocks noGrp="1"/>
          </p:cNvSpPr>
          <p:nvPr>
            <p:ph type="title"/>
          </p:nvPr>
        </p:nvSpPr>
        <p:spPr/>
        <p:txBody>
          <a:bodyPr/>
          <a:lstStyle/>
          <a:p>
            <a:pPr>
              <a:defRPr sz="1862" b="0" i="0" u="none" strike="noStrike" kern="1200" spc="0" baseline="0">
                <a:solidFill>
                  <a:srgbClr val="3F4548">
                    <a:lumMod val="65000"/>
                    <a:lumOff val="35000"/>
                  </a:srgbClr>
                </a:solidFill>
                <a:latin typeface="+mn-lt"/>
                <a:ea typeface="+mn-ea"/>
                <a:cs typeface="+mn-cs"/>
              </a:defRPr>
            </a:pPr>
            <a:r>
              <a:rPr lang="en-GB" sz="2800" dirty="0" smtClean="0">
                <a:solidFill>
                  <a:srgbClr val="4096B8"/>
                </a:solidFill>
                <a:cs typeface="+mn-cs"/>
              </a:rPr>
              <a:t>How often would consumers like to review their financial product?</a:t>
            </a:r>
            <a:endParaRPr lang="en-GB" sz="2800" dirty="0"/>
          </a:p>
        </p:txBody>
      </p:sp>
      <p:graphicFrame>
        <p:nvGraphicFramePr>
          <p:cNvPr id="8" name="Chart 7"/>
          <p:cNvGraphicFramePr>
            <a:graphicFrameLocks/>
          </p:cNvGraphicFramePr>
          <p:nvPr>
            <p:extLst/>
          </p:nvPr>
        </p:nvGraphicFramePr>
        <p:xfrm>
          <a:off x="704528" y="1628800"/>
          <a:ext cx="8352928"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5178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381000" y="839788"/>
            <a:ext cx="8426450" cy="806132"/>
          </a:xfrm>
        </p:spPr>
        <p:txBody>
          <a:bodyPr/>
          <a:lstStyle/>
          <a:p>
            <a:pPr algn="ctr"/>
            <a:r>
              <a:rPr lang="en-US" dirty="0" smtClean="0"/>
              <a:t>Customer sentiment in survey responses </a:t>
            </a:r>
            <a:r>
              <a:rPr lang="en-US" i="1" dirty="0" smtClean="0"/>
              <a:t>‘What do you like about your annual statement?’</a:t>
            </a:r>
            <a:endParaRPr lang="en-US" sz="3000" i="1" dirty="0"/>
          </a:p>
        </p:txBody>
      </p:sp>
      <p:sp>
        <p:nvSpPr>
          <p:cNvPr id="3" name="Footer Placeholder 2"/>
          <p:cNvSpPr>
            <a:spLocks noGrp="1"/>
          </p:cNvSpPr>
          <p:nvPr>
            <p:ph type="ftr" sz="quarter" idx="11"/>
            <p:custDataLst>
              <p:tags r:id="rId1"/>
            </p:custDataLst>
          </p:nvPr>
        </p:nvSpPr>
        <p:spPr>
          <a:xfrm>
            <a:off x="381000" y="6410325"/>
            <a:ext cx="9144000" cy="331788"/>
          </a:xfrm>
        </p:spPr>
        <p:txBody>
          <a:bodyPr/>
          <a:lstStyle/>
          <a:p>
            <a:r>
              <a:rPr lang="en-GB" smtClean="0"/>
              <a:t> </a:t>
            </a:r>
            <a:endParaRPr lang="en-GB"/>
          </a:p>
        </p:txBody>
      </p:sp>
      <p:sp>
        <p:nvSpPr>
          <p:cNvPr id="6" name="Rectangle 5"/>
          <p:cNvSpPr/>
          <p:nvPr/>
        </p:nvSpPr>
        <p:spPr>
          <a:xfrm>
            <a:off x="1049188" y="1645920"/>
            <a:ext cx="8022340" cy="5016758"/>
          </a:xfrm>
          <a:prstGeom prst="rect">
            <a:avLst/>
          </a:prstGeom>
        </p:spPr>
        <p:txBody>
          <a:bodyPr wrap="square">
            <a:spAutoFit/>
          </a:bodyPr>
          <a:lstStyle/>
          <a:p>
            <a:endParaRPr lang="en-GB" sz="2000" dirty="0"/>
          </a:p>
          <a:p>
            <a:r>
              <a:rPr lang="en-GB" sz="2000" dirty="0"/>
              <a:t>(+1.11) </a:t>
            </a:r>
            <a:r>
              <a:rPr lang="en-GB" sz="2000" dirty="0" smtClean="0"/>
              <a:t>[My provider] has </a:t>
            </a:r>
            <a:r>
              <a:rPr lang="en-GB" sz="2000" dirty="0"/>
              <a:t>done an excellent job for me with my SIP and I get full annual info from </a:t>
            </a:r>
            <a:r>
              <a:rPr lang="en-GB" sz="2000" dirty="0" smtClean="0"/>
              <a:t>[my adviser] who </a:t>
            </a:r>
            <a:r>
              <a:rPr lang="en-GB" sz="2000" dirty="0"/>
              <a:t>provides my monthly income.</a:t>
            </a:r>
          </a:p>
          <a:p>
            <a:endParaRPr lang="en-GB" sz="2000" dirty="0"/>
          </a:p>
          <a:p>
            <a:r>
              <a:rPr lang="en-GB" sz="2000" dirty="0"/>
              <a:t>(+1.10) Clear and concise; everything I need on one page.</a:t>
            </a:r>
          </a:p>
          <a:p>
            <a:endParaRPr lang="en-GB" sz="2000" dirty="0"/>
          </a:p>
          <a:p>
            <a:r>
              <a:rPr lang="en-GB" sz="2000" dirty="0"/>
              <a:t>(-0.77) Nothing. Don't know enough</a:t>
            </a:r>
          </a:p>
          <a:p>
            <a:endParaRPr lang="en-GB" sz="2000" dirty="0"/>
          </a:p>
          <a:p>
            <a:r>
              <a:rPr lang="en-GB" sz="2000" dirty="0"/>
              <a:t>(-0.76) No, waste of paper</a:t>
            </a:r>
          </a:p>
          <a:p>
            <a:endParaRPr lang="en-GB" sz="2000" dirty="0"/>
          </a:p>
          <a:p>
            <a:r>
              <a:rPr lang="en-GB" sz="2000" dirty="0"/>
              <a:t>(-0.67) They are obliged to send them. Like is not a useful word in this context</a:t>
            </a:r>
          </a:p>
          <a:p>
            <a:endParaRPr lang="en-GB" sz="2000" dirty="0"/>
          </a:p>
          <a:p>
            <a:r>
              <a:rPr lang="en-GB" sz="2000" dirty="0"/>
              <a:t>		 Overall sentiment +0.095</a:t>
            </a: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3757228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381000" y="839788"/>
            <a:ext cx="8426450" cy="806132"/>
          </a:xfrm>
        </p:spPr>
        <p:txBody>
          <a:bodyPr/>
          <a:lstStyle/>
          <a:p>
            <a:pPr algn="ctr"/>
            <a:r>
              <a:rPr lang="en-US" dirty="0" smtClean="0"/>
              <a:t>Customer sentiment in survey responses </a:t>
            </a:r>
            <a:r>
              <a:rPr lang="en-US" i="1" dirty="0" smtClean="0"/>
              <a:t>‘What do you dislike or would change about your annual statement?’</a:t>
            </a:r>
            <a:endParaRPr lang="en-US" sz="3000" i="1" dirty="0"/>
          </a:p>
        </p:txBody>
      </p:sp>
      <p:sp>
        <p:nvSpPr>
          <p:cNvPr id="5" name="Rectangle 4"/>
          <p:cNvSpPr/>
          <p:nvPr/>
        </p:nvSpPr>
        <p:spPr>
          <a:xfrm>
            <a:off x="599927" y="1989016"/>
            <a:ext cx="8518523" cy="1015663"/>
          </a:xfrm>
          <a:prstGeom prst="rect">
            <a:avLst/>
          </a:prstGeom>
        </p:spPr>
        <p:txBody>
          <a:bodyPr wrap="square">
            <a:spAutoFit/>
          </a:bodyPr>
          <a:lstStyle/>
          <a:p>
            <a:pPr marL="742950" lvl="1" indent="-285750" defTabSz="685800">
              <a:lnSpc>
                <a:spcPct val="150000"/>
              </a:lnSpc>
              <a:buClr>
                <a:srgbClr val="007681"/>
              </a:buClr>
              <a:buFont typeface="Wingdings" charset="2"/>
              <a:buChar char="§"/>
            </a:pPr>
            <a:endParaRPr lang="en-GB" sz="2000" dirty="0"/>
          </a:p>
          <a:p>
            <a:pPr marL="285750" indent="-285750" defTabSz="685800">
              <a:lnSpc>
                <a:spcPct val="150000"/>
              </a:lnSpc>
              <a:buClr>
                <a:srgbClr val="007681"/>
              </a:buClr>
              <a:buFont typeface="Wingdings" charset="2"/>
              <a:buChar char="§"/>
            </a:pPr>
            <a:endParaRPr lang="en-GB" sz="2000" dirty="0"/>
          </a:p>
        </p:txBody>
      </p:sp>
      <p:sp>
        <p:nvSpPr>
          <p:cNvPr id="3" name="Footer Placeholder 2"/>
          <p:cNvSpPr>
            <a:spLocks noGrp="1"/>
          </p:cNvSpPr>
          <p:nvPr>
            <p:ph type="ftr" sz="quarter" idx="11"/>
            <p:custDataLst>
              <p:tags r:id="rId1"/>
            </p:custDataLst>
          </p:nvPr>
        </p:nvSpPr>
        <p:spPr>
          <a:xfrm>
            <a:off x="381000" y="6410325"/>
            <a:ext cx="9144000" cy="331788"/>
          </a:xfrm>
        </p:spPr>
        <p:txBody>
          <a:bodyPr/>
          <a:lstStyle/>
          <a:p>
            <a:r>
              <a:rPr lang="en-GB" smtClean="0"/>
              <a:t> </a:t>
            </a:r>
            <a:endParaRPr lang="en-GB"/>
          </a:p>
        </p:txBody>
      </p:sp>
      <p:sp>
        <p:nvSpPr>
          <p:cNvPr id="6" name="Rectangle 5"/>
          <p:cNvSpPr/>
          <p:nvPr/>
        </p:nvSpPr>
        <p:spPr>
          <a:xfrm>
            <a:off x="1096109" y="2235200"/>
            <a:ext cx="8022340" cy="5016758"/>
          </a:xfrm>
          <a:prstGeom prst="rect">
            <a:avLst/>
          </a:prstGeom>
        </p:spPr>
        <p:txBody>
          <a:bodyPr wrap="square">
            <a:spAutoFit/>
          </a:bodyPr>
          <a:lstStyle/>
          <a:p>
            <a:r>
              <a:rPr lang="en-GB" sz="2000" dirty="0"/>
              <a:t>(+0.45) Being jargon free; easier to understand</a:t>
            </a:r>
          </a:p>
          <a:p>
            <a:endParaRPr lang="en-GB" sz="2000" dirty="0"/>
          </a:p>
          <a:p>
            <a:r>
              <a:rPr lang="en-GB" sz="2000" dirty="0"/>
              <a:t>(-1.62) Too long and complicated and does not explain anything relevant in plain English</a:t>
            </a:r>
          </a:p>
          <a:p>
            <a:endParaRPr lang="en-GB" sz="2000" dirty="0"/>
          </a:p>
          <a:p>
            <a:r>
              <a:rPr lang="en-GB" sz="2000" dirty="0"/>
              <a:t>(-1.52) Waste of paper, for which I am paying</a:t>
            </a:r>
            <a:r>
              <a:rPr lang="en-GB" sz="2000" dirty="0" smtClean="0"/>
              <a:t>.</a:t>
            </a:r>
          </a:p>
          <a:p>
            <a:endParaRPr lang="en-GB" sz="2000" dirty="0"/>
          </a:p>
          <a:p>
            <a:r>
              <a:rPr lang="en-GB" sz="2000" dirty="0" smtClean="0"/>
              <a:t>???	</a:t>
            </a:r>
            <a:r>
              <a:rPr lang="en-GB" sz="2000" dirty="0" smtClean="0">
                <a:solidFill>
                  <a:srgbClr val="FF0000"/>
                </a:solidFill>
              </a:rPr>
              <a:t>Too </a:t>
            </a:r>
            <a:r>
              <a:rPr lang="en-GB" sz="2000" dirty="0">
                <a:solidFill>
                  <a:srgbClr val="FF0000"/>
                </a:solidFill>
              </a:rPr>
              <a:t>lengthy; too wordy; too much legal waffle ; lay out very boring ; small font; incomprehensible explanations; poor definitions; too repetitive</a:t>
            </a:r>
          </a:p>
          <a:p>
            <a:endParaRPr lang="en-GB" sz="2000" dirty="0"/>
          </a:p>
          <a:p>
            <a:pPr algn="ctr"/>
            <a:endParaRPr lang="en-GB" sz="2000" dirty="0"/>
          </a:p>
          <a:p>
            <a:pPr algn="ctr"/>
            <a:r>
              <a:rPr lang="en-GB" sz="2000" dirty="0"/>
              <a:t>Overall sentiment -0.096</a:t>
            </a:r>
          </a:p>
          <a:p>
            <a:endParaRPr lang="en-GB" sz="2000" dirty="0"/>
          </a:p>
          <a:p>
            <a:r>
              <a:rPr lang="en-GB" sz="2000" dirty="0"/>
              <a:t> </a:t>
            </a: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227320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381000" y="839788"/>
            <a:ext cx="8426450" cy="806132"/>
          </a:xfrm>
        </p:spPr>
        <p:txBody>
          <a:bodyPr/>
          <a:lstStyle/>
          <a:p>
            <a:pPr algn="ctr"/>
            <a:r>
              <a:rPr lang="en-US" dirty="0" smtClean="0"/>
              <a:t>Customer sentiment in survey responses </a:t>
            </a:r>
            <a:r>
              <a:rPr lang="en-US" i="1" dirty="0" smtClean="0"/>
              <a:t>‘What do you dislike or would change about your annual statement?’</a:t>
            </a:r>
            <a:endParaRPr lang="en-US" sz="3000" i="1" dirty="0"/>
          </a:p>
        </p:txBody>
      </p:sp>
      <p:sp>
        <p:nvSpPr>
          <p:cNvPr id="5" name="Rectangle 4"/>
          <p:cNvSpPr/>
          <p:nvPr/>
        </p:nvSpPr>
        <p:spPr>
          <a:xfrm>
            <a:off x="599927" y="1989016"/>
            <a:ext cx="8518523" cy="1015663"/>
          </a:xfrm>
          <a:prstGeom prst="rect">
            <a:avLst/>
          </a:prstGeom>
        </p:spPr>
        <p:txBody>
          <a:bodyPr wrap="square">
            <a:spAutoFit/>
          </a:bodyPr>
          <a:lstStyle/>
          <a:p>
            <a:pPr marL="742950" lvl="1" indent="-285750" defTabSz="685800">
              <a:lnSpc>
                <a:spcPct val="150000"/>
              </a:lnSpc>
              <a:buClr>
                <a:srgbClr val="007681"/>
              </a:buClr>
              <a:buFont typeface="Wingdings" charset="2"/>
              <a:buChar char="§"/>
            </a:pPr>
            <a:endParaRPr lang="en-GB" sz="2000" dirty="0"/>
          </a:p>
          <a:p>
            <a:pPr marL="285750" indent="-285750" defTabSz="685800">
              <a:lnSpc>
                <a:spcPct val="150000"/>
              </a:lnSpc>
              <a:buClr>
                <a:srgbClr val="007681"/>
              </a:buClr>
              <a:buFont typeface="Wingdings" charset="2"/>
              <a:buChar char="§"/>
            </a:pPr>
            <a:endParaRPr lang="en-GB" sz="2000" dirty="0"/>
          </a:p>
        </p:txBody>
      </p:sp>
      <p:sp>
        <p:nvSpPr>
          <p:cNvPr id="3" name="Footer Placeholder 2"/>
          <p:cNvSpPr>
            <a:spLocks noGrp="1"/>
          </p:cNvSpPr>
          <p:nvPr>
            <p:ph type="ftr" sz="quarter" idx="11"/>
            <p:custDataLst>
              <p:tags r:id="rId1"/>
            </p:custDataLst>
          </p:nvPr>
        </p:nvSpPr>
        <p:spPr>
          <a:xfrm>
            <a:off x="381000" y="6410325"/>
            <a:ext cx="9144000" cy="331788"/>
          </a:xfrm>
        </p:spPr>
        <p:txBody>
          <a:bodyPr/>
          <a:lstStyle/>
          <a:p>
            <a:r>
              <a:rPr lang="en-GB" smtClean="0"/>
              <a:t> </a:t>
            </a:r>
            <a:endParaRPr lang="en-GB"/>
          </a:p>
        </p:txBody>
      </p:sp>
      <p:sp>
        <p:nvSpPr>
          <p:cNvPr id="6" name="Rectangle 5"/>
          <p:cNvSpPr/>
          <p:nvPr/>
        </p:nvSpPr>
        <p:spPr>
          <a:xfrm>
            <a:off x="1096109" y="2235200"/>
            <a:ext cx="8022340" cy="5016758"/>
          </a:xfrm>
          <a:prstGeom prst="rect">
            <a:avLst/>
          </a:prstGeom>
        </p:spPr>
        <p:txBody>
          <a:bodyPr wrap="square">
            <a:spAutoFit/>
          </a:bodyPr>
          <a:lstStyle/>
          <a:p>
            <a:r>
              <a:rPr lang="en-GB" sz="2000" dirty="0"/>
              <a:t>(+0.45) Being jargon free; easier to understand</a:t>
            </a:r>
          </a:p>
          <a:p>
            <a:endParaRPr lang="en-GB" sz="2000" dirty="0"/>
          </a:p>
          <a:p>
            <a:r>
              <a:rPr lang="en-GB" sz="2000" dirty="0"/>
              <a:t>(-1.62) Too long and complicated and does not explain anything relevant in plain English</a:t>
            </a:r>
          </a:p>
          <a:p>
            <a:endParaRPr lang="en-GB" sz="2000" dirty="0"/>
          </a:p>
          <a:p>
            <a:r>
              <a:rPr lang="en-GB" sz="2000" dirty="0"/>
              <a:t>(-1.52) Waste of paper, for which I am paying</a:t>
            </a:r>
            <a:r>
              <a:rPr lang="en-GB" sz="2000" dirty="0" smtClean="0"/>
              <a:t>.</a:t>
            </a:r>
          </a:p>
          <a:p>
            <a:endParaRPr lang="en-GB" sz="2000" dirty="0"/>
          </a:p>
          <a:p>
            <a:r>
              <a:rPr lang="en-GB" sz="2000" dirty="0" smtClean="0"/>
              <a:t>(-</a:t>
            </a:r>
            <a:r>
              <a:rPr lang="en-GB" sz="2000" dirty="0"/>
              <a:t>1.91) Too lengthy; too wordy; too much legal waffle ; lay out very boring ; small font; incomprehensible explanations; poor definitions; too repetitive</a:t>
            </a:r>
          </a:p>
          <a:p>
            <a:endParaRPr lang="en-GB" sz="2000" dirty="0"/>
          </a:p>
          <a:p>
            <a:pPr algn="ctr"/>
            <a:endParaRPr lang="en-GB" sz="2000" dirty="0"/>
          </a:p>
          <a:p>
            <a:pPr algn="ctr"/>
            <a:r>
              <a:rPr lang="en-GB" sz="2000" dirty="0"/>
              <a:t>Overall sentiment -0.096</a:t>
            </a:r>
          </a:p>
          <a:p>
            <a:endParaRPr lang="en-GB" sz="2000" dirty="0"/>
          </a:p>
          <a:p>
            <a:r>
              <a:rPr lang="en-GB" sz="2000" dirty="0"/>
              <a:t> </a:t>
            </a: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95910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381000" y="839788"/>
            <a:ext cx="8426450" cy="806132"/>
          </a:xfrm>
        </p:spPr>
        <p:txBody>
          <a:bodyPr/>
          <a:lstStyle/>
          <a:p>
            <a:pPr algn="ctr"/>
            <a:r>
              <a:rPr lang="en-US" dirty="0" smtClean="0"/>
              <a:t>Digital fingerprint allows grouping of responses</a:t>
            </a:r>
            <a:endParaRPr lang="en-US" sz="3000" dirty="0"/>
          </a:p>
        </p:txBody>
      </p:sp>
      <p:sp>
        <p:nvSpPr>
          <p:cNvPr id="5" name="Rectangle 4"/>
          <p:cNvSpPr/>
          <p:nvPr/>
        </p:nvSpPr>
        <p:spPr>
          <a:xfrm>
            <a:off x="599927" y="1989016"/>
            <a:ext cx="8518523" cy="1015663"/>
          </a:xfrm>
          <a:prstGeom prst="rect">
            <a:avLst/>
          </a:prstGeom>
        </p:spPr>
        <p:txBody>
          <a:bodyPr wrap="square">
            <a:spAutoFit/>
          </a:bodyPr>
          <a:lstStyle/>
          <a:p>
            <a:pPr marL="742950" lvl="1" indent="-285750" defTabSz="685800">
              <a:lnSpc>
                <a:spcPct val="150000"/>
              </a:lnSpc>
              <a:buClr>
                <a:srgbClr val="007681"/>
              </a:buClr>
              <a:buFont typeface="Wingdings" charset="2"/>
              <a:buChar char="§"/>
            </a:pPr>
            <a:endParaRPr lang="en-GB" sz="2000" dirty="0"/>
          </a:p>
          <a:p>
            <a:pPr marL="285750" indent="-285750" defTabSz="685800">
              <a:lnSpc>
                <a:spcPct val="150000"/>
              </a:lnSpc>
              <a:buClr>
                <a:srgbClr val="007681"/>
              </a:buClr>
              <a:buFont typeface="Wingdings" charset="2"/>
              <a:buChar char="§"/>
            </a:pPr>
            <a:endParaRPr lang="en-GB" sz="2000" dirty="0"/>
          </a:p>
        </p:txBody>
      </p:sp>
      <p:sp>
        <p:nvSpPr>
          <p:cNvPr id="3" name="Footer Placeholder 2"/>
          <p:cNvSpPr>
            <a:spLocks noGrp="1"/>
          </p:cNvSpPr>
          <p:nvPr>
            <p:ph type="ftr" sz="quarter" idx="11"/>
            <p:custDataLst>
              <p:tags r:id="rId1"/>
            </p:custDataLst>
          </p:nvPr>
        </p:nvSpPr>
        <p:spPr>
          <a:xfrm>
            <a:off x="381000" y="6410325"/>
            <a:ext cx="9144000" cy="331788"/>
          </a:xfrm>
        </p:spPr>
        <p:txBody>
          <a:bodyPr/>
          <a:lstStyle/>
          <a:p>
            <a:r>
              <a:rPr lang="en-GB" smtClean="0"/>
              <a:t> </a:t>
            </a:r>
            <a:endParaRPr lang="en-GB"/>
          </a:p>
        </p:txBody>
      </p:sp>
      <p:sp>
        <p:nvSpPr>
          <p:cNvPr id="6" name="Rectangle 5"/>
          <p:cNvSpPr/>
          <p:nvPr/>
        </p:nvSpPr>
        <p:spPr>
          <a:xfrm>
            <a:off x="1096109" y="2235200"/>
            <a:ext cx="8022340" cy="4708981"/>
          </a:xfrm>
          <a:prstGeom prst="rect">
            <a:avLst/>
          </a:prstGeom>
        </p:spPr>
        <p:txBody>
          <a:bodyPr wrap="square">
            <a:spAutoFit/>
          </a:bodyPr>
          <a:lstStyle/>
          <a:p>
            <a:r>
              <a:rPr lang="en-GB" sz="2000" dirty="0"/>
              <a:t>Grouping (clustering) does not rely on customers using identical language, or even spelling correctly!</a:t>
            </a:r>
          </a:p>
          <a:p>
            <a:endParaRPr lang="en-GB" sz="2000" dirty="0"/>
          </a:p>
          <a:p>
            <a:pPr marL="342900" indent="-342900">
              <a:buFont typeface="Arial" panose="020B0604020202020204" pitchFamily="34" charset="0"/>
              <a:buChar char="•"/>
            </a:pPr>
            <a:endParaRPr lang="en-GB" sz="2000" dirty="0"/>
          </a:p>
          <a:p>
            <a:r>
              <a:rPr lang="en-GB" sz="2000" dirty="0"/>
              <a:t>Example responses grouped together:</a:t>
            </a:r>
          </a:p>
          <a:p>
            <a:endParaRPr lang="en-GB" sz="2000" dirty="0"/>
          </a:p>
          <a:p>
            <a:pPr lvl="1"/>
            <a:r>
              <a:rPr lang="en-GB" sz="2000" dirty="0"/>
              <a:t>Easy to understand</a:t>
            </a:r>
          </a:p>
          <a:p>
            <a:pPr lvl="2"/>
            <a:r>
              <a:rPr lang="en-GB" sz="2000" i="1" dirty="0"/>
              <a:t>'Easy to understand; informative'</a:t>
            </a:r>
          </a:p>
          <a:p>
            <a:pPr lvl="2"/>
            <a:r>
              <a:rPr lang="en-GB" sz="2000" i="1" dirty="0"/>
              <a:t>'</a:t>
            </a:r>
            <a:r>
              <a:rPr lang="en-GB" sz="2000" i="1" dirty="0" err="1"/>
              <a:t>Clear;concise;up</a:t>
            </a:r>
            <a:r>
              <a:rPr lang="en-GB" sz="2000" i="1" dirty="0"/>
              <a:t> to date'</a:t>
            </a:r>
          </a:p>
          <a:p>
            <a:pPr lvl="1"/>
            <a:endParaRPr lang="en-GB" sz="2000" dirty="0"/>
          </a:p>
          <a:p>
            <a:pPr lvl="1"/>
            <a:r>
              <a:rPr lang="en-GB" sz="2000" dirty="0"/>
              <a:t>Value</a:t>
            </a:r>
          </a:p>
          <a:p>
            <a:pPr lvl="2"/>
            <a:r>
              <a:rPr lang="en-GB" sz="2000" i="1" dirty="0"/>
              <a:t>'Clear about its overall value.‘</a:t>
            </a:r>
          </a:p>
          <a:p>
            <a:pPr lvl="2"/>
            <a:r>
              <a:rPr lang="en-GB" sz="2000" i="1" dirty="0"/>
              <a:t>'Comparisons of value now against 1 year previously'</a:t>
            </a:r>
          </a:p>
          <a:p>
            <a:r>
              <a:rPr lang="en-GB" sz="2000" dirty="0"/>
              <a:t> </a:t>
            </a: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395671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381000" y="839788"/>
            <a:ext cx="8426450" cy="806132"/>
          </a:xfrm>
        </p:spPr>
        <p:txBody>
          <a:bodyPr/>
          <a:lstStyle/>
          <a:p>
            <a:pPr algn="ctr"/>
            <a:r>
              <a:rPr lang="en-US" sz="3000" dirty="0"/>
              <a:t>Automated grouping of responses reveals themes </a:t>
            </a:r>
          </a:p>
        </p:txBody>
      </p:sp>
      <p:sp>
        <p:nvSpPr>
          <p:cNvPr id="3" name="Footer Placeholder 2"/>
          <p:cNvSpPr>
            <a:spLocks noGrp="1"/>
          </p:cNvSpPr>
          <p:nvPr>
            <p:ph type="ftr" sz="quarter" idx="11"/>
            <p:custDataLst>
              <p:tags r:id="rId1"/>
            </p:custDataLst>
          </p:nvPr>
        </p:nvSpPr>
        <p:spPr>
          <a:xfrm>
            <a:off x="381000" y="6410325"/>
            <a:ext cx="9144000" cy="331788"/>
          </a:xfrm>
        </p:spPr>
        <p:txBody>
          <a:bodyPr/>
          <a:lstStyle/>
          <a:p>
            <a:r>
              <a:rPr lang="en-GB" smtClean="0"/>
              <a:t> </a:t>
            </a:r>
            <a:endParaRPr lang="en-GB"/>
          </a:p>
        </p:txBody>
      </p:sp>
      <p:sp>
        <p:nvSpPr>
          <p:cNvPr id="6" name="Rectangle 5"/>
          <p:cNvSpPr/>
          <p:nvPr/>
        </p:nvSpPr>
        <p:spPr>
          <a:xfrm>
            <a:off x="785110" y="2266461"/>
            <a:ext cx="8022340" cy="1323439"/>
          </a:xfrm>
          <a:prstGeom prst="rect">
            <a:avLst/>
          </a:prstGeom>
        </p:spPr>
        <p:txBody>
          <a:bodyPr wrap="square">
            <a:spAutoFit/>
          </a:bodyPr>
          <a:lstStyle/>
          <a:p>
            <a:endParaRPr lang="en-GB" sz="2000" dirty="0"/>
          </a:p>
          <a:p>
            <a:endParaRPr lang="en-GB" sz="2000" dirty="0"/>
          </a:p>
          <a:p>
            <a:r>
              <a:rPr lang="en-GB" sz="2000" dirty="0"/>
              <a:t> </a:t>
            </a:r>
          </a:p>
          <a:p>
            <a:pPr marL="342900" indent="-342900">
              <a:buFont typeface="Arial" panose="020B0604020202020204" pitchFamily="34" charset="0"/>
              <a:buChar char="•"/>
            </a:pPr>
            <a:endParaRPr lang="en-GB" sz="2000" dirty="0"/>
          </a:p>
        </p:txBody>
      </p:sp>
      <p:sp>
        <p:nvSpPr>
          <p:cNvPr id="2" name="Rectangle 1"/>
          <p:cNvSpPr/>
          <p:nvPr/>
        </p:nvSpPr>
        <p:spPr>
          <a:xfrm>
            <a:off x="1308664" y="1772816"/>
            <a:ext cx="6975231" cy="5632311"/>
          </a:xfrm>
          <a:prstGeom prst="rect">
            <a:avLst/>
          </a:prstGeom>
        </p:spPr>
        <p:txBody>
          <a:bodyPr wrap="square">
            <a:spAutoFit/>
          </a:bodyPr>
          <a:lstStyle/>
          <a:p>
            <a:endParaRPr lang="en-GB" dirty="0" smtClean="0"/>
          </a:p>
          <a:p>
            <a:r>
              <a:rPr lang="en-GB" sz="2800" b="1" dirty="0" smtClean="0"/>
              <a:t>Key themes important to customers in communications</a:t>
            </a:r>
          </a:p>
          <a:p>
            <a:endParaRPr lang="en-GB" sz="2800" dirty="0"/>
          </a:p>
          <a:p>
            <a:pPr marL="285750" indent="-285750">
              <a:buFont typeface="Arial" panose="020B0604020202020204" pitchFamily="34" charset="0"/>
              <a:buChar char="•"/>
            </a:pPr>
            <a:r>
              <a:rPr lang="en-GB" sz="2800" dirty="0" smtClean="0"/>
              <a:t>I want it to be easy </a:t>
            </a:r>
            <a:r>
              <a:rPr lang="en-GB" sz="2800" dirty="0"/>
              <a:t>to </a:t>
            </a:r>
            <a:r>
              <a:rPr lang="en-GB" sz="2800" dirty="0" smtClean="0"/>
              <a:t>understand (17%)</a:t>
            </a:r>
          </a:p>
          <a:p>
            <a:pPr marL="285750" indent="-285750">
              <a:buFont typeface="Arial" panose="020B0604020202020204" pitchFamily="34" charset="0"/>
              <a:buChar char="•"/>
            </a:pPr>
            <a:endParaRPr lang="en-GB" sz="2800" dirty="0" smtClean="0"/>
          </a:p>
          <a:p>
            <a:pPr marL="285750" indent="-285750">
              <a:buFont typeface="Arial" panose="020B0604020202020204" pitchFamily="34" charset="0"/>
              <a:buChar char="•"/>
            </a:pPr>
            <a:r>
              <a:rPr lang="en-GB" sz="2800" dirty="0" smtClean="0"/>
              <a:t>I want to know the value (6%)</a:t>
            </a:r>
          </a:p>
          <a:p>
            <a:pPr marL="285750" indent="-285750">
              <a:buFont typeface="Arial" panose="020B0604020202020204" pitchFamily="34" charset="0"/>
              <a:buChar char="•"/>
            </a:pPr>
            <a:endParaRPr lang="en-GB" sz="2800" dirty="0" smtClean="0"/>
          </a:p>
          <a:p>
            <a:pPr marL="285750" indent="-285750">
              <a:buFont typeface="Arial" panose="020B0604020202020204" pitchFamily="34" charset="0"/>
              <a:buChar char="•"/>
            </a:pPr>
            <a:r>
              <a:rPr lang="en-GB" sz="2800" dirty="0" smtClean="0"/>
              <a:t>Many customers don’t have a view (77%)</a:t>
            </a:r>
          </a:p>
          <a:p>
            <a:pPr marL="285750" indent="-285750">
              <a:buFont typeface="Arial" panose="020B0604020202020204" pitchFamily="34" charset="0"/>
              <a:buChar char="•"/>
            </a:pPr>
            <a:endParaRPr lang="en-GB" dirty="0" smtClean="0"/>
          </a:p>
          <a:p>
            <a:r>
              <a:rPr lang="en-GB" dirty="0"/>
              <a:t> </a:t>
            </a:r>
          </a:p>
          <a:p>
            <a:r>
              <a:rPr lang="en-GB" dirty="0"/>
              <a:t> </a:t>
            </a:r>
          </a:p>
          <a:p>
            <a:endParaRPr lang="en-GB" dirty="0" smtClean="0"/>
          </a:p>
          <a:p>
            <a:endParaRPr lang="en-GB" dirty="0"/>
          </a:p>
        </p:txBody>
      </p:sp>
    </p:spTree>
    <p:extLst>
      <p:ext uri="{BB962C8B-B14F-4D97-AF65-F5344CB8AC3E}">
        <p14:creationId xmlns:p14="http://schemas.microsoft.com/office/powerpoint/2010/main" val="3325992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Conclusion and next steps</a:t>
            </a:r>
            <a:endParaRPr lang="en-GB" dirty="0"/>
          </a:p>
        </p:txBody>
      </p:sp>
      <p:sp>
        <p:nvSpPr>
          <p:cNvPr id="6" name="Subtitle 5"/>
          <p:cNvSpPr>
            <a:spLocks noGrp="1"/>
          </p:cNvSpPr>
          <p:nvPr>
            <p:ph type="subTitle" idx="1"/>
          </p:nvPr>
        </p:nvSpPr>
        <p:spPr/>
        <p:txBody>
          <a:bodyPr/>
          <a:lstStyle/>
          <a:p>
            <a:r>
              <a:rPr lang="en-GB" dirty="0" smtClean="0"/>
              <a:t> </a:t>
            </a:r>
            <a:endParaRPr lang="en-GB" dirty="0"/>
          </a:p>
        </p:txBody>
      </p:sp>
      <p:sp>
        <p:nvSpPr>
          <p:cNvPr id="4" name="Date Placeholder 3"/>
          <p:cNvSpPr>
            <a:spLocks noGrp="1"/>
          </p:cNvSpPr>
          <p:nvPr>
            <p:ph type="dt" sz="half" idx="2"/>
          </p:nvPr>
        </p:nvSpPr>
        <p:spPr/>
        <p:txBody>
          <a:bodyPr/>
          <a:lstStyle/>
          <a:p>
            <a:r>
              <a:rPr lang="en-GB" dirty="0" smtClean="0">
                <a:solidFill>
                  <a:srgbClr val="FFFFFF"/>
                </a:solidFill>
              </a:rPr>
              <a:t>5 March 2018</a:t>
            </a:r>
            <a:endParaRPr lang="en-GB" dirty="0">
              <a:solidFill>
                <a:srgbClr val="FFFFFF"/>
              </a:solidFill>
            </a:endParaRPr>
          </a:p>
        </p:txBody>
      </p:sp>
    </p:spTree>
    <p:extLst>
      <p:ext uri="{BB962C8B-B14F-4D97-AF65-F5344CB8AC3E}">
        <p14:creationId xmlns:p14="http://schemas.microsoft.com/office/powerpoint/2010/main" val="33383432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229" y="260648"/>
            <a:ext cx="8982471" cy="1143000"/>
          </a:xfrm>
        </p:spPr>
        <p:txBody>
          <a:bodyPr/>
          <a:lstStyle/>
          <a:p>
            <a:r>
              <a:rPr lang="en-GB" dirty="0" smtClean="0"/>
              <a:t>Summary and Conclusions – 1 of 2</a:t>
            </a:r>
            <a:endParaRPr lang="en-GB" dirty="0"/>
          </a:p>
        </p:txBody>
      </p:sp>
      <p:sp>
        <p:nvSpPr>
          <p:cNvPr id="6" name="Content Placeholder 5"/>
          <p:cNvSpPr>
            <a:spLocks noGrp="1"/>
          </p:cNvSpPr>
          <p:nvPr>
            <p:ph idx="1"/>
          </p:nvPr>
        </p:nvSpPr>
        <p:spPr>
          <a:xfrm>
            <a:off x="416496" y="1124744"/>
            <a:ext cx="8982471" cy="4784278"/>
          </a:xfrm>
        </p:spPr>
        <p:txBody>
          <a:bodyPr/>
          <a:lstStyle/>
          <a:p>
            <a:r>
              <a:rPr lang="en-GB" sz="2800" dirty="0" smtClean="0"/>
              <a:t>Returns are competitive, but we could do more to “advertise”.</a:t>
            </a:r>
          </a:p>
          <a:p>
            <a:r>
              <a:rPr lang="en-GB" sz="2800" dirty="0" smtClean="0"/>
              <a:t>With profits can change over the lifecycle - ongoing engagement is important.</a:t>
            </a:r>
          </a:p>
          <a:p>
            <a:r>
              <a:rPr lang="en-GB" sz="2800" dirty="0" smtClean="0"/>
              <a:t>Consumers want regular and detailed information – maybe more as they nearer to maturity</a:t>
            </a:r>
          </a:p>
          <a:p>
            <a:pPr lvl="0"/>
            <a:r>
              <a:rPr lang="en-GB" sz="2800" dirty="0" smtClean="0"/>
              <a:t>Consumers state they have a reasonable understanding of the information being provided...</a:t>
            </a:r>
          </a:p>
          <a:p>
            <a:pPr lvl="0"/>
            <a:r>
              <a:rPr lang="en-GB" sz="2800" dirty="0" smtClean="0"/>
              <a:t>... And better relative to holders of financial products generally.</a:t>
            </a:r>
          </a:p>
        </p:txBody>
      </p:sp>
    </p:spTree>
    <p:extLst>
      <p:ext uri="{BB962C8B-B14F-4D97-AF65-F5344CB8AC3E}">
        <p14:creationId xmlns:p14="http://schemas.microsoft.com/office/powerpoint/2010/main" val="3496023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229" y="260648"/>
            <a:ext cx="8982471" cy="1143000"/>
          </a:xfrm>
        </p:spPr>
        <p:txBody>
          <a:bodyPr/>
          <a:lstStyle/>
          <a:p>
            <a:r>
              <a:rPr lang="en-GB" dirty="0" smtClean="0"/>
              <a:t>Summary and Conclusions – 2 of 2</a:t>
            </a:r>
            <a:endParaRPr lang="en-GB" dirty="0"/>
          </a:p>
        </p:txBody>
      </p:sp>
      <p:sp>
        <p:nvSpPr>
          <p:cNvPr id="6" name="Content Placeholder 5"/>
          <p:cNvSpPr>
            <a:spLocks noGrp="1"/>
          </p:cNvSpPr>
          <p:nvPr>
            <p:ph idx="1"/>
          </p:nvPr>
        </p:nvSpPr>
        <p:spPr>
          <a:xfrm>
            <a:off x="416496" y="1309018"/>
            <a:ext cx="8982471" cy="4784278"/>
          </a:xfrm>
        </p:spPr>
        <p:txBody>
          <a:bodyPr/>
          <a:lstStyle/>
          <a:p>
            <a:pPr lvl="0"/>
            <a:r>
              <a:rPr lang="en-GB" sz="2800" dirty="0" smtClean="0"/>
              <a:t>However, certain key issues are not well understood...</a:t>
            </a:r>
          </a:p>
          <a:p>
            <a:r>
              <a:rPr lang="en-GB" sz="2800" dirty="0" smtClean="0"/>
              <a:t>...And there is a substantial proportion who will not actively manage their policy.</a:t>
            </a:r>
          </a:p>
          <a:p>
            <a:r>
              <a:rPr lang="en-GB" sz="2800" dirty="0" smtClean="0"/>
              <a:t>Clearer communication is key, but only one part of the solution.</a:t>
            </a:r>
          </a:p>
          <a:p>
            <a:pPr lvl="0"/>
            <a:r>
              <a:rPr lang="en-GB" sz="2800" dirty="0" smtClean="0"/>
              <a:t>There is some evidence of a transition towards a preference for digital communications </a:t>
            </a:r>
          </a:p>
          <a:p>
            <a:pPr lvl="1"/>
            <a:r>
              <a:rPr lang="en-GB" dirty="0" smtClean="0"/>
              <a:t>Will evolve as younger generations engage with with-profits?</a:t>
            </a:r>
          </a:p>
        </p:txBody>
      </p:sp>
    </p:spTree>
    <p:extLst>
      <p:ext uri="{BB962C8B-B14F-4D97-AF65-F5344CB8AC3E}">
        <p14:creationId xmlns:p14="http://schemas.microsoft.com/office/powerpoint/2010/main" val="34960235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229" y="260648"/>
            <a:ext cx="8982471" cy="1143000"/>
          </a:xfrm>
        </p:spPr>
        <p:txBody>
          <a:bodyPr/>
          <a:lstStyle/>
          <a:p>
            <a:r>
              <a:rPr lang="en-GB" dirty="0" smtClean="0"/>
              <a:t>Next steps</a:t>
            </a:r>
            <a:endParaRPr lang="en-GB" dirty="0"/>
          </a:p>
        </p:txBody>
      </p:sp>
      <p:sp>
        <p:nvSpPr>
          <p:cNvPr id="6" name="Content Placeholder 5"/>
          <p:cNvSpPr>
            <a:spLocks noGrp="1"/>
          </p:cNvSpPr>
          <p:nvPr>
            <p:ph idx="1"/>
          </p:nvPr>
        </p:nvSpPr>
        <p:spPr>
          <a:xfrm>
            <a:off x="416496" y="1340768"/>
            <a:ext cx="8982471" cy="4640262"/>
          </a:xfrm>
        </p:spPr>
        <p:txBody>
          <a:bodyPr/>
          <a:lstStyle/>
          <a:p>
            <a:pPr marL="342900" indent="-342900">
              <a:buFont typeface="Arial" panose="020B0604020202020204" pitchFamily="34" charset="0"/>
              <a:buChar char="•"/>
            </a:pPr>
            <a:r>
              <a:rPr lang="en-GB" dirty="0"/>
              <a:t>Second survey planned to get deeper understanding of with-profits </a:t>
            </a:r>
            <a:r>
              <a:rPr lang="en-GB" dirty="0" smtClean="0"/>
              <a:t>customers</a:t>
            </a:r>
            <a:endParaRPr lang="en-GB" dirty="0"/>
          </a:p>
          <a:p>
            <a:pPr marL="790575" lvl="1" indent="-342900">
              <a:buFont typeface="Arial" panose="020B0604020202020204" pitchFamily="34" charset="0"/>
              <a:buChar char="•"/>
            </a:pPr>
            <a:r>
              <a:rPr lang="en-GB" dirty="0"/>
              <a:t>Use sentiment measures – including open questions with free text responses, like a product review on an e-commerce website </a:t>
            </a:r>
          </a:p>
          <a:p>
            <a:pPr marL="800100" lvl="1" indent="-342900">
              <a:buFont typeface="Arial" panose="020B0604020202020204" pitchFamily="34" charset="0"/>
              <a:buChar char="•"/>
            </a:pPr>
            <a:r>
              <a:rPr lang="en-GB" dirty="0"/>
              <a:t>Grouping allows meaningful analysis of unprompted </a:t>
            </a:r>
            <a:r>
              <a:rPr lang="en-GB" dirty="0" smtClean="0"/>
              <a:t>replies</a:t>
            </a:r>
            <a:endParaRPr lang="en-GB" dirty="0"/>
          </a:p>
          <a:p>
            <a:pPr marL="342900" indent="-342900">
              <a:buFont typeface="Arial" panose="020B0604020202020204" pitchFamily="34" charset="0"/>
              <a:buChar char="•"/>
            </a:pPr>
            <a:r>
              <a:rPr lang="en-GB" dirty="0"/>
              <a:t>Inviting companies to </a:t>
            </a:r>
            <a:r>
              <a:rPr lang="en-GB" dirty="0" smtClean="0"/>
              <a:t>participate </a:t>
            </a:r>
          </a:p>
          <a:p>
            <a:pPr marL="790575" lvl="1" indent="-342900">
              <a:buFont typeface="Arial" panose="020B0604020202020204" pitchFamily="34" charset="0"/>
              <a:buChar char="•"/>
            </a:pPr>
            <a:r>
              <a:rPr lang="en-GB" dirty="0" smtClean="0"/>
              <a:t>Potential for benchmarking</a:t>
            </a:r>
            <a:endParaRPr lang="en-GB" dirty="0"/>
          </a:p>
          <a:p>
            <a:pPr marL="342900" indent="-342900">
              <a:buFont typeface="Arial" panose="020B0604020202020204" pitchFamily="34" charset="0"/>
              <a:buChar char="•"/>
            </a:pPr>
            <a:r>
              <a:rPr lang="en-GB" dirty="0"/>
              <a:t>Engagement with FCA</a:t>
            </a:r>
          </a:p>
          <a:p>
            <a:pPr marL="0" indent="0">
              <a:buNone/>
            </a:pPr>
            <a:r>
              <a:rPr lang="en-GB" b="1" dirty="0" smtClean="0"/>
              <a:t>Please contact us if you have any further feedback or comments.</a:t>
            </a:r>
          </a:p>
        </p:txBody>
      </p:sp>
    </p:spTree>
    <p:extLst>
      <p:ext uri="{BB962C8B-B14F-4D97-AF65-F5344CB8AC3E}">
        <p14:creationId xmlns:p14="http://schemas.microsoft.com/office/powerpoint/2010/main" val="10450072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dirty="0" smtClean="0"/>
              <a:t>5 March 2018</a:t>
            </a:r>
            <a:endParaRPr lang="en-GB" dirty="0"/>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39</a:t>
            </a:fld>
            <a:endParaRPr lang="en-GB" dirty="0"/>
          </a:p>
        </p:txBody>
      </p:sp>
      <p:sp>
        <p:nvSpPr>
          <p:cNvPr id="8" name="Content Placeholder 7"/>
          <p:cNvSpPr>
            <a:spLocks noGrp="1"/>
          </p:cNvSpPr>
          <p:nvPr>
            <p:ph idx="1"/>
          </p:nvPr>
        </p:nvSpPr>
        <p:spPr>
          <a:xfrm>
            <a:off x="536500" y="4005064"/>
            <a:ext cx="9099788" cy="2356403"/>
          </a:xfrm>
        </p:spPr>
        <p:txBody>
          <a:bodyPr/>
          <a:lstStyle/>
          <a:p>
            <a:pPr marL="0" indent="0">
              <a:buNone/>
            </a:pPr>
            <a:r>
              <a:rPr lang="en-GB" sz="2200" dirty="0"/>
              <a:t>Expressions of individual views by members of </a:t>
            </a:r>
            <a:r>
              <a:rPr lang="en-GB" sz="2200" dirty="0" smtClean="0"/>
              <a:t>the Institute and Faculty of Actuaries and </a:t>
            </a:r>
            <a:r>
              <a:rPr lang="en-GB" sz="2200" dirty="0"/>
              <a:t>its staff are encouraged.</a:t>
            </a:r>
          </a:p>
          <a:p>
            <a:pPr marL="0" indent="0">
              <a:buNone/>
            </a:pPr>
            <a:r>
              <a:rPr lang="en-GB" sz="2200" dirty="0"/>
              <a:t>The views expressed in this presentation are those of the </a:t>
            </a:r>
            <a:r>
              <a:rPr lang="en-GB" sz="2200" dirty="0" smtClean="0"/>
              <a:t>presenter.</a:t>
            </a:r>
            <a:endParaRPr lang="en-GB" sz="2200" dirty="0"/>
          </a:p>
        </p:txBody>
      </p:sp>
      <p:sp>
        <p:nvSpPr>
          <p:cNvPr id="10" name="Rectangular Callout 9"/>
          <p:cNvSpPr/>
          <p:nvPr/>
        </p:nvSpPr>
        <p:spPr>
          <a:xfrm>
            <a:off x="563870" y="693242"/>
            <a:ext cx="4245114"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ular Callout 6"/>
          <p:cNvSpPr/>
          <p:nvPr/>
        </p:nvSpPr>
        <p:spPr>
          <a:xfrm>
            <a:off x="5097016" y="693242"/>
            <a:ext cx="4245114"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776536" y="985838"/>
            <a:ext cx="3816424" cy="1143000"/>
          </a:xfrm>
        </p:spPr>
        <p:txBody>
          <a:bodyPr/>
          <a:lstStyle/>
          <a:p>
            <a:pPr algn="ctr"/>
            <a:r>
              <a:rPr lang="en-GB" sz="4800" dirty="0" smtClean="0">
                <a:solidFill>
                  <a:schemeClr val="bg1"/>
                </a:solidFill>
              </a:rPr>
              <a:t>Questions</a:t>
            </a:r>
            <a:endParaRPr lang="en-GB" sz="4800" dirty="0">
              <a:solidFill>
                <a:schemeClr val="bg1"/>
              </a:solidFill>
            </a:endParaRPr>
          </a:p>
        </p:txBody>
      </p:sp>
      <p:sp>
        <p:nvSpPr>
          <p:cNvPr id="9" name="Title 1"/>
          <p:cNvSpPr txBox="1">
            <a:spLocks/>
          </p:cNvSpPr>
          <p:nvPr/>
        </p:nvSpPr>
        <p:spPr bwMode="auto">
          <a:xfrm>
            <a:off x="5313040" y="980728"/>
            <a:ext cx="38164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smtClean="0">
                <a:solidFill>
                  <a:schemeClr val="bg1"/>
                </a:solidFill>
              </a:rPr>
              <a:t>Comments</a:t>
            </a:r>
            <a:endParaRPr lang="en-GB" sz="4800" dirty="0">
              <a:solidFill>
                <a:schemeClr val="bg1"/>
              </a:solidFill>
            </a:endParaRPr>
          </a:p>
        </p:txBody>
      </p:sp>
    </p:spTree>
    <p:extLst>
      <p:ext uri="{BB962C8B-B14F-4D97-AF65-F5344CB8AC3E}">
        <p14:creationId xmlns:p14="http://schemas.microsoft.com/office/powerpoint/2010/main" val="4194978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4" name="Date Placeholder 3"/>
          <p:cNvSpPr>
            <a:spLocks noGrp="1"/>
          </p:cNvSpPr>
          <p:nvPr>
            <p:ph type="dt" sz="half" idx="10"/>
          </p:nvPr>
        </p:nvSpPr>
        <p:spPr/>
        <p:txBody>
          <a:bodyPr/>
          <a:lstStyle/>
          <a:p>
            <a:r>
              <a:rPr lang="en-GB" dirty="0" smtClean="0"/>
              <a:t>5 March 2018</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4</a:t>
            </a:fld>
            <a:endParaRPr lang="en-GB" dirty="0"/>
          </a:p>
        </p:txBody>
      </p:sp>
      <p:sp>
        <p:nvSpPr>
          <p:cNvPr id="17" name="Content Placeholder 2"/>
          <p:cNvSpPr txBox="1">
            <a:spLocks/>
          </p:cNvSpPr>
          <p:nvPr/>
        </p:nvSpPr>
        <p:spPr bwMode="auto">
          <a:xfrm>
            <a:off x="416496" y="1412776"/>
            <a:ext cx="914501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269875" marR="0" lvl="0" indent="-269875" algn="l" defTabSz="914400" rtl="0" eaLnBrk="1" fontAlgn="base" latinLnBrk="0" hangingPunct="1">
              <a:lnSpc>
                <a:spcPct val="100000"/>
              </a:lnSpc>
              <a:spcBef>
                <a:spcPct val="50000"/>
              </a:spcBef>
              <a:spcAft>
                <a:spcPct val="0"/>
              </a:spcAft>
              <a:buClr>
                <a:schemeClr val="accent1"/>
              </a:buClr>
              <a:buSzTx/>
              <a:tabLst/>
              <a:defRPr/>
            </a:pPr>
            <a:r>
              <a:rPr kumimoji="0" lang="en-GB" sz="2000" b="1" i="0" u="none" strike="noStrike" kern="0" cap="none" spc="0" normalizeH="0" baseline="0" noProof="0" dirty="0" smtClean="0">
                <a:ln>
                  <a:noFill/>
                </a:ln>
                <a:solidFill>
                  <a:srgbClr val="3F4548"/>
                </a:solidFill>
                <a:effectLst/>
                <a:uLnTx/>
                <a:uFillTx/>
                <a:latin typeface="+mn-lt"/>
                <a:ea typeface="+mn-ea"/>
                <a:cs typeface="+mn-cs"/>
              </a:rPr>
              <a:t>The value of with-profits for consumers working party. </a:t>
            </a:r>
          </a:p>
          <a:p>
            <a:pPr marL="0" marR="0" lvl="0" indent="0" algn="l" defTabSz="914400" rtl="0" eaLnBrk="1" fontAlgn="base" latinLnBrk="0" hangingPunct="1">
              <a:lnSpc>
                <a:spcPct val="100000"/>
              </a:lnSpc>
              <a:spcBef>
                <a:spcPct val="50000"/>
              </a:spcBef>
              <a:spcAft>
                <a:spcPct val="0"/>
              </a:spcAft>
              <a:buClr>
                <a:schemeClr val="accent1"/>
              </a:buClr>
              <a:buSzTx/>
              <a:buFontTx/>
              <a:buNone/>
              <a:tabLst/>
              <a:defRPr/>
            </a:pPr>
            <a:r>
              <a:rPr kumimoji="0" lang="en-GB" sz="2000" b="1" i="0" u="none" strike="noStrike" kern="0" cap="none" spc="0" normalizeH="0" baseline="0" noProof="0" dirty="0" smtClean="0">
                <a:ln>
                  <a:noFill/>
                </a:ln>
                <a:solidFill>
                  <a:srgbClr val="4096B8"/>
                </a:solidFill>
                <a:effectLst/>
                <a:uLnTx/>
                <a:uFillTx/>
                <a:latin typeface="+mn-lt"/>
                <a:ea typeface="+mn-ea"/>
                <a:cs typeface="+mn-cs"/>
              </a:rPr>
              <a:t>Scope: </a:t>
            </a:r>
            <a:r>
              <a:rPr lang="en-GB" sz="2000" b="1" kern="0" dirty="0" smtClean="0">
                <a:solidFill>
                  <a:srgbClr val="4096B8"/>
                </a:solidFill>
                <a:latin typeface="+mn-lt"/>
                <a:cs typeface="+mn-cs"/>
              </a:rPr>
              <a:t>Do consumers understand the value of their with-profits policies?</a:t>
            </a:r>
          </a:p>
        </p:txBody>
      </p:sp>
      <p:graphicFrame>
        <p:nvGraphicFramePr>
          <p:cNvPr id="14" name="Diagram 13"/>
          <p:cNvGraphicFramePr/>
          <p:nvPr>
            <p:extLst/>
          </p:nvPr>
        </p:nvGraphicFramePr>
        <p:xfrm>
          <a:off x="560512" y="2420888"/>
          <a:ext cx="6480720"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2249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dirty="0" smtClean="0"/>
              <a:t>5 March 2018</a:t>
            </a:r>
            <a:endParaRPr lang="en-GB" dirty="0"/>
          </a:p>
          <a:p>
            <a:endParaRPr lang="en-GB" dirty="0"/>
          </a:p>
        </p:txBody>
      </p:sp>
      <p:sp>
        <p:nvSpPr>
          <p:cNvPr id="9" name="Subtitle 8"/>
          <p:cNvSpPr>
            <a:spLocks noGrp="1"/>
          </p:cNvSpPr>
          <p:nvPr>
            <p:ph type="subTitle" idx="4294967295"/>
          </p:nvPr>
        </p:nvSpPr>
        <p:spPr>
          <a:xfrm>
            <a:off x="428229" y="548680"/>
            <a:ext cx="8773243" cy="4824536"/>
          </a:xfrm>
        </p:spPr>
        <p:txBody>
          <a:bodyPr/>
          <a:lstStyle/>
          <a:p>
            <a:pPr marL="0" lvl="0" indent="0">
              <a:buNone/>
            </a:pPr>
            <a:r>
              <a:rPr lang="en-GB" dirty="0" smtClean="0"/>
              <a:t>Should you require any further information, please do not hesitate to contact:</a:t>
            </a:r>
          </a:p>
          <a:p>
            <a:pPr lvl="0">
              <a:buNone/>
            </a:pPr>
            <a:endParaRPr lang="en-GB" sz="1800" dirty="0"/>
          </a:p>
          <a:p>
            <a:pPr lvl="0"/>
            <a:r>
              <a:rPr lang="en-GB" sz="1800" b="1" dirty="0" smtClean="0"/>
              <a:t>Chair</a:t>
            </a:r>
            <a:r>
              <a:rPr lang="en-GB" sz="1800" b="1" dirty="0"/>
              <a:t>:</a:t>
            </a:r>
            <a:r>
              <a:rPr lang="en-GB" sz="1800" dirty="0"/>
              <a:t> </a:t>
            </a:r>
            <a:r>
              <a:rPr lang="en-GB" sz="1800" dirty="0" smtClean="0"/>
              <a:t>Tim Bateman (Mazars LLP)  </a:t>
            </a:r>
            <a:r>
              <a:rPr lang="en-GB" sz="1800" dirty="0" smtClean="0">
                <a:hlinkClick r:id="rId3"/>
              </a:rPr>
              <a:t>tim.bateman@mazars.co.uk</a:t>
            </a:r>
            <a:endParaRPr lang="en-GB" sz="1800" dirty="0" smtClean="0"/>
          </a:p>
          <a:p>
            <a:pPr lvl="0"/>
            <a:r>
              <a:rPr lang="en-GB" sz="1800" b="1" dirty="0" smtClean="0"/>
              <a:t>Deputy </a:t>
            </a:r>
            <a:r>
              <a:rPr lang="en-GB" sz="1800" b="1" dirty="0"/>
              <a:t>Chair:</a:t>
            </a:r>
            <a:r>
              <a:rPr lang="en-GB" sz="1800" dirty="0"/>
              <a:t> Jonathan </a:t>
            </a:r>
            <a:r>
              <a:rPr lang="en-GB" sz="1800" dirty="0" smtClean="0"/>
              <a:t>Welsh (Wesleyan</a:t>
            </a:r>
            <a:r>
              <a:rPr lang="en-GB" sz="1800" dirty="0"/>
              <a:t>) </a:t>
            </a:r>
            <a:r>
              <a:rPr lang="en-GB" sz="1800" dirty="0">
                <a:solidFill>
                  <a:srgbClr val="009CC8"/>
                </a:solidFill>
                <a:hlinkClick r:id="rId4"/>
              </a:rPr>
              <a:t>Jonathan.Welsh@wesleyan.co.uk</a:t>
            </a:r>
            <a:r>
              <a:rPr lang="en-GB" sz="1800" dirty="0" smtClean="0"/>
              <a:t> </a:t>
            </a:r>
            <a:endParaRPr lang="en-GB" sz="1800" dirty="0"/>
          </a:p>
          <a:p>
            <a:pPr lvl="0"/>
            <a:r>
              <a:rPr lang="en-GB" sz="1800" b="1" dirty="0"/>
              <a:t>Secretary: </a:t>
            </a:r>
            <a:r>
              <a:rPr lang="en-GB" sz="1800" dirty="0"/>
              <a:t>Ben </a:t>
            </a:r>
            <a:r>
              <a:rPr lang="en-GB" sz="1800" dirty="0" smtClean="0"/>
              <a:t>Stroud (ReAssure) </a:t>
            </a:r>
            <a:r>
              <a:rPr lang="en-GB" sz="1800" dirty="0" smtClean="0">
                <a:hlinkClick r:id="rId5"/>
              </a:rPr>
              <a:t>Ben.Stroud@reassure.co.uk</a:t>
            </a:r>
            <a:r>
              <a:rPr lang="en-GB" sz="1800" dirty="0" smtClean="0"/>
              <a:t> </a:t>
            </a:r>
          </a:p>
          <a:p>
            <a:pPr lvl="0"/>
            <a:endParaRPr lang="en-GB" sz="1800" dirty="0" smtClean="0"/>
          </a:p>
          <a:p>
            <a:pPr marL="0" lvl="0" indent="0">
              <a:buNone/>
            </a:pPr>
            <a:r>
              <a:rPr lang="en-GB" sz="1800" dirty="0" smtClean="0"/>
              <a:t>Further working party details, including our Life Conference 2017 and CILA 2017 presentations can be found here:</a:t>
            </a:r>
          </a:p>
          <a:p>
            <a:pPr marL="0" lvl="0" indent="0">
              <a:buNone/>
            </a:pPr>
            <a:r>
              <a:rPr lang="en-GB" sz="1800" b="1" dirty="0" smtClean="0">
                <a:hlinkClick r:id="rId6"/>
              </a:rPr>
              <a:t>https://www.actuaries.org.uk/practice-areas/life/research-working-parties/value-profits-consumers</a:t>
            </a:r>
            <a:endParaRPr lang="en-GB" sz="1800" b="1" dirty="0" smtClean="0"/>
          </a:p>
          <a:p>
            <a:pPr marL="0" lvl="0" indent="0">
              <a:buNone/>
            </a:pPr>
            <a:endParaRPr lang="en-GB" sz="1800" b="1" dirty="0"/>
          </a:p>
        </p:txBody>
      </p:sp>
    </p:spTree>
    <p:extLst>
      <p:ext uri="{BB962C8B-B14F-4D97-AF65-F5344CB8AC3E}">
        <p14:creationId xmlns:p14="http://schemas.microsoft.com/office/powerpoint/2010/main" val="4283461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28229" y="-27384"/>
            <a:ext cx="8982471" cy="1143000"/>
          </a:xfrm>
        </p:spPr>
        <p:txBody>
          <a:bodyPr/>
          <a:lstStyle/>
          <a:p>
            <a:r>
              <a:rPr lang="en-GB" dirty="0" smtClean="0"/>
              <a:t>Working party members:</a:t>
            </a:r>
            <a:endParaRPr lang="en-GB" dirty="0"/>
          </a:p>
        </p:txBody>
      </p:sp>
      <p:sp>
        <p:nvSpPr>
          <p:cNvPr id="4" name="Date Placeholder 3"/>
          <p:cNvSpPr>
            <a:spLocks noGrp="1"/>
          </p:cNvSpPr>
          <p:nvPr>
            <p:ph type="dt" sz="half" idx="10"/>
          </p:nvPr>
        </p:nvSpPr>
        <p:spPr/>
        <p:txBody>
          <a:bodyPr/>
          <a:lstStyle/>
          <a:p>
            <a:r>
              <a:rPr lang="en-GB" dirty="0" smtClean="0"/>
              <a:t>5 March 2018</a:t>
            </a:r>
            <a:endParaRPr lang="en-GB" dirty="0"/>
          </a:p>
          <a:p>
            <a:endParaRPr lang="en-GB" dirty="0"/>
          </a:p>
        </p:txBody>
      </p:sp>
      <p:sp>
        <p:nvSpPr>
          <p:cNvPr id="9" name="Subtitle 8"/>
          <p:cNvSpPr>
            <a:spLocks noGrp="1"/>
          </p:cNvSpPr>
          <p:nvPr>
            <p:ph type="subTitle" idx="4294967295"/>
          </p:nvPr>
        </p:nvSpPr>
        <p:spPr>
          <a:xfrm>
            <a:off x="701675" y="836712"/>
            <a:ext cx="7707709" cy="5400600"/>
          </a:xfrm>
        </p:spPr>
        <p:txBody>
          <a:bodyPr/>
          <a:lstStyle/>
          <a:p>
            <a:pPr lvl="0"/>
            <a:r>
              <a:rPr lang="en-GB" b="1" dirty="0"/>
              <a:t>Chair: </a:t>
            </a:r>
            <a:r>
              <a:rPr lang="en-GB" dirty="0"/>
              <a:t>Tim </a:t>
            </a:r>
            <a:r>
              <a:rPr lang="en-GB" dirty="0" smtClean="0"/>
              <a:t>Bateman (Mazars)</a:t>
            </a:r>
            <a:endParaRPr lang="en-GB" dirty="0"/>
          </a:p>
          <a:p>
            <a:pPr lvl="0"/>
            <a:r>
              <a:rPr lang="en-GB" b="1" dirty="0"/>
              <a:t>Deputy Chair:</a:t>
            </a:r>
            <a:r>
              <a:rPr lang="en-GB" dirty="0"/>
              <a:t> Jonathan </a:t>
            </a:r>
            <a:r>
              <a:rPr lang="en-GB" dirty="0" smtClean="0"/>
              <a:t>Welsh (Wesleyan)</a:t>
            </a:r>
            <a:endParaRPr lang="en-GB" dirty="0"/>
          </a:p>
          <a:p>
            <a:pPr lvl="0"/>
            <a:r>
              <a:rPr lang="en-GB" b="1" dirty="0"/>
              <a:t>Secretary: </a:t>
            </a:r>
            <a:r>
              <a:rPr lang="en-GB" dirty="0"/>
              <a:t>Ben </a:t>
            </a:r>
            <a:r>
              <a:rPr lang="en-GB" dirty="0" smtClean="0"/>
              <a:t>Stroud (ReAssure) </a:t>
            </a:r>
            <a:endParaRPr lang="en-GB" dirty="0"/>
          </a:p>
          <a:p>
            <a:pPr lvl="0"/>
            <a:r>
              <a:rPr lang="en-GB" dirty="0" smtClean="0"/>
              <a:t>Andrew Fraser (Standard Life)</a:t>
            </a:r>
            <a:endParaRPr lang="en-GB" dirty="0"/>
          </a:p>
          <a:p>
            <a:r>
              <a:rPr lang="en-GB" i="1" dirty="0" smtClean="0"/>
              <a:t>Rebecca MacDonald</a:t>
            </a:r>
            <a:r>
              <a:rPr lang="en-GB" i="1" baseline="30000" dirty="0" smtClean="0"/>
              <a:t>1</a:t>
            </a:r>
            <a:r>
              <a:rPr lang="en-GB" i="1" dirty="0" smtClean="0"/>
              <a:t> (PwC)</a:t>
            </a:r>
          </a:p>
          <a:p>
            <a:r>
              <a:rPr lang="en-GB" dirty="0" smtClean="0"/>
              <a:t>Kris Overlund (PwC)</a:t>
            </a:r>
            <a:endParaRPr lang="en-GB" u="sng" dirty="0"/>
          </a:p>
          <a:p>
            <a:r>
              <a:rPr lang="en-GB" dirty="0" smtClean="0"/>
              <a:t>Rosalind Rossouw (Sun Life Financial of Canada)</a:t>
            </a:r>
            <a:endParaRPr lang="en-GB" dirty="0"/>
          </a:p>
          <a:p>
            <a:pPr lvl="0"/>
            <a:r>
              <a:rPr lang="en-GB" dirty="0" smtClean="0"/>
              <a:t>Ross Thompson (Standard Life)</a:t>
            </a:r>
          </a:p>
          <a:p>
            <a:pPr lvl="0"/>
            <a:r>
              <a:rPr lang="en-GB" dirty="0" smtClean="0"/>
              <a:t>Catherine Thorn (Prudential)</a:t>
            </a:r>
          </a:p>
          <a:p>
            <a:pPr lvl="0"/>
            <a:r>
              <a:rPr lang="en-GB" dirty="0" smtClean="0"/>
              <a:t>Catherine Zhang (Abbey Life)</a:t>
            </a:r>
            <a:endParaRPr lang="en-GB" dirty="0"/>
          </a:p>
          <a:p>
            <a:pPr lvl="0"/>
            <a:endParaRPr lang="en-GB" dirty="0"/>
          </a:p>
        </p:txBody>
      </p:sp>
      <p:sp>
        <p:nvSpPr>
          <p:cNvPr id="5" name="TextBox 4"/>
          <p:cNvSpPr txBox="1"/>
          <p:nvPr/>
        </p:nvSpPr>
        <p:spPr>
          <a:xfrm>
            <a:off x="3368824" y="6381328"/>
            <a:ext cx="5544616" cy="307777"/>
          </a:xfrm>
          <a:prstGeom prst="rect">
            <a:avLst/>
          </a:prstGeom>
          <a:noFill/>
        </p:spPr>
        <p:txBody>
          <a:bodyPr wrap="square" rtlCol="0">
            <a:spAutoFit/>
          </a:bodyPr>
          <a:lstStyle/>
          <a:p>
            <a:r>
              <a:rPr lang="en-GB" sz="1400" i="1" dirty="0" smtClean="0"/>
              <a:t>1. Currently on maternity leave – thanks for the support Rebecca!</a:t>
            </a:r>
            <a:endParaRPr lang="en-GB" sz="1400" i="1" dirty="0"/>
          </a:p>
        </p:txBody>
      </p:sp>
    </p:spTree>
    <p:extLst>
      <p:ext uri="{BB962C8B-B14F-4D97-AF65-F5344CB8AC3E}">
        <p14:creationId xmlns:p14="http://schemas.microsoft.com/office/powerpoint/2010/main" val="34610992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Contributors</a:t>
            </a:r>
            <a:endParaRPr lang="en-GB" dirty="0"/>
          </a:p>
        </p:txBody>
      </p:sp>
      <p:sp>
        <p:nvSpPr>
          <p:cNvPr id="9" name="Subtitle 8"/>
          <p:cNvSpPr>
            <a:spLocks noGrp="1"/>
          </p:cNvSpPr>
          <p:nvPr>
            <p:ph type="body" idx="1"/>
          </p:nvPr>
        </p:nvSpPr>
        <p:spPr>
          <a:xfrm>
            <a:off x="510918" y="1387402"/>
            <a:ext cx="8915401" cy="307974"/>
          </a:xfrm>
        </p:spPr>
        <p:txBody>
          <a:bodyPr/>
          <a:lstStyle/>
          <a:p>
            <a:pPr marL="0" lvl="0" indent="0">
              <a:buNone/>
            </a:pPr>
            <a:r>
              <a:rPr lang="en-GB" sz="2000" b="0" dirty="0" smtClean="0"/>
              <a:t>Our special thanks go out to the following contributors to </a:t>
            </a:r>
            <a:r>
              <a:rPr lang="en-GB" sz="2000" b="0" dirty="0" smtClean="0"/>
              <a:t>Phase 1:</a:t>
            </a:r>
            <a:endParaRPr lang="en-GB" sz="2000" b="0" dirty="0" smtClean="0"/>
          </a:p>
        </p:txBody>
      </p:sp>
      <p:sp>
        <p:nvSpPr>
          <p:cNvPr id="2" name="Content Placeholder 1"/>
          <p:cNvSpPr>
            <a:spLocks noGrp="1"/>
          </p:cNvSpPr>
          <p:nvPr>
            <p:ph sz="half" idx="2"/>
          </p:nvPr>
        </p:nvSpPr>
        <p:spPr>
          <a:xfrm>
            <a:off x="510918" y="1695376"/>
            <a:ext cx="4376870" cy="4419526"/>
          </a:xfrm>
        </p:spPr>
        <p:txBody>
          <a:bodyPr/>
          <a:lstStyle/>
          <a:p>
            <a:pPr lvl="0"/>
            <a:r>
              <a:rPr lang="en-GB" sz="2000" dirty="0" smtClean="0"/>
              <a:t>Mazars</a:t>
            </a:r>
          </a:p>
          <a:p>
            <a:pPr lvl="0"/>
            <a:r>
              <a:rPr lang="en-GB" sz="2000" dirty="0" smtClean="0"/>
              <a:t>Wesleyan</a:t>
            </a:r>
            <a:endParaRPr lang="en-GB" sz="2000" dirty="0"/>
          </a:p>
          <a:p>
            <a:pPr lvl="0"/>
            <a:r>
              <a:rPr lang="en-GB" sz="2000" dirty="0" smtClean="0"/>
              <a:t>ReAssure</a:t>
            </a:r>
            <a:endParaRPr lang="en-GB" sz="2000" dirty="0"/>
          </a:p>
          <a:p>
            <a:pPr lvl="0"/>
            <a:r>
              <a:rPr lang="en-GB" sz="2000" dirty="0" smtClean="0"/>
              <a:t>Standard Life</a:t>
            </a:r>
            <a:endParaRPr lang="en-GB" sz="2000" dirty="0"/>
          </a:p>
          <a:p>
            <a:r>
              <a:rPr lang="en-GB" sz="2000" dirty="0" smtClean="0"/>
              <a:t>NFU Mutual</a:t>
            </a:r>
            <a:endParaRPr lang="en-GB" sz="2000" dirty="0"/>
          </a:p>
          <a:p>
            <a:r>
              <a:rPr lang="en-GB" sz="2000" dirty="0" smtClean="0"/>
              <a:t>Sun </a:t>
            </a:r>
            <a:r>
              <a:rPr lang="en-GB" sz="2000" dirty="0"/>
              <a:t>Life Financial of </a:t>
            </a:r>
            <a:r>
              <a:rPr lang="en-GB" sz="2000" dirty="0" smtClean="0"/>
              <a:t>Canada</a:t>
            </a:r>
          </a:p>
          <a:p>
            <a:r>
              <a:rPr lang="en-GB" sz="2000" dirty="0"/>
              <a:t>Aviva</a:t>
            </a:r>
          </a:p>
          <a:p>
            <a:r>
              <a:rPr lang="en-GB" sz="2000" dirty="0"/>
              <a:t>LV</a:t>
            </a:r>
            <a:r>
              <a:rPr lang="en-GB" sz="2000" dirty="0" smtClean="0"/>
              <a:t>=</a:t>
            </a:r>
          </a:p>
          <a:p>
            <a:r>
              <a:rPr lang="en-GB" sz="2000" dirty="0"/>
              <a:t>Equitable </a:t>
            </a:r>
            <a:r>
              <a:rPr lang="en-GB" sz="2000" dirty="0" smtClean="0"/>
              <a:t>Life</a:t>
            </a:r>
          </a:p>
          <a:p>
            <a:r>
              <a:rPr lang="en-GB" sz="2000" dirty="0" smtClean="0"/>
              <a:t>PwC</a:t>
            </a:r>
            <a:endParaRPr lang="en-GB" sz="2000" dirty="0"/>
          </a:p>
          <a:p>
            <a:endParaRPr lang="en-GB" sz="2000" dirty="0"/>
          </a:p>
        </p:txBody>
      </p:sp>
      <p:sp>
        <p:nvSpPr>
          <p:cNvPr id="5" name="Content Placeholder 4"/>
          <p:cNvSpPr>
            <a:spLocks noGrp="1"/>
          </p:cNvSpPr>
          <p:nvPr>
            <p:ph sz="quarter" idx="4"/>
          </p:nvPr>
        </p:nvSpPr>
        <p:spPr>
          <a:xfrm>
            <a:off x="4979137" y="1695376"/>
            <a:ext cx="4378590" cy="4419526"/>
          </a:xfrm>
        </p:spPr>
        <p:txBody>
          <a:bodyPr/>
          <a:lstStyle/>
          <a:p>
            <a:r>
              <a:rPr lang="en-GB" sz="2000" dirty="0" smtClean="0"/>
              <a:t>KPMG</a:t>
            </a:r>
          </a:p>
          <a:p>
            <a:r>
              <a:rPr lang="en-GB" sz="2000" dirty="0" smtClean="0"/>
              <a:t>Healthy Investment</a:t>
            </a:r>
          </a:p>
          <a:p>
            <a:r>
              <a:rPr lang="en-GB" sz="2000" dirty="0" smtClean="0"/>
              <a:t>Kingston Unity</a:t>
            </a:r>
          </a:p>
          <a:p>
            <a:r>
              <a:rPr lang="en-GB" sz="2000" dirty="0" smtClean="0"/>
              <a:t>Royal London</a:t>
            </a:r>
          </a:p>
          <a:p>
            <a:r>
              <a:rPr lang="en-GB" sz="2000" dirty="0" smtClean="0"/>
              <a:t>AEGON</a:t>
            </a:r>
          </a:p>
          <a:p>
            <a:r>
              <a:rPr lang="en-GB" sz="2000" dirty="0" smtClean="0"/>
              <a:t>Phoenix Life</a:t>
            </a:r>
          </a:p>
          <a:p>
            <a:r>
              <a:rPr lang="en-GB" sz="2000" dirty="0" smtClean="0"/>
              <a:t>Legal &amp; General</a:t>
            </a:r>
          </a:p>
          <a:p>
            <a:r>
              <a:rPr lang="en-GB" sz="2000" dirty="0" smtClean="0"/>
              <a:t>Scottish Widows</a:t>
            </a:r>
          </a:p>
          <a:p>
            <a:r>
              <a:rPr lang="en-GB" sz="2000" dirty="0" smtClean="0"/>
              <a:t>ABI</a:t>
            </a:r>
          </a:p>
          <a:p>
            <a:r>
              <a:rPr lang="en-GB" sz="2000" dirty="0" smtClean="0"/>
              <a:t>MAS</a:t>
            </a:r>
            <a:endParaRPr lang="en-GB" sz="2000" dirty="0"/>
          </a:p>
        </p:txBody>
      </p:sp>
      <p:sp>
        <p:nvSpPr>
          <p:cNvPr id="4" name="Date Placeholder 3"/>
          <p:cNvSpPr>
            <a:spLocks noGrp="1"/>
          </p:cNvSpPr>
          <p:nvPr>
            <p:ph type="dt" sz="half" idx="10"/>
          </p:nvPr>
        </p:nvSpPr>
        <p:spPr/>
        <p:txBody>
          <a:bodyPr/>
          <a:lstStyle/>
          <a:p>
            <a:r>
              <a:rPr lang="en-GB" dirty="0" smtClean="0"/>
              <a:t>5 March 2018</a:t>
            </a:r>
            <a:endParaRPr lang="en-GB" dirty="0"/>
          </a:p>
          <a:p>
            <a:endParaRPr lang="en-GB" dirty="0"/>
          </a:p>
        </p:txBody>
      </p:sp>
    </p:spTree>
    <p:extLst>
      <p:ext uri="{BB962C8B-B14F-4D97-AF65-F5344CB8AC3E}">
        <p14:creationId xmlns:p14="http://schemas.microsoft.com/office/powerpoint/2010/main" val="17802127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Appendix</a:t>
            </a:r>
            <a:endParaRPr lang="en-GB" dirty="0"/>
          </a:p>
        </p:txBody>
      </p:sp>
      <p:sp>
        <p:nvSpPr>
          <p:cNvPr id="4" name="Date Placeholder 3"/>
          <p:cNvSpPr>
            <a:spLocks noGrp="1"/>
          </p:cNvSpPr>
          <p:nvPr>
            <p:ph type="dt" sz="half" idx="2"/>
          </p:nvPr>
        </p:nvSpPr>
        <p:spPr/>
        <p:txBody>
          <a:bodyPr/>
          <a:lstStyle/>
          <a:p>
            <a:r>
              <a:rPr lang="en-GB" dirty="0"/>
              <a:t>23 November 2017</a:t>
            </a:r>
          </a:p>
        </p:txBody>
      </p:sp>
      <p:sp>
        <p:nvSpPr>
          <p:cNvPr id="7" name="Subtitle 6"/>
          <p:cNvSpPr>
            <a:spLocks noGrp="1"/>
          </p:cNvSpPr>
          <p:nvPr>
            <p:ph type="subTitle" idx="1"/>
          </p:nvPr>
        </p:nvSpPr>
        <p:spPr/>
        <p:txBody>
          <a:bodyPr/>
          <a:lstStyle/>
          <a:p>
            <a:r>
              <a:rPr lang="en-GB" dirty="0" smtClean="0"/>
              <a:t> </a:t>
            </a:r>
            <a:endParaRPr lang="en-GB" dirty="0"/>
          </a:p>
        </p:txBody>
      </p:sp>
    </p:spTree>
    <p:extLst>
      <p:ext uri="{BB962C8B-B14F-4D97-AF65-F5344CB8AC3E}">
        <p14:creationId xmlns:p14="http://schemas.microsoft.com/office/powerpoint/2010/main" val="34572360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Survey – Representative sample</a:t>
            </a:r>
            <a:endParaRPr lang="en-GB" dirty="0"/>
          </a:p>
        </p:txBody>
      </p:sp>
      <p:sp>
        <p:nvSpPr>
          <p:cNvPr id="4" name="Date Placeholder 3"/>
          <p:cNvSpPr>
            <a:spLocks noGrp="1"/>
          </p:cNvSpPr>
          <p:nvPr>
            <p:ph type="dt" sz="half" idx="10"/>
          </p:nvPr>
        </p:nvSpPr>
        <p:spPr/>
        <p:txBody>
          <a:bodyPr/>
          <a:lstStyle/>
          <a:p>
            <a:r>
              <a:rPr lang="en-GB" dirty="0"/>
              <a:t>23 November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44</a:t>
            </a:fld>
            <a:endParaRPr lang="en-GB" dirty="0"/>
          </a:p>
        </p:txBody>
      </p:sp>
      <p:sp>
        <p:nvSpPr>
          <p:cNvPr id="16" name="Content Placeholder 2"/>
          <p:cNvSpPr>
            <a:spLocks noGrp="1"/>
          </p:cNvSpPr>
          <p:nvPr>
            <p:ph idx="1"/>
          </p:nvPr>
        </p:nvSpPr>
        <p:spPr>
          <a:xfrm>
            <a:off x="416496" y="1340768"/>
            <a:ext cx="8982471" cy="5040560"/>
          </a:xfrm>
        </p:spPr>
        <p:txBody>
          <a:bodyPr/>
          <a:lstStyle/>
          <a:p>
            <a:pPr marL="457200" lvl="0" indent="-457200">
              <a:buFont typeface="+mj-lt"/>
              <a:buAutoNum type="arabicPeriod"/>
            </a:pPr>
            <a:r>
              <a:rPr lang="en-GB" dirty="0"/>
              <a:t>The survey has been done by YouGov and a key reason they were chosen is their experience of finding a representative </a:t>
            </a:r>
            <a:r>
              <a:rPr lang="en-GB" dirty="0" smtClean="0"/>
              <a:t>sample</a:t>
            </a:r>
            <a:endParaRPr lang="en-GB" dirty="0"/>
          </a:p>
          <a:p>
            <a:pPr marL="457200" lvl="0" indent="-457200">
              <a:buFont typeface="+mj-lt"/>
              <a:buAutoNum type="arabicPeriod"/>
            </a:pPr>
            <a:r>
              <a:rPr lang="en-GB" dirty="0"/>
              <a:t>They have a UK panel of 800,000 and using a </a:t>
            </a:r>
            <a:r>
              <a:rPr lang="en-GB" dirty="0" smtClean="0"/>
              <a:t>2,000 </a:t>
            </a:r>
            <a:r>
              <a:rPr lang="en-GB" dirty="0"/>
              <a:t>nationally representative sample gives a margin of error of +/-2</a:t>
            </a:r>
            <a:r>
              <a:rPr lang="en-GB" dirty="0" smtClean="0"/>
              <a:t>%</a:t>
            </a:r>
            <a:endParaRPr lang="en-GB" dirty="0"/>
          </a:p>
          <a:p>
            <a:pPr marL="457200" lvl="0" indent="-457200">
              <a:buFont typeface="+mj-lt"/>
              <a:buAutoNum type="arabicPeriod"/>
            </a:pPr>
            <a:r>
              <a:rPr lang="en-GB" dirty="0"/>
              <a:t>The final data is statistically weighted to the national profile, using key sources such as the census and ONS population data </a:t>
            </a:r>
          </a:p>
          <a:p>
            <a:pPr marL="457200" lvl="0" indent="-457200">
              <a:buFont typeface="+mj-lt"/>
              <a:buAutoNum type="arabicPeriod"/>
            </a:pPr>
            <a:r>
              <a:rPr lang="en-GB" dirty="0"/>
              <a:t>We were told anything above 50 people with with-profits would be sufficient - we got 473 (16%) out of </a:t>
            </a:r>
            <a:r>
              <a:rPr lang="en-GB" dirty="0" smtClean="0"/>
              <a:t>2,851</a:t>
            </a:r>
            <a:r>
              <a:rPr lang="en-GB" dirty="0"/>
              <a:t>.</a:t>
            </a:r>
          </a:p>
        </p:txBody>
      </p:sp>
    </p:spTree>
    <p:extLst>
      <p:ext uri="{BB962C8B-B14F-4D97-AF65-F5344CB8AC3E}">
        <p14:creationId xmlns:p14="http://schemas.microsoft.com/office/powerpoint/2010/main" val="3520195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Survey questions</a:t>
            </a:r>
            <a:br>
              <a:rPr lang="en-GB" dirty="0" smtClean="0"/>
            </a:br>
            <a:r>
              <a:rPr lang="en-GB" sz="2400" dirty="0" smtClean="0">
                <a:solidFill>
                  <a:schemeClr val="accent1">
                    <a:lumMod val="50000"/>
                  </a:schemeClr>
                </a:solidFill>
              </a:rPr>
              <a:t>At </a:t>
            </a:r>
            <a:r>
              <a:rPr lang="en-GB" sz="2400" dirty="0">
                <a:solidFill>
                  <a:schemeClr val="accent1">
                    <a:lumMod val="50000"/>
                  </a:schemeClr>
                </a:solidFill>
              </a:rPr>
              <a:t>least one financial product </a:t>
            </a:r>
            <a:r>
              <a:rPr lang="en-GB" sz="2400" dirty="0" smtClean="0">
                <a:solidFill>
                  <a:schemeClr val="accent1">
                    <a:lumMod val="50000"/>
                  </a:schemeClr>
                </a:solidFill>
              </a:rPr>
              <a:t>(sample size: 2,851)</a:t>
            </a:r>
            <a:endParaRPr lang="en-GB" sz="2400" dirty="0">
              <a:solidFill>
                <a:schemeClr val="accent1">
                  <a:lumMod val="50000"/>
                </a:schemeClr>
              </a:solidFill>
            </a:endParaRPr>
          </a:p>
        </p:txBody>
      </p:sp>
      <p:sp>
        <p:nvSpPr>
          <p:cNvPr id="4" name="Date Placeholder 3"/>
          <p:cNvSpPr>
            <a:spLocks noGrp="1"/>
          </p:cNvSpPr>
          <p:nvPr>
            <p:ph type="dt" sz="half" idx="10"/>
          </p:nvPr>
        </p:nvSpPr>
        <p:spPr/>
        <p:txBody>
          <a:bodyPr/>
          <a:lstStyle/>
          <a:p>
            <a:r>
              <a:rPr lang="en-GB" dirty="0"/>
              <a:t>23 November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45</a:t>
            </a:fld>
            <a:endParaRPr lang="en-GB" dirty="0"/>
          </a:p>
        </p:txBody>
      </p:sp>
      <p:sp>
        <p:nvSpPr>
          <p:cNvPr id="16" name="Content Placeholder 2"/>
          <p:cNvSpPr>
            <a:spLocks noGrp="1"/>
          </p:cNvSpPr>
          <p:nvPr>
            <p:ph idx="1"/>
          </p:nvPr>
        </p:nvSpPr>
        <p:spPr>
          <a:xfrm>
            <a:off x="416496" y="1340768"/>
            <a:ext cx="8982471" cy="5040560"/>
          </a:xfrm>
        </p:spPr>
        <p:txBody>
          <a:bodyPr/>
          <a:lstStyle/>
          <a:p>
            <a:pPr marL="457200" lvl="0" indent="-457200">
              <a:buFont typeface="+mj-lt"/>
              <a:buAutoNum type="arabicPeriod"/>
            </a:pPr>
            <a:r>
              <a:rPr lang="en-GB" sz="2000" dirty="0" smtClean="0"/>
              <a:t>Which</a:t>
            </a:r>
            <a:r>
              <a:rPr lang="en-GB" sz="2000" dirty="0"/>
              <a:t>, if any, of the following financial products do you personally currently own? </a:t>
            </a:r>
            <a:endParaRPr lang="en-GB" sz="2000" dirty="0" smtClean="0"/>
          </a:p>
          <a:p>
            <a:pPr marL="457200" lvl="0" indent="-457200">
              <a:buFont typeface="+mj-lt"/>
              <a:buAutoNum type="arabicPeriod"/>
            </a:pPr>
            <a:r>
              <a:rPr lang="en-GB" sz="2000" dirty="0" smtClean="0"/>
              <a:t>Which</a:t>
            </a:r>
            <a:r>
              <a:rPr lang="en-GB" sz="2000" dirty="0"/>
              <a:t>, if any, of the following are reasons why you purchased any financial product</a:t>
            </a:r>
            <a:r>
              <a:rPr lang="en-GB" sz="2000" dirty="0" smtClean="0"/>
              <a:t>?</a:t>
            </a:r>
          </a:p>
          <a:p>
            <a:pPr marL="457200" lvl="0" indent="-457200">
              <a:buFont typeface="+mj-lt"/>
              <a:buAutoNum type="arabicPeriod"/>
            </a:pPr>
            <a:r>
              <a:rPr lang="en-GB" sz="2000" dirty="0"/>
              <a:t>Which ONE of the following BEST describes the reason why you initially took out this product</a:t>
            </a:r>
            <a:r>
              <a:rPr lang="en-GB" sz="2000" dirty="0" smtClean="0"/>
              <a:t>?</a:t>
            </a:r>
          </a:p>
          <a:p>
            <a:pPr marL="457200" lvl="0" indent="-457200">
              <a:buFont typeface="+mj-lt"/>
              <a:buAutoNum type="arabicPeriod"/>
            </a:pPr>
            <a:r>
              <a:rPr lang="en-GB" sz="2000" dirty="0"/>
              <a:t>In general, how often, if at all, do you review any of your financial products</a:t>
            </a:r>
            <a:r>
              <a:rPr lang="en-GB" sz="2000" dirty="0" smtClean="0"/>
              <a:t>?</a:t>
            </a:r>
          </a:p>
          <a:p>
            <a:pPr marL="457200" lvl="0" indent="-457200">
              <a:buFont typeface="+mj-lt"/>
              <a:buAutoNum type="arabicPeriod"/>
            </a:pPr>
            <a:r>
              <a:rPr lang="en-GB" sz="2000" dirty="0"/>
              <a:t>And how often, if at all, would you like to receive information from your provide about your financial products?</a:t>
            </a:r>
          </a:p>
          <a:p>
            <a:pPr marL="457200" lvl="0" indent="-457200">
              <a:buFont typeface="+mj-lt"/>
              <a:buAutoNum type="arabicPeriod"/>
            </a:pPr>
            <a:r>
              <a:rPr lang="en-GB" sz="2000" dirty="0"/>
              <a:t>Which, if any, of the following statements describes the information you currently receive about your financial products?</a:t>
            </a:r>
          </a:p>
          <a:p>
            <a:pPr marL="457200" lvl="0" indent="-457200">
              <a:buFont typeface="+mj-lt"/>
              <a:buAutoNum type="arabicPeriod"/>
            </a:pPr>
            <a:endParaRPr lang="en-GB" sz="2000" dirty="0"/>
          </a:p>
        </p:txBody>
      </p:sp>
    </p:spTree>
    <p:extLst>
      <p:ext uri="{BB962C8B-B14F-4D97-AF65-F5344CB8AC3E}">
        <p14:creationId xmlns:p14="http://schemas.microsoft.com/office/powerpoint/2010/main" val="6216339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a:t>Survey questions</a:t>
            </a:r>
            <a:br>
              <a:rPr lang="en-GB" dirty="0"/>
            </a:br>
            <a:r>
              <a:rPr lang="en-GB" sz="2400" dirty="0">
                <a:solidFill>
                  <a:schemeClr val="accent1">
                    <a:lumMod val="50000"/>
                  </a:schemeClr>
                </a:solidFill>
              </a:rPr>
              <a:t>At least one financial </a:t>
            </a:r>
            <a:r>
              <a:rPr lang="en-GB" sz="2400" dirty="0" smtClean="0">
                <a:solidFill>
                  <a:schemeClr val="accent1">
                    <a:lumMod val="50000"/>
                  </a:schemeClr>
                </a:solidFill>
              </a:rPr>
              <a:t>product </a:t>
            </a:r>
            <a:r>
              <a:rPr lang="en-GB" sz="2400" dirty="0">
                <a:solidFill>
                  <a:schemeClr val="accent1">
                    <a:lumMod val="50000"/>
                  </a:schemeClr>
                </a:solidFill>
              </a:rPr>
              <a:t>(sample size: 2,851</a:t>
            </a:r>
            <a:r>
              <a:rPr lang="en-GB" sz="2400" dirty="0" smtClean="0">
                <a:solidFill>
                  <a:schemeClr val="accent1">
                    <a:lumMod val="50000"/>
                  </a:schemeClr>
                </a:solidFill>
              </a:rPr>
              <a:t>)</a:t>
            </a:r>
            <a:endParaRPr lang="en-GB" sz="2400" dirty="0"/>
          </a:p>
        </p:txBody>
      </p:sp>
      <p:sp>
        <p:nvSpPr>
          <p:cNvPr id="4" name="Date Placeholder 3"/>
          <p:cNvSpPr>
            <a:spLocks noGrp="1"/>
          </p:cNvSpPr>
          <p:nvPr>
            <p:ph type="dt" sz="half" idx="10"/>
          </p:nvPr>
        </p:nvSpPr>
        <p:spPr/>
        <p:txBody>
          <a:bodyPr/>
          <a:lstStyle/>
          <a:p>
            <a:r>
              <a:rPr lang="en-GB" dirty="0"/>
              <a:t>23 November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46</a:t>
            </a:fld>
            <a:endParaRPr lang="en-GB" dirty="0"/>
          </a:p>
        </p:txBody>
      </p:sp>
      <p:sp>
        <p:nvSpPr>
          <p:cNvPr id="16" name="Content Placeholder 2"/>
          <p:cNvSpPr>
            <a:spLocks noGrp="1"/>
          </p:cNvSpPr>
          <p:nvPr>
            <p:ph idx="1"/>
          </p:nvPr>
        </p:nvSpPr>
        <p:spPr>
          <a:xfrm>
            <a:off x="416496" y="1340768"/>
            <a:ext cx="8982471" cy="5040560"/>
          </a:xfrm>
        </p:spPr>
        <p:txBody>
          <a:bodyPr/>
          <a:lstStyle/>
          <a:p>
            <a:pPr marL="457200" lvl="0" indent="-457200">
              <a:buFont typeface="+mj-lt"/>
              <a:buAutoNum type="arabicPeriod" startAt="7"/>
            </a:pPr>
            <a:r>
              <a:rPr lang="en-GB" sz="2000" dirty="0" smtClean="0"/>
              <a:t>How </a:t>
            </a:r>
            <a:r>
              <a:rPr lang="en-GB" sz="2000" dirty="0"/>
              <a:t>easy or difficult to understand do you find the information you currently receive</a:t>
            </a:r>
            <a:r>
              <a:rPr lang="en-GB" sz="2000" dirty="0" smtClean="0"/>
              <a:t>?</a:t>
            </a:r>
          </a:p>
          <a:p>
            <a:pPr marL="457200" lvl="0" indent="-457200">
              <a:buFont typeface="+mj-lt"/>
              <a:buAutoNum type="arabicPeriod" startAt="7"/>
            </a:pPr>
            <a:r>
              <a:rPr lang="en-GB" sz="2000" dirty="0"/>
              <a:t>In which ONE of the following ways would you most like to receive/ view your annual financial product statements</a:t>
            </a:r>
            <a:r>
              <a:rPr lang="en-GB" sz="2000" dirty="0" smtClean="0"/>
              <a:t>?</a:t>
            </a:r>
          </a:p>
          <a:p>
            <a:pPr marL="457200" lvl="0" indent="-457200">
              <a:buFont typeface="+mj-lt"/>
              <a:buAutoNum type="arabicPeriod" startAt="7"/>
            </a:pPr>
            <a:r>
              <a:rPr lang="en-GB" sz="2000" dirty="0"/>
              <a:t>Which ONE of the following statements best applies to your financial products in general</a:t>
            </a:r>
            <a:r>
              <a:rPr lang="en-GB" sz="2000" dirty="0" smtClean="0"/>
              <a:t>?</a:t>
            </a:r>
          </a:p>
          <a:p>
            <a:pPr marL="457200" lvl="0" indent="-457200">
              <a:buFont typeface="+mj-lt"/>
              <a:buAutoNum type="arabicPeriod" startAt="7"/>
            </a:pPr>
            <a:r>
              <a:rPr lang="en-GB" sz="2000" dirty="0"/>
              <a:t>Which, if any, of the following do you currently receive as part of your annual statements</a:t>
            </a:r>
            <a:r>
              <a:rPr lang="en-GB" sz="2000" dirty="0" smtClean="0"/>
              <a:t>?</a:t>
            </a:r>
          </a:p>
          <a:p>
            <a:pPr marL="457200" lvl="0" indent="-457200">
              <a:buFont typeface="+mj-lt"/>
              <a:buAutoNum type="arabicPeriod" startAt="7"/>
            </a:pPr>
            <a:r>
              <a:rPr lang="en-GB" sz="2000" dirty="0"/>
              <a:t>Is there anything you </a:t>
            </a:r>
            <a:r>
              <a:rPr lang="en-GB" sz="2000" dirty="0" smtClean="0"/>
              <a:t>like </a:t>
            </a:r>
            <a:r>
              <a:rPr lang="en-GB" sz="2000" dirty="0"/>
              <a:t>about your financial product statements</a:t>
            </a:r>
            <a:r>
              <a:rPr lang="en-GB" sz="2000" dirty="0" smtClean="0"/>
              <a:t>?</a:t>
            </a:r>
          </a:p>
          <a:p>
            <a:pPr marL="457200" lvl="0" indent="-457200">
              <a:buFont typeface="+mj-lt"/>
              <a:buAutoNum type="arabicPeriod" startAt="7"/>
            </a:pPr>
            <a:r>
              <a:rPr lang="en-GB" sz="2000" dirty="0"/>
              <a:t>Is there anything you dislike/ would change about your financial product statements?</a:t>
            </a:r>
          </a:p>
          <a:p>
            <a:pPr marL="457200" lvl="0" indent="-457200">
              <a:buFont typeface="+mj-lt"/>
              <a:buAutoNum type="arabicPeriod" startAt="7"/>
            </a:pPr>
            <a:r>
              <a:rPr lang="en-GB" sz="2000" dirty="0"/>
              <a:t>Which, if any, of the following types of information would you like to receive in order to understand the options available to you</a:t>
            </a:r>
            <a:r>
              <a:rPr lang="en-GB" sz="2000" dirty="0" smtClean="0"/>
              <a:t>?</a:t>
            </a:r>
            <a:endParaRPr lang="en-GB" sz="2000" dirty="0"/>
          </a:p>
        </p:txBody>
      </p:sp>
    </p:spTree>
    <p:extLst>
      <p:ext uri="{BB962C8B-B14F-4D97-AF65-F5344CB8AC3E}">
        <p14:creationId xmlns:p14="http://schemas.microsoft.com/office/powerpoint/2010/main" val="2875651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a:t>Survey questions</a:t>
            </a:r>
            <a:br>
              <a:rPr lang="en-GB" dirty="0"/>
            </a:br>
            <a:r>
              <a:rPr lang="en-GB" sz="2400" dirty="0">
                <a:solidFill>
                  <a:schemeClr val="accent1">
                    <a:lumMod val="50000"/>
                  </a:schemeClr>
                </a:solidFill>
              </a:rPr>
              <a:t>At least one financial </a:t>
            </a:r>
            <a:r>
              <a:rPr lang="en-GB" sz="2400" dirty="0" smtClean="0">
                <a:solidFill>
                  <a:schemeClr val="accent1">
                    <a:lumMod val="50000"/>
                  </a:schemeClr>
                </a:solidFill>
              </a:rPr>
              <a:t>product </a:t>
            </a:r>
            <a:r>
              <a:rPr lang="en-GB" sz="2400" dirty="0">
                <a:solidFill>
                  <a:schemeClr val="accent1">
                    <a:lumMod val="50000"/>
                  </a:schemeClr>
                </a:solidFill>
              </a:rPr>
              <a:t>(sample size: 2,851</a:t>
            </a:r>
            <a:r>
              <a:rPr lang="en-GB" sz="2400" dirty="0" smtClean="0">
                <a:solidFill>
                  <a:schemeClr val="accent1">
                    <a:lumMod val="50000"/>
                  </a:schemeClr>
                </a:solidFill>
              </a:rPr>
              <a:t>)</a:t>
            </a:r>
            <a:endParaRPr lang="en-GB" sz="2400" dirty="0"/>
          </a:p>
        </p:txBody>
      </p:sp>
      <p:sp>
        <p:nvSpPr>
          <p:cNvPr id="4" name="Date Placeholder 3"/>
          <p:cNvSpPr>
            <a:spLocks noGrp="1"/>
          </p:cNvSpPr>
          <p:nvPr>
            <p:ph type="dt" sz="half" idx="10"/>
          </p:nvPr>
        </p:nvSpPr>
        <p:spPr/>
        <p:txBody>
          <a:bodyPr/>
          <a:lstStyle/>
          <a:p>
            <a:r>
              <a:rPr lang="en-GB" dirty="0"/>
              <a:t>23 November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47</a:t>
            </a:fld>
            <a:endParaRPr lang="en-GB" dirty="0"/>
          </a:p>
        </p:txBody>
      </p:sp>
      <p:sp>
        <p:nvSpPr>
          <p:cNvPr id="16" name="Content Placeholder 2"/>
          <p:cNvSpPr>
            <a:spLocks noGrp="1"/>
          </p:cNvSpPr>
          <p:nvPr>
            <p:ph idx="1"/>
          </p:nvPr>
        </p:nvSpPr>
        <p:spPr>
          <a:xfrm>
            <a:off x="416496" y="1340768"/>
            <a:ext cx="8982471" cy="5040560"/>
          </a:xfrm>
        </p:spPr>
        <p:txBody>
          <a:bodyPr/>
          <a:lstStyle/>
          <a:p>
            <a:pPr marL="457200" lvl="0" indent="-457200">
              <a:buFont typeface="+mj-lt"/>
              <a:buAutoNum type="arabicPeriod" startAt="14"/>
            </a:pPr>
            <a:r>
              <a:rPr lang="en-GB" sz="2000" dirty="0" smtClean="0"/>
              <a:t>How </a:t>
            </a:r>
            <a:r>
              <a:rPr lang="en-GB" sz="2000" dirty="0"/>
              <a:t>likely, if at all, do you think you would be to cancel your life insurance policy early</a:t>
            </a:r>
            <a:r>
              <a:rPr lang="en-GB" sz="2000" dirty="0" smtClean="0"/>
              <a:t>?</a:t>
            </a:r>
          </a:p>
          <a:p>
            <a:pPr marL="457200" lvl="0" indent="-457200">
              <a:buFont typeface="+mj-lt"/>
              <a:buAutoNum type="arabicPeriod" startAt="14"/>
            </a:pPr>
            <a:r>
              <a:rPr lang="en-GB" sz="2000" dirty="0"/>
              <a:t>Which,  if any, of the following phrases would you say you understand the meaning of? </a:t>
            </a:r>
          </a:p>
          <a:p>
            <a:pPr marL="457200" lvl="0" indent="-457200">
              <a:buFont typeface="+mj-lt"/>
              <a:buAutoNum type="arabicPeriod" startAt="14"/>
            </a:pPr>
            <a:r>
              <a:rPr lang="en-GB" sz="2000" dirty="0" smtClean="0"/>
              <a:t>Would </a:t>
            </a:r>
            <a:r>
              <a:rPr lang="en-GB" sz="2000" dirty="0"/>
              <a:t>you say you fully understand the charges that might incur if you cash in early on this financial </a:t>
            </a:r>
            <a:r>
              <a:rPr lang="en-GB" sz="2000" dirty="0" smtClean="0"/>
              <a:t>product?</a:t>
            </a:r>
          </a:p>
          <a:p>
            <a:pPr marL="457200" lvl="0" indent="-457200">
              <a:buFont typeface="+mj-lt"/>
              <a:buAutoNum type="arabicPeriod" startAt="14"/>
            </a:pPr>
            <a:r>
              <a:rPr lang="en-GB" sz="2000" dirty="0" smtClean="0"/>
              <a:t>How </a:t>
            </a:r>
            <a:r>
              <a:rPr lang="en-GB" sz="2000" dirty="0"/>
              <a:t>likely, if at all, are you to hold this product through to its maturity date (i.e. the end date of the policy )?</a:t>
            </a:r>
          </a:p>
          <a:p>
            <a:pPr marL="457200" lvl="0" indent="-457200">
              <a:buFont typeface="+mj-lt"/>
              <a:buAutoNum type="arabicPeriod" startAt="14"/>
            </a:pPr>
            <a:endParaRPr lang="en-GB" sz="2000" dirty="0" smtClean="0"/>
          </a:p>
        </p:txBody>
      </p:sp>
    </p:spTree>
    <p:extLst>
      <p:ext uri="{BB962C8B-B14F-4D97-AF65-F5344CB8AC3E}">
        <p14:creationId xmlns:p14="http://schemas.microsoft.com/office/powerpoint/2010/main" val="25105565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Survey questions</a:t>
            </a:r>
            <a:br>
              <a:rPr lang="en-GB" dirty="0" smtClean="0"/>
            </a:br>
            <a:r>
              <a:rPr lang="en-GB" sz="2400" dirty="0">
                <a:solidFill>
                  <a:schemeClr val="accent1">
                    <a:lumMod val="50000"/>
                  </a:schemeClr>
                </a:solidFill>
              </a:rPr>
              <a:t>With-profits financial </a:t>
            </a:r>
            <a:r>
              <a:rPr lang="en-GB" sz="2400" dirty="0" smtClean="0">
                <a:solidFill>
                  <a:schemeClr val="accent1">
                    <a:lumMod val="50000"/>
                  </a:schemeClr>
                </a:solidFill>
              </a:rPr>
              <a:t>product </a:t>
            </a:r>
            <a:r>
              <a:rPr lang="en-GB" sz="2400" dirty="0">
                <a:solidFill>
                  <a:schemeClr val="accent1">
                    <a:lumMod val="50000"/>
                  </a:schemeClr>
                </a:solidFill>
              </a:rPr>
              <a:t>(sample size </a:t>
            </a:r>
            <a:r>
              <a:rPr lang="en-GB" sz="2400" dirty="0" smtClean="0">
                <a:solidFill>
                  <a:schemeClr val="accent1">
                    <a:lumMod val="50000"/>
                  </a:schemeClr>
                </a:solidFill>
              </a:rPr>
              <a:t>473)</a:t>
            </a:r>
            <a:endParaRPr lang="en-GB" sz="2400" dirty="0"/>
          </a:p>
        </p:txBody>
      </p:sp>
      <p:sp>
        <p:nvSpPr>
          <p:cNvPr id="4" name="Date Placeholder 3"/>
          <p:cNvSpPr>
            <a:spLocks noGrp="1"/>
          </p:cNvSpPr>
          <p:nvPr>
            <p:ph type="dt" sz="half" idx="10"/>
          </p:nvPr>
        </p:nvSpPr>
        <p:spPr/>
        <p:txBody>
          <a:bodyPr/>
          <a:lstStyle/>
          <a:p>
            <a:r>
              <a:rPr lang="en-GB" dirty="0"/>
              <a:t>23 November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48</a:t>
            </a:fld>
            <a:endParaRPr lang="en-GB" dirty="0"/>
          </a:p>
        </p:txBody>
      </p:sp>
      <p:sp>
        <p:nvSpPr>
          <p:cNvPr id="16" name="Content Placeholder 2"/>
          <p:cNvSpPr>
            <a:spLocks noGrp="1"/>
          </p:cNvSpPr>
          <p:nvPr>
            <p:ph idx="1"/>
          </p:nvPr>
        </p:nvSpPr>
        <p:spPr>
          <a:xfrm>
            <a:off x="416496" y="1340768"/>
            <a:ext cx="8982471" cy="5040560"/>
          </a:xfrm>
        </p:spPr>
        <p:txBody>
          <a:bodyPr/>
          <a:lstStyle/>
          <a:p>
            <a:pPr marL="457200" lvl="0" indent="-457200">
              <a:buFont typeface="+mj-lt"/>
              <a:buAutoNum type="arabicPeriod"/>
            </a:pPr>
            <a:r>
              <a:rPr lang="en-GB" sz="2000" dirty="0"/>
              <a:t>How easy or difficult do you currently find the information you receive about your </a:t>
            </a:r>
            <a:r>
              <a:rPr lang="en-GB" sz="2000" dirty="0" smtClean="0"/>
              <a:t>with-profits </a:t>
            </a:r>
            <a:r>
              <a:rPr lang="en-GB" sz="2000" dirty="0"/>
              <a:t>policy to understand?</a:t>
            </a:r>
          </a:p>
          <a:p>
            <a:pPr marL="457200" indent="-457200">
              <a:buFont typeface="+mj-lt"/>
              <a:buAutoNum type="arabicPeriod"/>
            </a:pPr>
            <a:r>
              <a:rPr lang="en-GB" sz="2000" dirty="0" smtClean="0"/>
              <a:t>Which</a:t>
            </a:r>
            <a:r>
              <a:rPr lang="en-GB" sz="2000" dirty="0"/>
              <a:t>, if any, of the following describe any of the financial products that you own?</a:t>
            </a:r>
          </a:p>
          <a:p>
            <a:pPr marL="457200" lvl="0" indent="-457200">
              <a:buFont typeface="+mj-lt"/>
              <a:buAutoNum type="arabicPeriod"/>
            </a:pPr>
            <a:r>
              <a:rPr lang="en-GB" sz="2000" dirty="0" smtClean="0"/>
              <a:t>Which</a:t>
            </a:r>
            <a:r>
              <a:rPr lang="en-GB" sz="2000" dirty="0"/>
              <a:t>, if any, of the following types of information would you like to receive</a:t>
            </a:r>
            <a:r>
              <a:rPr lang="en-GB" sz="2000" dirty="0" smtClean="0"/>
              <a:t>?</a:t>
            </a:r>
          </a:p>
          <a:p>
            <a:pPr marL="457200" lvl="0" indent="-457200">
              <a:buFont typeface="+mj-lt"/>
              <a:buAutoNum type="arabicPeriod"/>
            </a:pPr>
            <a:r>
              <a:rPr lang="en-GB" sz="2000" dirty="0"/>
              <a:t>Which, if any, of the following are reasons why you purchased a with-profits financial product? </a:t>
            </a:r>
            <a:endParaRPr lang="en-GB" sz="2000" dirty="0" smtClean="0"/>
          </a:p>
          <a:p>
            <a:pPr marL="457200" lvl="0" indent="-457200">
              <a:buFont typeface="+mj-lt"/>
              <a:buAutoNum type="arabicPeriod"/>
            </a:pPr>
            <a:r>
              <a:rPr lang="en-GB" sz="2000" dirty="0"/>
              <a:t>Which, if any, of the following do you think are benefits of holding a with-profits product</a:t>
            </a:r>
            <a:r>
              <a:rPr lang="en-GB" sz="2000" dirty="0" smtClean="0"/>
              <a:t>?</a:t>
            </a:r>
          </a:p>
          <a:p>
            <a:pPr marL="457200" lvl="0" indent="-457200">
              <a:buFont typeface="+mj-lt"/>
              <a:buAutoNum type="arabicPeriod"/>
            </a:pPr>
            <a:r>
              <a:rPr lang="en-GB" sz="2000" dirty="0"/>
              <a:t>Does  the with-profits financial product pay both regular and final bonuses on the policy</a:t>
            </a:r>
            <a:r>
              <a:rPr lang="en-GB" sz="2000" dirty="0" smtClean="0"/>
              <a:t>?</a:t>
            </a:r>
          </a:p>
          <a:p>
            <a:pPr marL="457200" lvl="0" indent="-457200">
              <a:buFont typeface="+mj-lt"/>
              <a:buAutoNum type="arabicPeriod"/>
            </a:pPr>
            <a:r>
              <a:rPr lang="en-GB" sz="2000" dirty="0"/>
              <a:t>Do you understand the difference between regular and final bonuses</a:t>
            </a:r>
            <a:r>
              <a:rPr lang="en-GB" sz="2000" dirty="0" smtClean="0"/>
              <a:t>?</a:t>
            </a:r>
          </a:p>
        </p:txBody>
      </p:sp>
    </p:spTree>
    <p:extLst>
      <p:ext uri="{BB962C8B-B14F-4D97-AF65-F5344CB8AC3E}">
        <p14:creationId xmlns:p14="http://schemas.microsoft.com/office/powerpoint/2010/main" val="13436377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Survey questions</a:t>
            </a:r>
            <a:br>
              <a:rPr lang="en-GB" dirty="0" smtClean="0"/>
            </a:br>
            <a:r>
              <a:rPr lang="en-GB" sz="2400" dirty="0">
                <a:solidFill>
                  <a:schemeClr val="accent1">
                    <a:lumMod val="50000"/>
                  </a:schemeClr>
                </a:solidFill>
              </a:rPr>
              <a:t>With-profits financial </a:t>
            </a:r>
            <a:r>
              <a:rPr lang="en-GB" sz="2400" dirty="0" smtClean="0">
                <a:solidFill>
                  <a:schemeClr val="accent1">
                    <a:lumMod val="50000"/>
                  </a:schemeClr>
                </a:solidFill>
              </a:rPr>
              <a:t>product </a:t>
            </a:r>
            <a:r>
              <a:rPr lang="en-GB" sz="2400" dirty="0">
                <a:solidFill>
                  <a:schemeClr val="accent1">
                    <a:lumMod val="50000"/>
                  </a:schemeClr>
                </a:solidFill>
              </a:rPr>
              <a:t>(sample size 473)</a:t>
            </a:r>
            <a:endParaRPr lang="en-GB" sz="2400" dirty="0"/>
          </a:p>
        </p:txBody>
      </p:sp>
      <p:sp>
        <p:nvSpPr>
          <p:cNvPr id="4" name="Date Placeholder 3"/>
          <p:cNvSpPr>
            <a:spLocks noGrp="1"/>
          </p:cNvSpPr>
          <p:nvPr>
            <p:ph type="dt" sz="half" idx="10"/>
          </p:nvPr>
        </p:nvSpPr>
        <p:spPr/>
        <p:txBody>
          <a:bodyPr/>
          <a:lstStyle/>
          <a:p>
            <a:r>
              <a:rPr lang="en-GB" dirty="0"/>
              <a:t>23 November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49</a:t>
            </a:fld>
            <a:endParaRPr lang="en-GB" dirty="0"/>
          </a:p>
        </p:txBody>
      </p:sp>
      <p:sp>
        <p:nvSpPr>
          <p:cNvPr id="16" name="Content Placeholder 2"/>
          <p:cNvSpPr>
            <a:spLocks noGrp="1"/>
          </p:cNvSpPr>
          <p:nvPr>
            <p:ph idx="1"/>
          </p:nvPr>
        </p:nvSpPr>
        <p:spPr>
          <a:xfrm>
            <a:off x="416496" y="1340768"/>
            <a:ext cx="8982471" cy="5040560"/>
          </a:xfrm>
        </p:spPr>
        <p:txBody>
          <a:bodyPr/>
          <a:lstStyle/>
          <a:p>
            <a:pPr marL="457200" lvl="0" indent="-457200">
              <a:buFont typeface="+mj-lt"/>
              <a:buAutoNum type="arabicPeriod" startAt="8"/>
            </a:pPr>
            <a:r>
              <a:rPr lang="en-GB" sz="2000" dirty="0"/>
              <a:t>If you had to choose, which ONE of the following best describes what you would prefer?</a:t>
            </a:r>
          </a:p>
          <a:p>
            <a:pPr marL="457200" lvl="0" indent="-457200">
              <a:buFont typeface="+mj-lt"/>
              <a:buAutoNum type="arabicPeriod" startAt="8"/>
            </a:pPr>
            <a:r>
              <a:rPr lang="en-GB" sz="2000" dirty="0"/>
              <a:t>Which ONE, if any, of the following statements best applies to you?</a:t>
            </a:r>
          </a:p>
          <a:p>
            <a:pPr marL="457200" lvl="0" indent="-457200">
              <a:buFont typeface="+mj-lt"/>
              <a:buAutoNum type="arabicPeriod" startAt="8"/>
            </a:pPr>
            <a:r>
              <a:rPr lang="en-GB" sz="2000" dirty="0"/>
              <a:t>Which, if any, of the following actions would you take?</a:t>
            </a:r>
          </a:p>
          <a:p>
            <a:pPr marL="457200" lvl="0" indent="-457200">
              <a:buFont typeface="+mj-lt"/>
              <a:buAutoNum type="arabicPeriod" startAt="8"/>
            </a:pPr>
            <a:r>
              <a:rPr lang="en-GB" sz="2000" dirty="0" smtClean="0"/>
              <a:t>Through </a:t>
            </a:r>
            <a:r>
              <a:rPr lang="en-GB" sz="2000" dirty="0"/>
              <a:t>which, if any, of the following ways would you be likely to seek further information? </a:t>
            </a:r>
            <a:endParaRPr lang="en-GB" sz="2000" dirty="0" smtClean="0"/>
          </a:p>
          <a:p>
            <a:pPr marL="457200" lvl="0" indent="-457200">
              <a:buFont typeface="+mj-lt"/>
              <a:buAutoNum type="arabicPeriod" startAt="8"/>
            </a:pPr>
            <a:r>
              <a:rPr lang="en-GB" sz="2000" dirty="0"/>
              <a:t>Which, if any, of the following types of information would be important for you? </a:t>
            </a:r>
            <a:endParaRPr lang="en-GB" sz="2000" dirty="0" smtClean="0"/>
          </a:p>
          <a:p>
            <a:pPr marL="457200" lvl="0" indent="-457200">
              <a:buFont typeface="+mj-lt"/>
              <a:buAutoNum type="arabicPeriod" startAt="8"/>
            </a:pPr>
            <a:r>
              <a:rPr lang="en-GB" sz="2000" dirty="0" smtClean="0"/>
              <a:t>In </a:t>
            </a:r>
            <a:r>
              <a:rPr lang="en-GB" sz="2000" dirty="0"/>
              <a:t>which, if any, of the following ways would you like to receive/ be able to view your annual financial product statements? </a:t>
            </a:r>
            <a:endParaRPr lang="en-GB" sz="2000" dirty="0" smtClean="0"/>
          </a:p>
          <a:p>
            <a:pPr marL="457200" lvl="0" indent="-457200">
              <a:buFont typeface="+mj-lt"/>
              <a:buAutoNum type="arabicPeriod" startAt="8"/>
            </a:pPr>
            <a:r>
              <a:rPr lang="en-GB" sz="2000" dirty="0" smtClean="0"/>
              <a:t>Which </a:t>
            </a:r>
            <a:r>
              <a:rPr lang="en-GB" sz="2000" dirty="0"/>
              <a:t>ONE, of the following statements best applies to you</a:t>
            </a:r>
            <a:r>
              <a:rPr lang="en-GB" sz="2000" dirty="0" smtClean="0"/>
              <a:t>?</a:t>
            </a:r>
          </a:p>
        </p:txBody>
      </p:sp>
    </p:spTree>
    <p:extLst>
      <p:ext uri="{BB962C8B-B14F-4D97-AF65-F5344CB8AC3E}">
        <p14:creationId xmlns:p14="http://schemas.microsoft.com/office/powerpoint/2010/main" val="3250416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Background</a:t>
            </a:r>
            <a:endParaRPr lang="en-GB" dirty="0"/>
          </a:p>
        </p:txBody>
      </p:sp>
      <p:sp>
        <p:nvSpPr>
          <p:cNvPr id="4" name="Date Placeholder 3"/>
          <p:cNvSpPr>
            <a:spLocks noGrp="1"/>
          </p:cNvSpPr>
          <p:nvPr>
            <p:ph type="dt" sz="half" idx="2"/>
          </p:nvPr>
        </p:nvSpPr>
        <p:spPr/>
        <p:txBody>
          <a:bodyPr/>
          <a:lstStyle/>
          <a:p>
            <a:r>
              <a:rPr lang="en-GB" dirty="0" smtClean="0"/>
              <a:t>5 March 2018</a:t>
            </a:r>
            <a:endParaRPr lang="en-GB" dirty="0"/>
          </a:p>
        </p:txBody>
      </p:sp>
      <p:sp>
        <p:nvSpPr>
          <p:cNvPr id="7" name="Subtitle 6"/>
          <p:cNvSpPr>
            <a:spLocks noGrp="1"/>
          </p:cNvSpPr>
          <p:nvPr>
            <p:ph type="subTitle" idx="1"/>
          </p:nvPr>
        </p:nvSpPr>
        <p:spPr/>
        <p:txBody>
          <a:bodyPr/>
          <a:lstStyle/>
          <a:p>
            <a:r>
              <a:rPr lang="en-GB" dirty="0" smtClean="0"/>
              <a:t> </a:t>
            </a:r>
            <a:endParaRPr lang="en-GB" dirty="0"/>
          </a:p>
        </p:txBody>
      </p:sp>
    </p:spTree>
    <p:extLst>
      <p:ext uri="{BB962C8B-B14F-4D97-AF65-F5344CB8AC3E}">
        <p14:creationId xmlns:p14="http://schemas.microsoft.com/office/powerpoint/2010/main" val="12383183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Survey questions</a:t>
            </a:r>
            <a:br>
              <a:rPr lang="en-GB" dirty="0" smtClean="0"/>
            </a:br>
            <a:r>
              <a:rPr lang="en-GB" sz="2400" dirty="0">
                <a:solidFill>
                  <a:schemeClr val="accent1">
                    <a:lumMod val="50000"/>
                  </a:schemeClr>
                </a:solidFill>
              </a:rPr>
              <a:t>With-profits financial </a:t>
            </a:r>
            <a:r>
              <a:rPr lang="en-GB" sz="2400" dirty="0" smtClean="0">
                <a:solidFill>
                  <a:schemeClr val="accent1">
                    <a:lumMod val="50000"/>
                  </a:schemeClr>
                </a:solidFill>
              </a:rPr>
              <a:t>product </a:t>
            </a:r>
            <a:r>
              <a:rPr lang="en-GB" sz="2400" dirty="0">
                <a:solidFill>
                  <a:schemeClr val="accent1">
                    <a:lumMod val="50000"/>
                  </a:schemeClr>
                </a:solidFill>
              </a:rPr>
              <a:t>(sample size 473)</a:t>
            </a:r>
            <a:endParaRPr lang="en-GB" sz="2400" dirty="0"/>
          </a:p>
        </p:txBody>
      </p:sp>
      <p:sp>
        <p:nvSpPr>
          <p:cNvPr id="4" name="Date Placeholder 3"/>
          <p:cNvSpPr>
            <a:spLocks noGrp="1"/>
          </p:cNvSpPr>
          <p:nvPr>
            <p:ph type="dt" sz="half" idx="10"/>
          </p:nvPr>
        </p:nvSpPr>
        <p:spPr/>
        <p:txBody>
          <a:bodyPr/>
          <a:lstStyle/>
          <a:p>
            <a:r>
              <a:rPr lang="en-GB" dirty="0"/>
              <a:t>23 November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50</a:t>
            </a:fld>
            <a:endParaRPr lang="en-GB" dirty="0"/>
          </a:p>
        </p:txBody>
      </p:sp>
      <p:sp>
        <p:nvSpPr>
          <p:cNvPr id="16" name="Content Placeholder 2"/>
          <p:cNvSpPr>
            <a:spLocks noGrp="1"/>
          </p:cNvSpPr>
          <p:nvPr>
            <p:ph idx="1"/>
          </p:nvPr>
        </p:nvSpPr>
        <p:spPr>
          <a:xfrm>
            <a:off x="416496" y="1340768"/>
            <a:ext cx="8982471" cy="5040560"/>
          </a:xfrm>
        </p:spPr>
        <p:txBody>
          <a:bodyPr/>
          <a:lstStyle/>
          <a:p>
            <a:pPr marL="457200" lvl="0" indent="-457200">
              <a:buFont typeface="+mj-lt"/>
              <a:buAutoNum type="arabicPeriod" startAt="15"/>
            </a:pPr>
            <a:r>
              <a:rPr lang="en-GB" sz="2000" dirty="0" smtClean="0"/>
              <a:t>Would  </a:t>
            </a:r>
            <a:r>
              <a:rPr lang="en-GB" sz="2000" dirty="0"/>
              <a:t>you say you would know all of your options and guarantees and understand how the cash in value of your policy can change?</a:t>
            </a:r>
          </a:p>
          <a:p>
            <a:pPr marL="457200" lvl="0" indent="-457200">
              <a:buFont typeface="+mj-lt"/>
              <a:buAutoNum type="arabicPeriod" startAt="15"/>
            </a:pPr>
            <a:r>
              <a:rPr lang="en-GB" sz="2000" dirty="0"/>
              <a:t>Is your with-profits product you are invested in open or closed?</a:t>
            </a:r>
          </a:p>
          <a:p>
            <a:pPr marL="457200" lvl="0" indent="-457200">
              <a:buFont typeface="+mj-lt"/>
              <a:buAutoNum type="arabicPeriod" startAt="15"/>
            </a:pPr>
            <a:r>
              <a:rPr lang="en-GB" sz="2000" dirty="0" smtClean="0"/>
              <a:t>Has </a:t>
            </a:r>
            <a:r>
              <a:rPr lang="en-GB" sz="2000" dirty="0"/>
              <a:t>your with-profits financial product changed any of its investments over the last 5 years (e.g. reducing the proportion of the fund which is invested in equities)?</a:t>
            </a:r>
          </a:p>
        </p:txBody>
      </p:sp>
    </p:spTree>
    <p:extLst>
      <p:ext uri="{BB962C8B-B14F-4D97-AF65-F5344CB8AC3E}">
        <p14:creationId xmlns:p14="http://schemas.microsoft.com/office/powerpoint/2010/main" val="13225527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Survey population</a:t>
            </a:r>
            <a:br>
              <a:rPr lang="en-GB" dirty="0" smtClean="0"/>
            </a:br>
            <a:r>
              <a:rPr lang="en-GB" sz="2400" dirty="0">
                <a:solidFill>
                  <a:schemeClr val="accent1">
                    <a:lumMod val="50000"/>
                  </a:schemeClr>
                </a:solidFill>
              </a:rPr>
              <a:t>With-profits financial </a:t>
            </a:r>
            <a:r>
              <a:rPr lang="en-GB" sz="2400" dirty="0" smtClean="0">
                <a:solidFill>
                  <a:schemeClr val="accent1">
                    <a:lumMod val="50000"/>
                  </a:schemeClr>
                </a:solidFill>
              </a:rPr>
              <a:t>product </a:t>
            </a:r>
            <a:r>
              <a:rPr lang="en-GB" sz="2400" dirty="0">
                <a:solidFill>
                  <a:schemeClr val="accent1">
                    <a:lumMod val="50000"/>
                  </a:schemeClr>
                </a:solidFill>
              </a:rPr>
              <a:t>(sample size </a:t>
            </a:r>
            <a:r>
              <a:rPr lang="en-GB" sz="2400" dirty="0" smtClean="0">
                <a:solidFill>
                  <a:schemeClr val="accent1">
                    <a:lumMod val="50000"/>
                  </a:schemeClr>
                </a:solidFill>
              </a:rPr>
              <a:t>473)</a:t>
            </a:r>
            <a:endParaRPr lang="en-GB" sz="24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51</a:t>
            </a:fld>
            <a:endParaRPr lang="en-GB"/>
          </a:p>
        </p:txBody>
      </p:sp>
      <p:graphicFrame>
        <p:nvGraphicFramePr>
          <p:cNvPr id="6" name="Chart 5"/>
          <p:cNvGraphicFramePr>
            <a:graphicFrameLocks noChangeAspect="1"/>
          </p:cNvGraphicFramePr>
          <p:nvPr>
            <p:extLst>
              <p:ext uri="{D42A27DB-BD31-4B8C-83A1-F6EECF244321}">
                <p14:modId xmlns:p14="http://schemas.microsoft.com/office/powerpoint/2010/main" val="3708578695"/>
              </p:ext>
            </p:extLst>
          </p:nvPr>
        </p:nvGraphicFramePr>
        <p:xfrm>
          <a:off x="992560" y="1412776"/>
          <a:ext cx="7325719" cy="4395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17440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7456" y="1484784"/>
            <a:ext cx="8710873" cy="4524315"/>
          </a:xfrm>
          <a:prstGeom prst="rect">
            <a:avLst/>
          </a:prstGeom>
          <a:solidFill>
            <a:schemeClr val="bg1"/>
          </a:solidFill>
        </p:spPr>
        <p:txBody>
          <a:bodyPr wrap="square" rtlCol="0">
            <a:spAutoFit/>
          </a:bodyPr>
          <a:lstStyle/>
          <a:p>
            <a:pPr algn="ctr"/>
            <a:r>
              <a:rPr lang="en-GB" sz="3200" b="1" dirty="0">
                <a:solidFill>
                  <a:srgbClr val="113458"/>
                </a:solidFill>
              </a:rPr>
              <a:t>What percentage of </a:t>
            </a:r>
            <a:r>
              <a:rPr lang="en-GB" sz="3200" b="1" dirty="0" smtClean="0">
                <a:solidFill>
                  <a:srgbClr val="113458"/>
                </a:solidFill>
              </a:rPr>
              <a:t>the with-profit policyholders we surveyed said </a:t>
            </a:r>
            <a:r>
              <a:rPr lang="en-GB" sz="3200" b="1" dirty="0">
                <a:solidFill>
                  <a:srgbClr val="113458"/>
                </a:solidFill>
              </a:rPr>
              <a:t>they would </a:t>
            </a:r>
            <a:r>
              <a:rPr lang="en-GB" sz="3200" b="1" dirty="0">
                <a:solidFill>
                  <a:srgbClr val="D9AB16"/>
                </a:solidFill>
              </a:rPr>
              <a:t>hold</a:t>
            </a:r>
            <a:r>
              <a:rPr lang="en-GB" sz="3200" b="1" dirty="0">
                <a:solidFill>
                  <a:srgbClr val="113458"/>
                </a:solidFill>
              </a:rPr>
              <a:t> their policy </a:t>
            </a:r>
            <a:r>
              <a:rPr lang="en-GB" sz="3200" b="1" dirty="0">
                <a:solidFill>
                  <a:srgbClr val="D9AB16"/>
                </a:solidFill>
              </a:rPr>
              <a:t>to maturity</a:t>
            </a:r>
            <a:r>
              <a:rPr lang="en-GB" sz="3200" b="1" dirty="0">
                <a:solidFill>
                  <a:srgbClr val="113458"/>
                </a:solidFill>
              </a:rPr>
              <a:t>?</a:t>
            </a:r>
          </a:p>
          <a:p>
            <a:endParaRPr lang="en-GB" sz="3200" b="1" dirty="0">
              <a:solidFill>
                <a:srgbClr val="113458"/>
              </a:solidFill>
            </a:endParaRPr>
          </a:p>
          <a:p>
            <a:pPr marL="342900" indent="-342900" algn="ctr">
              <a:buFont typeface="+mj-lt"/>
              <a:buAutoNum type="alphaUcPeriod"/>
            </a:pPr>
            <a:r>
              <a:rPr lang="en-GB" sz="3200" b="1" dirty="0" smtClean="0">
                <a:solidFill>
                  <a:srgbClr val="113458"/>
                </a:solidFill>
              </a:rPr>
              <a:t> 50</a:t>
            </a:r>
            <a:r>
              <a:rPr lang="en-GB" sz="3200" b="1" dirty="0">
                <a:solidFill>
                  <a:srgbClr val="113458"/>
                </a:solidFill>
              </a:rPr>
              <a:t>%</a:t>
            </a:r>
          </a:p>
          <a:p>
            <a:pPr marL="342900" indent="-342900" algn="ctr">
              <a:buFont typeface="+mj-lt"/>
              <a:buAutoNum type="alphaUcPeriod"/>
            </a:pPr>
            <a:r>
              <a:rPr lang="en-GB" sz="3200" b="1" dirty="0" smtClean="0">
                <a:solidFill>
                  <a:srgbClr val="113458"/>
                </a:solidFill>
              </a:rPr>
              <a:t> 65</a:t>
            </a:r>
            <a:r>
              <a:rPr lang="en-GB" sz="3200" b="1" dirty="0">
                <a:solidFill>
                  <a:srgbClr val="113458"/>
                </a:solidFill>
              </a:rPr>
              <a:t>%</a:t>
            </a:r>
          </a:p>
          <a:p>
            <a:pPr marL="342900" indent="-342900" algn="ctr">
              <a:buFont typeface="+mj-lt"/>
              <a:buAutoNum type="alphaUcPeriod"/>
            </a:pPr>
            <a:r>
              <a:rPr lang="en-GB" sz="3200" b="1" dirty="0" smtClean="0">
                <a:solidFill>
                  <a:srgbClr val="113458"/>
                </a:solidFill>
              </a:rPr>
              <a:t> 80%</a:t>
            </a:r>
          </a:p>
          <a:p>
            <a:pPr marL="342900" indent="-342900" algn="ctr">
              <a:buFont typeface="+mj-lt"/>
              <a:buAutoNum type="alphaUcPeriod"/>
            </a:pPr>
            <a:endParaRPr lang="en-GB" sz="3200" b="1" dirty="0">
              <a:solidFill>
                <a:srgbClr val="113458"/>
              </a:solidFill>
            </a:endParaRPr>
          </a:p>
          <a:p>
            <a:pPr marL="342900" indent="-342900" algn="ctr">
              <a:buFont typeface="+mj-lt"/>
              <a:buAutoNum type="alphaUcPeriod"/>
            </a:pPr>
            <a:endParaRPr lang="en-GB" sz="3200" b="1" dirty="0">
              <a:solidFill>
                <a:srgbClr val="113458"/>
              </a:solidFill>
            </a:endParaRPr>
          </a:p>
        </p:txBody>
      </p:sp>
      <p:sp>
        <p:nvSpPr>
          <p:cNvPr id="2" name="Title 1"/>
          <p:cNvSpPr>
            <a:spLocks noGrp="1"/>
          </p:cNvSpPr>
          <p:nvPr>
            <p:ph type="title"/>
          </p:nvPr>
        </p:nvSpPr>
        <p:spPr>
          <a:xfrm>
            <a:off x="416496" y="260648"/>
            <a:ext cx="8982471" cy="1143000"/>
          </a:xfrm>
        </p:spPr>
        <p:txBody>
          <a:bodyPr/>
          <a:lstStyle/>
          <a:p>
            <a:r>
              <a:rPr lang="en-GB" dirty="0" smtClean="0"/>
              <a:t>Key Survey </a:t>
            </a:r>
            <a:r>
              <a:rPr lang="en-GB" dirty="0"/>
              <a:t>R</a:t>
            </a:r>
            <a:r>
              <a:rPr lang="en-GB" dirty="0" smtClean="0"/>
              <a:t>esults</a:t>
            </a:r>
            <a:br>
              <a:rPr lang="en-GB" dirty="0" smtClean="0"/>
            </a:br>
            <a:r>
              <a:rPr lang="en-GB" sz="2400" dirty="0" smtClean="0">
                <a:solidFill>
                  <a:schemeClr val="accent1">
                    <a:lumMod val="50000"/>
                  </a:schemeClr>
                </a:solidFill>
              </a:rPr>
              <a:t>Hold to Maturity?</a:t>
            </a:r>
            <a:endParaRPr lang="en-GB" sz="24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52</a:t>
            </a:fld>
            <a:endParaRPr lang="en-GB"/>
          </a:p>
        </p:txBody>
      </p:sp>
    </p:spTree>
    <p:extLst>
      <p:ext uri="{BB962C8B-B14F-4D97-AF65-F5344CB8AC3E}">
        <p14:creationId xmlns:p14="http://schemas.microsoft.com/office/powerpoint/2010/main" val="16504961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Key Survey </a:t>
            </a:r>
            <a:r>
              <a:rPr lang="en-GB" dirty="0"/>
              <a:t>R</a:t>
            </a:r>
            <a:r>
              <a:rPr lang="en-GB" dirty="0" smtClean="0"/>
              <a:t>esults</a:t>
            </a:r>
            <a:br>
              <a:rPr lang="en-GB" dirty="0" smtClean="0"/>
            </a:br>
            <a:r>
              <a:rPr lang="en-GB" sz="2400" dirty="0" smtClean="0">
                <a:solidFill>
                  <a:schemeClr val="accent1">
                    <a:lumMod val="50000"/>
                  </a:schemeClr>
                </a:solidFill>
              </a:rPr>
              <a:t>Hold to Maturity?</a:t>
            </a:r>
            <a:endParaRPr lang="en-GB" sz="24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53</a:t>
            </a:fld>
            <a:endParaRPr lang="en-GB"/>
          </a:p>
        </p:txBody>
      </p:sp>
      <p:graphicFrame>
        <p:nvGraphicFramePr>
          <p:cNvPr id="6" name="Chart 5"/>
          <p:cNvGraphicFramePr>
            <a:graphicFrameLocks noChangeAspect="1"/>
          </p:cNvGraphicFramePr>
          <p:nvPr>
            <p:extLst>
              <p:ext uri="{D42A27DB-BD31-4B8C-83A1-F6EECF244321}">
                <p14:modId xmlns:p14="http://schemas.microsoft.com/office/powerpoint/2010/main" val="2263861702"/>
              </p:ext>
            </p:extLst>
          </p:nvPr>
        </p:nvGraphicFramePr>
        <p:xfrm>
          <a:off x="1064568" y="1196752"/>
          <a:ext cx="7815377" cy="468922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105128" y="1209526"/>
            <a:ext cx="3368824" cy="923330"/>
          </a:xfrm>
          <a:prstGeom prst="rect">
            <a:avLst/>
          </a:prstGeom>
        </p:spPr>
        <p:txBody>
          <a:bodyPr wrap="square">
            <a:spAutoFit/>
          </a:bodyPr>
          <a:lstStyle/>
          <a:p>
            <a:r>
              <a:rPr lang="en-GB" i="1" dirty="0" smtClean="0"/>
              <a:t>“Don't take too much notice to be honest, I just pay into it waiting for it to mature”</a:t>
            </a:r>
            <a:endParaRPr lang="en-GB" i="1" dirty="0"/>
          </a:p>
        </p:txBody>
      </p:sp>
    </p:spTree>
    <p:extLst>
      <p:ext uri="{BB962C8B-B14F-4D97-AF65-F5344CB8AC3E}">
        <p14:creationId xmlns:p14="http://schemas.microsoft.com/office/powerpoint/2010/main" val="224780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Key Survey </a:t>
            </a:r>
            <a:r>
              <a:rPr lang="en-GB" dirty="0"/>
              <a:t>R</a:t>
            </a:r>
            <a:r>
              <a:rPr lang="en-GB" dirty="0" smtClean="0"/>
              <a:t>esults</a:t>
            </a:r>
            <a:br>
              <a:rPr lang="en-GB" dirty="0" smtClean="0"/>
            </a:br>
            <a:r>
              <a:rPr lang="en-GB" sz="2400" dirty="0" smtClean="0">
                <a:solidFill>
                  <a:schemeClr val="accent1">
                    <a:lumMod val="50000"/>
                  </a:schemeClr>
                </a:solidFill>
              </a:rPr>
              <a:t>Cash in value</a:t>
            </a:r>
            <a:endParaRPr lang="en-GB" sz="24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54</a:t>
            </a:fld>
            <a:endParaRPr lang="en-GB"/>
          </a:p>
        </p:txBody>
      </p:sp>
      <p:sp>
        <p:nvSpPr>
          <p:cNvPr id="3" name="TextBox 2"/>
          <p:cNvSpPr txBox="1"/>
          <p:nvPr/>
        </p:nvSpPr>
        <p:spPr>
          <a:xfrm>
            <a:off x="488504" y="1414238"/>
            <a:ext cx="9001000" cy="707886"/>
          </a:xfrm>
          <a:prstGeom prst="rect">
            <a:avLst/>
          </a:prstGeom>
          <a:noFill/>
        </p:spPr>
        <p:txBody>
          <a:bodyPr wrap="square" rtlCol="0">
            <a:spAutoFit/>
          </a:bodyPr>
          <a:lstStyle/>
          <a:p>
            <a:r>
              <a:rPr lang="en-GB" sz="2000" b="1" dirty="0"/>
              <a:t>Would you say you would know all of your </a:t>
            </a:r>
            <a:r>
              <a:rPr lang="en-GB" sz="2000" b="1" dirty="0">
                <a:solidFill>
                  <a:srgbClr val="D9AB16"/>
                </a:solidFill>
              </a:rPr>
              <a:t>options and guarantees </a:t>
            </a:r>
            <a:r>
              <a:rPr lang="en-GB" sz="2000" b="1" dirty="0"/>
              <a:t>and understand how the </a:t>
            </a:r>
            <a:r>
              <a:rPr lang="en-GB" sz="2000" b="1" dirty="0">
                <a:solidFill>
                  <a:srgbClr val="D9AB16"/>
                </a:solidFill>
              </a:rPr>
              <a:t>cash in value </a:t>
            </a:r>
            <a:r>
              <a:rPr lang="en-GB" sz="2000" b="1" dirty="0"/>
              <a:t>of your policy can change?</a:t>
            </a:r>
          </a:p>
        </p:txBody>
      </p:sp>
      <p:graphicFrame>
        <p:nvGraphicFramePr>
          <p:cNvPr id="7" name="Chart 6"/>
          <p:cNvGraphicFramePr>
            <a:graphicFrameLocks noChangeAspect="1"/>
          </p:cNvGraphicFramePr>
          <p:nvPr>
            <p:extLst>
              <p:ext uri="{D42A27DB-BD31-4B8C-83A1-F6EECF244321}">
                <p14:modId xmlns:p14="http://schemas.microsoft.com/office/powerpoint/2010/main" val="3239871469"/>
              </p:ext>
            </p:extLst>
          </p:nvPr>
        </p:nvGraphicFramePr>
        <p:xfrm>
          <a:off x="272480" y="2348880"/>
          <a:ext cx="934973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06135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Key Survey </a:t>
            </a:r>
            <a:r>
              <a:rPr lang="en-GB" dirty="0"/>
              <a:t>R</a:t>
            </a:r>
            <a:r>
              <a:rPr lang="en-GB" dirty="0" smtClean="0"/>
              <a:t>esults</a:t>
            </a:r>
            <a:br>
              <a:rPr lang="en-GB" dirty="0" smtClean="0"/>
            </a:br>
            <a:r>
              <a:rPr lang="en-GB" sz="2400" dirty="0" smtClean="0">
                <a:solidFill>
                  <a:schemeClr val="accent1">
                    <a:lumMod val="50000"/>
                  </a:schemeClr>
                </a:solidFill>
              </a:rPr>
              <a:t>Open or Closed</a:t>
            </a:r>
            <a:endParaRPr lang="en-GB" sz="24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55</a:t>
            </a:fld>
            <a:endParaRPr lang="en-GB"/>
          </a:p>
        </p:txBody>
      </p:sp>
      <p:graphicFrame>
        <p:nvGraphicFramePr>
          <p:cNvPr id="7" name="Chart 6"/>
          <p:cNvGraphicFramePr>
            <a:graphicFrameLocks noChangeAspect="1"/>
          </p:cNvGraphicFramePr>
          <p:nvPr>
            <p:extLst>
              <p:ext uri="{D42A27DB-BD31-4B8C-83A1-F6EECF244321}">
                <p14:modId xmlns:p14="http://schemas.microsoft.com/office/powerpoint/2010/main" val="3305645787"/>
              </p:ext>
            </p:extLst>
          </p:nvPr>
        </p:nvGraphicFramePr>
        <p:xfrm>
          <a:off x="1208584" y="1412776"/>
          <a:ext cx="731520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42301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Key Survey </a:t>
            </a:r>
            <a:r>
              <a:rPr lang="en-GB" dirty="0"/>
              <a:t>R</a:t>
            </a:r>
            <a:r>
              <a:rPr lang="en-GB" dirty="0" smtClean="0"/>
              <a:t>esults</a:t>
            </a:r>
            <a:br>
              <a:rPr lang="en-GB" dirty="0" smtClean="0"/>
            </a:br>
            <a:r>
              <a:rPr lang="en-GB" sz="2400" dirty="0" smtClean="0">
                <a:solidFill>
                  <a:schemeClr val="accent1">
                    <a:lumMod val="50000"/>
                  </a:schemeClr>
                </a:solidFill>
              </a:rPr>
              <a:t>Engagement</a:t>
            </a:r>
            <a:endParaRPr lang="en-GB" sz="24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56</a:t>
            </a:fld>
            <a:endParaRPr lang="en-GB"/>
          </a:p>
        </p:txBody>
      </p:sp>
      <p:graphicFrame>
        <p:nvGraphicFramePr>
          <p:cNvPr id="7" name="Chart 6"/>
          <p:cNvGraphicFramePr>
            <a:graphicFrameLocks noChangeAspect="1"/>
          </p:cNvGraphicFramePr>
          <p:nvPr>
            <p:extLst>
              <p:ext uri="{D42A27DB-BD31-4B8C-83A1-F6EECF244321}">
                <p14:modId xmlns:p14="http://schemas.microsoft.com/office/powerpoint/2010/main" val="967491012"/>
              </p:ext>
            </p:extLst>
          </p:nvPr>
        </p:nvGraphicFramePr>
        <p:xfrm>
          <a:off x="1424605" y="1628798"/>
          <a:ext cx="7732160" cy="4639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21618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260648"/>
            <a:ext cx="8982471" cy="1143000"/>
          </a:xfrm>
        </p:spPr>
        <p:txBody>
          <a:bodyPr/>
          <a:lstStyle/>
          <a:p>
            <a:r>
              <a:rPr lang="en-GB" dirty="0" smtClean="0"/>
              <a:t>Key Survey </a:t>
            </a:r>
            <a:r>
              <a:rPr lang="en-GB" dirty="0"/>
              <a:t>R</a:t>
            </a:r>
            <a:r>
              <a:rPr lang="en-GB" dirty="0" smtClean="0"/>
              <a:t>esults</a:t>
            </a:r>
            <a:br>
              <a:rPr lang="en-GB" dirty="0" smtClean="0"/>
            </a:br>
            <a:r>
              <a:rPr lang="en-GB" sz="2400" dirty="0" smtClean="0">
                <a:solidFill>
                  <a:schemeClr val="accent1">
                    <a:lumMod val="50000"/>
                  </a:schemeClr>
                </a:solidFill>
              </a:rPr>
              <a:t>Engagement</a:t>
            </a:r>
            <a:endParaRPr lang="en-GB" sz="24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57</a:t>
            </a:fld>
            <a:endParaRPr lang="en-GB"/>
          </a:p>
        </p:txBody>
      </p:sp>
      <p:sp>
        <p:nvSpPr>
          <p:cNvPr id="3" name="TextBox 2"/>
          <p:cNvSpPr txBox="1"/>
          <p:nvPr/>
        </p:nvSpPr>
        <p:spPr>
          <a:xfrm>
            <a:off x="488504" y="1412776"/>
            <a:ext cx="9289032" cy="400110"/>
          </a:xfrm>
          <a:prstGeom prst="rect">
            <a:avLst/>
          </a:prstGeom>
          <a:noFill/>
        </p:spPr>
        <p:txBody>
          <a:bodyPr wrap="square" rtlCol="0">
            <a:spAutoFit/>
          </a:bodyPr>
          <a:lstStyle/>
          <a:p>
            <a:r>
              <a:rPr lang="en-GB" sz="2000" b="1" dirty="0" smtClean="0"/>
              <a:t>Which were the </a:t>
            </a:r>
            <a:r>
              <a:rPr lang="en-GB" sz="2000" b="1" dirty="0" smtClean="0">
                <a:solidFill>
                  <a:srgbClr val="D9AB16"/>
                </a:solidFill>
              </a:rPr>
              <a:t>reasons</a:t>
            </a:r>
            <a:r>
              <a:rPr lang="en-GB" sz="2000" b="1" dirty="0" smtClean="0"/>
              <a:t> </a:t>
            </a:r>
            <a:r>
              <a:rPr lang="en-GB" sz="2000" b="1" dirty="0"/>
              <a:t>why you </a:t>
            </a:r>
            <a:r>
              <a:rPr lang="en-GB" sz="2000" b="1" dirty="0">
                <a:solidFill>
                  <a:srgbClr val="D9AB16"/>
                </a:solidFill>
              </a:rPr>
              <a:t>purchased</a:t>
            </a:r>
            <a:r>
              <a:rPr lang="en-GB" sz="2000" b="1" dirty="0"/>
              <a:t> </a:t>
            </a:r>
            <a:r>
              <a:rPr lang="en-GB" sz="2000" b="1" dirty="0" smtClean="0"/>
              <a:t>your with-profits product(s</a:t>
            </a:r>
            <a:r>
              <a:rPr lang="en-GB" sz="2000" b="1" dirty="0"/>
              <a:t>)? </a:t>
            </a:r>
          </a:p>
        </p:txBody>
      </p:sp>
      <p:graphicFrame>
        <p:nvGraphicFramePr>
          <p:cNvPr id="8" name="Chart 7"/>
          <p:cNvGraphicFramePr>
            <a:graphicFrameLocks noChangeAspect="1"/>
          </p:cNvGraphicFramePr>
          <p:nvPr>
            <p:extLst>
              <p:ext uri="{D42A27DB-BD31-4B8C-83A1-F6EECF244321}">
                <p14:modId xmlns:p14="http://schemas.microsoft.com/office/powerpoint/2010/main" val="3712108256"/>
              </p:ext>
            </p:extLst>
          </p:nvPr>
        </p:nvGraphicFramePr>
        <p:xfrm>
          <a:off x="560512" y="1988840"/>
          <a:ext cx="8914658" cy="36280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36433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9" y="603228"/>
            <a:ext cx="8982471" cy="782960"/>
          </a:xfrm>
        </p:spPr>
        <p:txBody>
          <a:bodyPr/>
          <a:lstStyle/>
          <a:p>
            <a:r>
              <a:rPr lang="en-GB" dirty="0" smtClean="0"/>
              <a:t>How often do consumers want information?</a:t>
            </a:r>
            <a:endParaRPr lang="en-GB"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58</a:t>
            </a:fld>
            <a:endParaRPr lang="en-GB" dirty="0"/>
          </a:p>
        </p:txBody>
      </p:sp>
      <p:sp>
        <p:nvSpPr>
          <p:cNvPr id="11" name="Rectangle 10"/>
          <p:cNvSpPr/>
          <p:nvPr/>
        </p:nvSpPr>
        <p:spPr>
          <a:xfrm>
            <a:off x="428229" y="1578078"/>
            <a:ext cx="8856984" cy="800219"/>
          </a:xfrm>
          <a:prstGeom prst="rect">
            <a:avLst/>
          </a:prstGeom>
        </p:spPr>
        <p:txBody>
          <a:bodyPr wrap="square">
            <a:spAutoFit/>
          </a:bodyPr>
          <a:lstStyle/>
          <a:p>
            <a:r>
              <a:rPr lang="en-GB" sz="2800" kern="0" dirty="0" smtClean="0">
                <a:solidFill>
                  <a:srgbClr val="3F4548"/>
                </a:solidFill>
                <a:latin typeface="Arial"/>
                <a:cs typeface="Arial"/>
              </a:rPr>
              <a:t>Providers should </a:t>
            </a:r>
            <a:r>
              <a:rPr lang="en-GB" sz="2800" kern="0" dirty="0">
                <a:solidFill>
                  <a:srgbClr val="3F4548"/>
                </a:solidFill>
                <a:latin typeface="Arial"/>
                <a:cs typeface="Arial"/>
              </a:rPr>
              <a:t>communicate </a:t>
            </a:r>
            <a:r>
              <a:rPr lang="en-GB" sz="2800" kern="0" dirty="0" smtClean="0">
                <a:solidFill>
                  <a:srgbClr val="3F4548"/>
                </a:solidFill>
                <a:latin typeface="Arial"/>
                <a:cs typeface="Arial"/>
              </a:rPr>
              <a:t>“</a:t>
            </a:r>
            <a:r>
              <a:rPr lang="en-GB" sz="2800" b="1" kern="0" dirty="0" smtClean="0">
                <a:solidFill>
                  <a:srgbClr val="113458"/>
                </a:solidFill>
                <a:latin typeface="Arial"/>
                <a:cs typeface="Arial"/>
              </a:rPr>
              <a:t>early </a:t>
            </a:r>
            <a:r>
              <a:rPr lang="en-GB" sz="2800" b="1" kern="0" dirty="0">
                <a:solidFill>
                  <a:srgbClr val="113458"/>
                </a:solidFill>
                <a:latin typeface="Arial"/>
                <a:cs typeface="Arial"/>
              </a:rPr>
              <a:t>and </a:t>
            </a:r>
            <a:r>
              <a:rPr lang="en-GB" sz="2800" b="1" kern="0" dirty="0" smtClean="0">
                <a:solidFill>
                  <a:srgbClr val="113458"/>
                </a:solidFill>
                <a:latin typeface="Arial"/>
                <a:cs typeface="Arial"/>
              </a:rPr>
              <a:t>often” </a:t>
            </a:r>
          </a:p>
          <a:p>
            <a:pPr algn="r"/>
            <a:r>
              <a:rPr lang="en-GB" dirty="0" smtClean="0"/>
              <a:t>	MAS review of retirement language</a:t>
            </a:r>
            <a:endParaRPr lang="en-GB" dirty="0"/>
          </a:p>
        </p:txBody>
      </p:sp>
      <p:graphicFrame>
        <p:nvGraphicFramePr>
          <p:cNvPr id="8" name="Chart 7"/>
          <p:cNvGraphicFramePr>
            <a:graphicFrameLocks/>
          </p:cNvGraphicFramePr>
          <p:nvPr>
            <p:extLst>
              <p:ext uri="{D42A27DB-BD31-4B8C-83A1-F6EECF244321}">
                <p14:modId xmlns:p14="http://schemas.microsoft.com/office/powerpoint/2010/main" val="3111897055"/>
              </p:ext>
            </p:extLst>
          </p:nvPr>
        </p:nvGraphicFramePr>
        <p:xfrm>
          <a:off x="200472" y="2132856"/>
          <a:ext cx="9705528" cy="508315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216696" y="5877272"/>
            <a:ext cx="6249144" cy="369332"/>
          </a:xfrm>
          <a:prstGeom prst="rect">
            <a:avLst/>
          </a:prstGeom>
        </p:spPr>
        <p:txBody>
          <a:bodyPr wrap="square">
            <a:spAutoFit/>
          </a:bodyPr>
          <a:lstStyle/>
          <a:p>
            <a:r>
              <a:rPr lang="en-GB" i="1" dirty="0" smtClean="0"/>
              <a:t>“The problem with all the information is when to read it all”</a:t>
            </a:r>
            <a:endParaRPr lang="en-GB" i="1" dirty="0"/>
          </a:p>
        </p:txBody>
      </p:sp>
    </p:spTree>
    <p:extLst>
      <p:ext uri="{BB962C8B-B14F-4D97-AF65-F5344CB8AC3E}">
        <p14:creationId xmlns:p14="http://schemas.microsoft.com/office/powerpoint/2010/main" val="411564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Survey Results</a:t>
            </a:r>
            <a:br>
              <a:rPr lang="en-GB" dirty="0"/>
            </a:br>
            <a:r>
              <a:rPr lang="en-GB" sz="2400" dirty="0" smtClean="0">
                <a:solidFill>
                  <a:schemeClr val="accent1">
                    <a:lumMod val="50000"/>
                  </a:schemeClr>
                </a:solidFill>
              </a:rPr>
              <a:t>Correspondence</a:t>
            </a:r>
            <a:endParaRPr lang="en-GB"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59</a:t>
            </a:fld>
            <a:endParaRPr lang="en-GB"/>
          </a:p>
        </p:txBody>
      </p:sp>
      <p:graphicFrame>
        <p:nvGraphicFramePr>
          <p:cNvPr id="8" name="Chart 7"/>
          <p:cNvGraphicFramePr>
            <a:graphicFrameLocks noChangeAspect="1"/>
          </p:cNvGraphicFramePr>
          <p:nvPr>
            <p:extLst>
              <p:ext uri="{D42A27DB-BD31-4B8C-83A1-F6EECF244321}">
                <p14:modId xmlns:p14="http://schemas.microsoft.com/office/powerpoint/2010/main" val="4237225309"/>
              </p:ext>
            </p:extLst>
          </p:nvPr>
        </p:nvGraphicFramePr>
        <p:xfrm>
          <a:off x="1136576" y="1628800"/>
          <a:ext cx="7715250" cy="4629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414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dirty="0" smtClean="0"/>
              <a:t>5 March 2018</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a:t>
            </a:fld>
            <a:endParaRPr lang="en-GB" dirty="0"/>
          </a:p>
        </p:txBody>
      </p:sp>
      <p:sp>
        <p:nvSpPr>
          <p:cNvPr id="8" name="Rectangle 7"/>
          <p:cNvSpPr/>
          <p:nvPr/>
        </p:nvSpPr>
        <p:spPr>
          <a:xfrm>
            <a:off x="416497" y="1620669"/>
            <a:ext cx="3384376" cy="800219"/>
          </a:xfrm>
          <a:prstGeom prst="rect">
            <a:avLst/>
          </a:prstGeom>
        </p:spPr>
        <p:txBody>
          <a:bodyPr wrap="square">
            <a:spAutoFit/>
          </a:bodyPr>
          <a:lstStyle/>
          <a:p>
            <a:r>
              <a:rPr lang="en-GB" b="1" dirty="0">
                <a:solidFill>
                  <a:srgbClr val="3F4548"/>
                </a:solidFill>
              </a:rPr>
              <a:t>Savers should plot their escape from zombie </a:t>
            </a:r>
            <a:r>
              <a:rPr lang="en-GB" b="1" dirty="0" smtClean="0">
                <a:solidFill>
                  <a:srgbClr val="3F4548"/>
                </a:solidFill>
              </a:rPr>
              <a:t>funds</a:t>
            </a:r>
          </a:p>
          <a:p>
            <a:r>
              <a:rPr lang="en-GB" sz="1000" dirty="0" smtClean="0">
                <a:solidFill>
                  <a:srgbClr val="3F4548"/>
                </a:solidFill>
              </a:rPr>
              <a:t>The Times – 9 July 2016</a:t>
            </a:r>
            <a:endParaRPr lang="en-GB" dirty="0">
              <a:solidFill>
                <a:srgbClr val="3F4548"/>
              </a:solidFill>
            </a:endParaRPr>
          </a:p>
        </p:txBody>
      </p:sp>
      <p:sp>
        <p:nvSpPr>
          <p:cNvPr id="9" name="Rectangle 8"/>
          <p:cNvSpPr/>
          <p:nvPr/>
        </p:nvSpPr>
        <p:spPr>
          <a:xfrm>
            <a:off x="4073971" y="1498719"/>
            <a:ext cx="5343525" cy="1354217"/>
          </a:xfrm>
          <a:prstGeom prst="rect">
            <a:avLst/>
          </a:prstGeom>
        </p:spPr>
        <p:txBody>
          <a:bodyPr>
            <a:spAutoFit/>
          </a:bodyPr>
          <a:lstStyle/>
          <a:p>
            <a:r>
              <a:rPr lang="en-GB" b="1" dirty="0" smtClean="0">
                <a:solidFill>
                  <a:srgbClr val="3F4548"/>
                </a:solidFill>
              </a:rPr>
              <a:t>Endowment Scandal! </a:t>
            </a:r>
            <a:r>
              <a:rPr lang="en-GB" dirty="0" smtClean="0"/>
              <a:t>The endowment scandal gets even worse: 70,000 face selling homes as plans expected to pay £110,000 are now worth just £24,000</a:t>
            </a:r>
            <a:br>
              <a:rPr lang="en-GB" dirty="0" smtClean="0"/>
            </a:br>
            <a:r>
              <a:rPr lang="en-GB" sz="1000" dirty="0" smtClean="0">
                <a:solidFill>
                  <a:srgbClr val="3F4548"/>
                </a:solidFill>
              </a:rPr>
              <a:t>Daily Mail – 16 November 2017</a:t>
            </a:r>
            <a:endParaRPr lang="en-GB" dirty="0">
              <a:solidFill>
                <a:srgbClr val="3F4548"/>
              </a:solidFill>
            </a:endParaRPr>
          </a:p>
        </p:txBody>
      </p:sp>
      <p:sp>
        <p:nvSpPr>
          <p:cNvPr id="10" name="Rectangle 9"/>
          <p:cNvSpPr/>
          <p:nvPr/>
        </p:nvSpPr>
        <p:spPr>
          <a:xfrm>
            <a:off x="428229" y="2636912"/>
            <a:ext cx="3228627" cy="1477328"/>
          </a:xfrm>
          <a:prstGeom prst="rect">
            <a:avLst/>
          </a:prstGeom>
        </p:spPr>
        <p:txBody>
          <a:bodyPr wrap="square">
            <a:spAutoFit/>
          </a:bodyPr>
          <a:lstStyle/>
          <a:p>
            <a:r>
              <a:rPr lang="en-GB" b="1" dirty="0">
                <a:solidFill>
                  <a:srgbClr val="3F4548"/>
                </a:solidFill>
              </a:rPr>
              <a:t>Help! Why has my 'with profits' pension fund shrunk 11% in two years as stocks hit record highs</a:t>
            </a:r>
            <a:r>
              <a:rPr lang="en-GB" b="1" dirty="0" smtClean="0">
                <a:solidFill>
                  <a:srgbClr val="3F4548"/>
                </a:solidFill>
              </a:rPr>
              <a:t>?	</a:t>
            </a:r>
          </a:p>
          <a:p>
            <a:r>
              <a:rPr lang="en-GB" dirty="0" smtClean="0">
                <a:solidFill>
                  <a:srgbClr val="3F4548"/>
                </a:solidFill>
              </a:rPr>
              <a:t> </a:t>
            </a:r>
            <a:r>
              <a:rPr lang="en-GB" sz="1000" dirty="0">
                <a:solidFill>
                  <a:srgbClr val="3F4548"/>
                </a:solidFill>
              </a:rPr>
              <a:t>www.thisismoney.co.uk – </a:t>
            </a:r>
            <a:r>
              <a:rPr lang="en-GB" sz="1000" dirty="0" smtClean="0">
                <a:solidFill>
                  <a:srgbClr val="3F4548"/>
                </a:solidFill>
              </a:rPr>
              <a:t>20 </a:t>
            </a:r>
            <a:r>
              <a:rPr lang="en-GB" sz="1000" dirty="0">
                <a:solidFill>
                  <a:srgbClr val="3F4548"/>
                </a:solidFill>
              </a:rPr>
              <a:t>May 2015</a:t>
            </a:r>
            <a:endParaRPr lang="en-GB" sz="1000" b="1" dirty="0">
              <a:solidFill>
                <a:srgbClr val="3F4548"/>
              </a:solidFill>
            </a:endParaRPr>
          </a:p>
        </p:txBody>
      </p:sp>
      <p:sp>
        <p:nvSpPr>
          <p:cNvPr id="18" name="Title 1"/>
          <p:cNvSpPr>
            <a:spLocks noGrp="1"/>
          </p:cNvSpPr>
          <p:nvPr>
            <p:ph type="title"/>
          </p:nvPr>
        </p:nvSpPr>
        <p:spPr>
          <a:xfrm>
            <a:off x="428229" y="332656"/>
            <a:ext cx="8982471" cy="1143000"/>
          </a:xfrm>
        </p:spPr>
        <p:txBody>
          <a:bodyPr/>
          <a:lstStyle/>
          <a:p>
            <a:r>
              <a:rPr lang="en-GB" dirty="0" smtClean="0"/>
              <a:t>With-profits funds continue to make negative headlines... </a:t>
            </a:r>
            <a:endParaRPr lang="en-GB" dirty="0"/>
          </a:p>
        </p:txBody>
      </p:sp>
      <p:pic>
        <p:nvPicPr>
          <p:cNvPr id="2050" name="Picture 2"/>
          <p:cNvPicPr>
            <a:picLocks noChangeAspect="1" noChangeArrowheads="1"/>
          </p:cNvPicPr>
          <p:nvPr/>
        </p:nvPicPr>
        <p:blipFill>
          <a:blip r:embed="rId3" cstate="print"/>
          <a:srcRect/>
          <a:stretch>
            <a:fillRect/>
          </a:stretch>
        </p:blipFill>
        <p:spPr bwMode="auto">
          <a:xfrm>
            <a:off x="4160912" y="3068960"/>
            <a:ext cx="4848225" cy="2638425"/>
          </a:xfrm>
          <a:prstGeom prst="rect">
            <a:avLst/>
          </a:prstGeom>
          <a:noFill/>
          <a:ln w="9525">
            <a:noFill/>
            <a:miter lim="800000"/>
            <a:headEnd/>
            <a:tailEnd/>
          </a:ln>
        </p:spPr>
      </p:pic>
      <p:sp>
        <p:nvSpPr>
          <p:cNvPr id="13" name="Rectangle 12"/>
          <p:cNvSpPr/>
          <p:nvPr/>
        </p:nvSpPr>
        <p:spPr>
          <a:xfrm>
            <a:off x="4088904" y="5805264"/>
            <a:ext cx="3228627" cy="369332"/>
          </a:xfrm>
          <a:prstGeom prst="rect">
            <a:avLst/>
          </a:prstGeom>
        </p:spPr>
        <p:txBody>
          <a:bodyPr wrap="square">
            <a:spAutoFit/>
          </a:bodyPr>
          <a:lstStyle/>
          <a:p>
            <a:r>
              <a:rPr lang="en-GB" sz="1000" dirty="0" smtClean="0">
                <a:solidFill>
                  <a:srgbClr val="3F4548"/>
                </a:solidFill>
              </a:rPr>
              <a:t>The</a:t>
            </a:r>
            <a:r>
              <a:rPr lang="en-GB" dirty="0" smtClean="0">
                <a:solidFill>
                  <a:srgbClr val="3F4548"/>
                </a:solidFill>
              </a:rPr>
              <a:t> </a:t>
            </a:r>
            <a:r>
              <a:rPr lang="en-GB" sz="1000" dirty="0" smtClean="0">
                <a:solidFill>
                  <a:srgbClr val="3F4548"/>
                </a:solidFill>
              </a:rPr>
              <a:t>Telegraph</a:t>
            </a:r>
            <a:r>
              <a:rPr lang="en-GB" dirty="0" smtClean="0">
                <a:solidFill>
                  <a:srgbClr val="3F4548"/>
                </a:solidFill>
              </a:rPr>
              <a:t> </a:t>
            </a:r>
            <a:r>
              <a:rPr lang="en-GB" sz="1000" dirty="0" smtClean="0">
                <a:solidFill>
                  <a:srgbClr val="3F4548"/>
                </a:solidFill>
              </a:rPr>
              <a:t>– March 2014</a:t>
            </a:r>
            <a:endParaRPr lang="en-GB" sz="1000" b="1" dirty="0">
              <a:solidFill>
                <a:srgbClr val="3F4548"/>
              </a:solidFill>
            </a:endParaRPr>
          </a:p>
        </p:txBody>
      </p:sp>
      <p:sp>
        <p:nvSpPr>
          <p:cNvPr id="14" name="Rectangle 13"/>
          <p:cNvSpPr/>
          <p:nvPr/>
        </p:nvSpPr>
        <p:spPr>
          <a:xfrm>
            <a:off x="416496" y="4437112"/>
            <a:ext cx="3312368" cy="1785104"/>
          </a:xfrm>
          <a:prstGeom prst="rect">
            <a:avLst/>
          </a:prstGeom>
        </p:spPr>
        <p:txBody>
          <a:bodyPr wrap="square">
            <a:spAutoFit/>
          </a:bodyPr>
          <a:lstStyle/>
          <a:p>
            <a:r>
              <a:rPr lang="en-GB" b="1" dirty="0">
                <a:solidFill>
                  <a:srgbClr val="3F4548"/>
                </a:solidFill>
              </a:rPr>
              <a:t>Savers see with-profits pensions slashed by 87%</a:t>
            </a:r>
            <a:r>
              <a:rPr lang="en-GB" dirty="0">
                <a:solidFill>
                  <a:srgbClr val="3F4548"/>
                </a:solidFill>
              </a:rPr>
              <a:t>: Thousands promised annual payments of £30,000 now set to receive just £</a:t>
            </a:r>
            <a:r>
              <a:rPr lang="en-GB" dirty="0" smtClean="0">
                <a:solidFill>
                  <a:srgbClr val="3F4548"/>
                </a:solidFill>
              </a:rPr>
              <a:t>3,700</a:t>
            </a:r>
          </a:p>
          <a:p>
            <a:endParaRPr lang="en-GB" sz="1000" dirty="0" smtClean="0">
              <a:solidFill>
                <a:srgbClr val="3F4548"/>
              </a:solidFill>
            </a:endParaRPr>
          </a:p>
          <a:p>
            <a:r>
              <a:rPr lang="en-GB" sz="1000" dirty="0" smtClean="0">
                <a:solidFill>
                  <a:srgbClr val="3F4548"/>
                </a:solidFill>
              </a:rPr>
              <a:t>www.thisismoney.co.uk – 12 July 2016</a:t>
            </a:r>
            <a:endParaRPr lang="en-GB" sz="1000" dirty="0">
              <a:solidFill>
                <a:srgbClr val="3F4548"/>
              </a:solidFill>
            </a:endParaRPr>
          </a:p>
        </p:txBody>
      </p:sp>
    </p:spTree>
    <p:extLst>
      <p:ext uri="{BB962C8B-B14F-4D97-AF65-F5344CB8AC3E}">
        <p14:creationId xmlns:p14="http://schemas.microsoft.com/office/powerpoint/2010/main" val="31590089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Identifying the problem</a:t>
            </a:r>
            <a:endParaRPr lang="en-GB" dirty="0"/>
          </a:p>
        </p:txBody>
      </p:sp>
      <p:sp>
        <p:nvSpPr>
          <p:cNvPr id="3" name="Content Placeholder 2"/>
          <p:cNvSpPr>
            <a:spLocks noGrp="1"/>
          </p:cNvSpPr>
          <p:nvPr>
            <p:ph idx="1"/>
          </p:nvPr>
        </p:nvSpPr>
        <p:spPr/>
        <p:txBody>
          <a:bodyPr/>
          <a:lstStyle/>
          <a:p>
            <a:pPr marL="0" indent="0" algn="ctr">
              <a:buNone/>
            </a:pPr>
            <a:endParaRPr lang="en-GB" dirty="0" smtClean="0">
              <a:solidFill>
                <a:srgbClr val="009CC8"/>
              </a:solidFill>
            </a:endParaRPr>
          </a:p>
          <a:p>
            <a:pPr marL="0" indent="0">
              <a:buNone/>
            </a:pPr>
            <a:r>
              <a:rPr lang="en-GB" dirty="0" smtClean="0"/>
              <a:t>With-profits annual benefit statements…</a:t>
            </a:r>
            <a:endParaRPr lang="en-GB" dirty="0"/>
          </a:p>
          <a:p>
            <a:r>
              <a:rPr lang="en-GB" dirty="0" smtClean="0"/>
              <a:t>Provide </a:t>
            </a:r>
            <a:r>
              <a:rPr lang="en-GB" b="1" dirty="0" smtClean="0">
                <a:solidFill>
                  <a:srgbClr val="113458"/>
                </a:solidFill>
              </a:rPr>
              <a:t>lots of </a:t>
            </a:r>
            <a:r>
              <a:rPr lang="en-GB" b="1" dirty="0" smtClean="0">
                <a:solidFill>
                  <a:srgbClr val="D9AB16"/>
                </a:solidFill>
              </a:rPr>
              <a:t>‘</a:t>
            </a:r>
            <a:r>
              <a:rPr lang="en-GB" b="1" u="sng" dirty="0" smtClean="0">
                <a:solidFill>
                  <a:srgbClr val="D9AB16"/>
                </a:solidFill>
              </a:rPr>
              <a:t>useful</a:t>
            </a:r>
            <a:r>
              <a:rPr lang="en-GB" b="1" dirty="0" smtClean="0">
                <a:solidFill>
                  <a:srgbClr val="D9AB16"/>
                </a:solidFill>
              </a:rPr>
              <a:t>’</a:t>
            </a:r>
            <a:r>
              <a:rPr lang="en-GB" dirty="0" smtClean="0"/>
              <a:t> information</a:t>
            </a:r>
          </a:p>
          <a:p>
            <a:r>
              <a:rPr lang="en-GB" b="1" dirty="0" smtClean="0">
                <a:solidFill>
                  <a:srgbClr val="113458"/>
                </a:solidFill>
              </a:rPr>
              <a:t>Bespoke</a:t>
            </a:r>
            <a:r>
              <a:rPr lang="en-GB" dirty="0" smtClean="0"/>
              <a:t> </a:t>
            </a:r>
            <a:r>
              <a:rPr lang="en-GB" dirty="0"/>
              <a:t>and </a:t>
            </a:r>
            <a:r>
              <a:rPr lang="en-GB" dirty="0" smtClean="0"/>
              <a:t>can be </a:t>
            </a:r>
            <a:r>
              <a:rPr lang="en-GB" dirty="0"/>
              <a:t>very </a:t>
            </a:r>
            <a:r>
              <a:rPr lang="en-GB" b="1" u="sng" dirty="0" smtClean="0">
                <a:solidFill>
                  <a:srgbClr val="D9AB16"/>
                </a:solidFill>
              </a:rPr>
              <a:t>detailed</a:t>
            </a:r>
          </a:p>
          <a:p>
            <a:r>
              <a:rPr lang="en-GB" dirty="0" smtClean="0"/>
              <a:t>Lack consistency</a:t>
            </a:r>
            <a:endParaRPr lang="en-GB" sz="2000" b="1" dirty="0"/>
          </a:p>
          <a:p>
            <a:endParaRPr lang="en-GB" sz="2000" dirty="0" smtClean="0"/>
          </a:p>
          <a:p>
            <a:endParaRPr lang="en-GB" sz="2000" dirty="0"/>
          </a:p>
          <a:p>
            <a:pPr marL="457200" indent="-457200">
              <a:buAutoNum type="alphaUcPeriod"/>
            </a:pPr>
            <a:endParaRPr lang="en-GB" sz="20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60</a:t>
            </a:fld>
            <a:endParaRPr lang="en-GB" dirty="0"/>
          </a:p>
        </p:txBody>
      </p:sp>
      <p:sp>
        <p:nvSpPr>
          <p:cNvPr id="6" name="Rectangle 5"/>
          <p:cNvSpPr/>
          <p:nvPr/>
        </p:nvSpPr>
        <p:spPr>
          <a:xfrm>
            <a:off x="416496" y="411338"/>
            <a:ext cx="2056973" cy="369332"/>
          </a:xfrm>
          <a:prstGeom prst="rect">
            <a:avLst/>
          </a:prstGeom>
        </p:spPr>
        <p:txBody>
          <a:bodyPr wrap="none">
            <a:spAutoFit/>
          </a:bodyPr>
          <a:lstStyle/>
          <a:p>
            <a:r>
              <a:rPr lang="en-GB" b="1" dirty="0" smtClean="0">
                <a:solidFill>
                  <a:srgbClr val="4096B8"/>
                </a:solidFill>
              </a:rPr>
              <a:t>Communications</a:t>
            </a:r>
            <a:endParaRPr lang="en-GB" dirty="0">
              <a:solidFill>
                <a:srgbClr val="4096B8"/>
              </a:solidFill>
            </a:endParaRPr>
          </a:p>
        </p:txBody>
      </p:sp>
    </p:spTree>
    <p:extLst>
      <p:ext uri="{BB962C8B-B14F-4D97-AF65-F5344CB8AC3E}">
        <p14:creationId xmlns:p14="http://schemas.microsoft.com/office/powerpoint/2010/main" val="31252530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Identifying the problem</a:t>
            </a:r>
            <a:endParaRPr lang="en-GB" dirty="0"/>
          </a:p>
        </p:txBody>
      </p:sp>
      <p:sp>
        <p:nvSpPr>
          <p:cNvPr id="3" name="Content Placeholder 2"/>
          <p:cNvSpPr>
            <a:spLocks noGrp="1"/>
          </p:cNvSpPr>
          <p:nvPr>
            <p:ph idx="1"/>
          </p:nvPr>
        </p:nvSpPr>
        <p:spPr/>
        <p:txBody>
          <a:bodyPr/>
          <a:lstStyle/>
          <a:p>
            <a:pPr marL="0" indent="0">
              <a:buNone/>
            </a:pPr>
            <a:r>
              <a:rPr lang="en-GB" dirty="0" smtClean="0">
                <a:solidFill>
                  <a:srgbClr val="113458"/>
                </a:solidFill>
              </a:rPr>
              <a:t>Provide</a:t>
            </a:r>
            <a:r>
              <a:rPr lang="en-GB" dirty="0" smtClean="0"/>
              <a:t> </a:t>
            </a:r>
            <a:r>
              <a:rPr lang="en-GB" b="1" u="sng" dirty="0" smtClean="0">
                <a:solidFill>
                  <a:srgbClr val="D9AB16"/>
                </a:solidFill>
              </a:rPr>
              <a:t>lots of</a:t>
            </a:r>
            <a:r>
              <a:rPr lang="en-GB" dirty="0" smtClean="0">
                <a:solidFill>
                  <a:srgbClr val="D9AB16"/>
                </a:solidFill>
              </a:rPr>
              <a:t> </a:t>
            </a:r>
            <a:r>
              <a:rPr lang="en-GB" dirty="0" smtClean="0">
                <a:solidFill>
                  <a:srgbClr val="113458"/>
                </a:solidFill>
              </a:rPr>
              <a:t>‘useful’ information</a:t>
            </a:r>
          </a:p>
          <a:p>
            <a:pPr marL="0" indent="0">
              <a:buNone/>
            </a:pPr>
            <a:endParaRPr lang="en-GB" sz="2000" dirty="0" smtClean="0"/>
          </a:p>
          <a:p>
            <a:pPr marL="0" indent="0">
              <a:buNone/>
            </a:pPr>
            <a:r>
              <a:rPr lang="en-GB" dirty="0" smtClean="0"/>
              <a:t>Q: How much information do you receive for your policy? </a:t>
            </a:r>
          </a:p>
          <a:p>
            <a:pPr>
              <a:buFont typeface="Arial" panose="020B0604020202020204" pitchFamily="34" charset="0"/>
              <a:buChar char="•"/>
            </a:pPr>
            <a:r>
              <a:rPr lang="en-GB" dirty="0" smtClean="0"/>
              <a:t>I feel I receive too much information</a:t>
            </a:r>
          </a:p>
          <a:p>
            <a:pPr>
              <a:buFont typeface="Arial" panose="020B0604020202020204" pitchFamily="34" charset="0"/>
              <a:buChar char="•"/>
            </a:pPr>
            <a:r>
              <a:rPr lang="en-GB" dirty="0" smtClean="0"/>
              <a:t>The amount I receive is about right</a:t>
            </a:r>
          </a:p>
          <a:p>
            <a:pPr>
              <a:buFont typeface="Arial" panose="020B0604020202020204" pitchFamily="34" charset="0"/>
              <a:buChar char="•"/>
            </a:pPr>
            <a:r>
              <a:rPr lang="en-GB" dirty="0" smtClean="0"/>
              <a:t>I feel I received too little information</a:t>
            </a:r>
          </a:p>
          <a:p>
            <a:endParaRPr lang="en-GB" dirty="0"/>
          </a:p>
          <a:p>
            <a:pPr marL="457200" indent="-457200">
              <a:buAutoNum type="alphaUcPeriod"/>
            </a:pPr>
            <a:endParaRPr lang="en-GB" sz="20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61</a:t>
            </a:fld>
            <a:endParaRPr lang="en-GB" dirty="0"/>
          </a:p>
        </p:txBody>
      </p:sp>
      <p:sp>
        <p:nvSpPr>
          <p:cNvPr id="6" name="Rectangle 5"/>
          <p:cNvSpPr/>
          <p:nvPr/>
        </p:nvSpPr>
        <p:spPr>
          <a:xfrm>
            <a:off x="416496" y="411338"/>
            <a:ext cx="2056973" cy="369332"/>
          </a:xfrm>
          <a:prstGeom prst="rect">
            <a:avLst/>
          </a:prstGeom>
        </p:spPr>
        <p:txBody>
          <a:bodyPr wrap="none">
            <a:spAutoFit/>
          </a:bodyPr>
          <a:lstStyle/>
          <a:p>
            <a:r>
              <a:rPr lang="en-GB" b="1" dirty="0" smtClean="0">
                <a:solidFill>
                  <a:srgbClr val="4096B8"/>
                </a:solidFill>
              </a:rPr>
              <a:t>Communications</a:t>
            </a:r>
            <a:endParaRPr lang="en-GB" dirty="0">
              <a:solidFill>
                <a:srgbClr val="4096B8"/>
              </a:solidFill>
            </a:endParaRPr>
          </a:p>
        </p:txBody>
      </p:sp>
    </p:spTree>
    <p:extLst>
      <p:ext uri="{BB962C8B-B14F-4D97-AF65-F5344CB8AC3E}">
        <p14:creationId xmlns:p14="http://schemas.microsoft.com/office/powerpoint/2010/main" val="22934679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Identifying the problem</a:t>
            </a:r>
            <a:endParaRPr lang="en-GB" dirty="0"/>
          </a:p>
        </p:txBody>
      </p:sp>
      <p:sp>
        <p:nvSpPr>
          <p:cNvPr id="3" name="Content Placeholder 2"/>
          <p:cNvSpPr>
            <a:spLocks noGrp="1"/>
          </p:cNvSpPr>
          <p:nvPr>
            <p:ph idx="1"/>
          </p:nvPr>
        </p:nvSpPr>
        <p:spPr/>
        <p:txBody>
          <a:bodyPr/>
          <a:lstStyle/>
          <a:p>
            <a:pPr marL="0" indent="0">
              <a:buNone/>
            </a:pPr>
            <a:r>
              <a:rPr lang="en-GB" dirty="0" smtClean="0">
                <a:solidFill>
                  <a:srgbClr val="113458"/>
                </a:solidFill>
              </a:rPr>
              <a:t>Provide</a:t>
            </a:r>
            <a:r>
              <a:rPr lang="en-GB" dirty="0" smtClean="0"/>
              <a:t> </a:t>
            </a:r>
            <a:r>
              <a:rPr lang="en-GB" b="1" u="sng" dirty="0" smtClean="0">
                <a:solidFill>
                  <a:srgbClr val="D9AB16"/>
                </a:solidFill>
              </a:rPr>
              <a:t>lots of</a:t>
            </a:r>
            <a:r>
              <a:rPr lang="en-GB" dirty="0" smtClean="0">
                <a:solidFill>
                  <a:srgbClr val="D9AB16"/>
                </a:solidFill>
              </a:rPr>
              <a:t> </a:t>
            </a:r>
            <a:r>
              <a:rPr lang="en-GB" dirty="0" smtClean="0">
                <a:solidFill>
                  <a:srgbClr val="113458"/>
                </a:solidFill>
              </a:rPr>
              <a:t>‘useful’ information</a:t>
            </a:r>
            <a:endParaRPr lang="en-GB" sz="20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62</a:t>
            </a:fld>
            <a:endParaRPr lang="en-GB" dirty="0"/>
          </a:p>
        </p:txBody>
      </p:sp>
      <p:sp>
        <p:nvSpPr>
          <p:cNvPr id="6" name="Rectangle 5"/>
          <p:cNvSpPr/>
          <p:nvPr/>
        </p:nvSpPr>
        <p:spPr>
          <a:xfrm>
            <a:off x="416496" y="411338"/>
            <a:ext cx="2056973" cy="369332"/>
          </a:xfrm>
          <a:prstGeom prst="rect">
            <a:avLst/>
          </a:prstGeom>
        </p:spPr>
        <p:txBody>
          <a:bodyPr wrap="none">
            <a:spAutoFit/>
          </a:bodyPr>
          <a:lstStyle/>
          <a:p>
            <a:r>
              <a:rPr lang="en-GB" b="1" dirty="0" smtClean="0">
                <a:solidFill>
                  <a:srgbClr val="4096B8"/>
                </a:solidFill>
              </a:rPr>
              <a:t>Communications</a:t>
            </a:r>
            <a:endParaRPr lang="en-GB" dirty="0">
              <a:solidFill>
                <a:srgbClr val="4096B8"/>
              </a:solidFill>
            </a:endParaRPr>
          </a:p>
        </p:txBody>
      </p:sp>
      <p:graphicFrame>
        <p:nvGraphicFramePr>
          <p:cNvPr id="7" name="Chart 6"/>
          <p:cNvGraphicFramePr>
            <a:graphicFrameLocks/>
          </p:cNvGraphicFramePr>
          <p:nvPr>
            <p:extLst>
              <p:ext uri="{D42A27DB-BD31-4B8C-83A1-F6EECF244321}">
                <p14:modId xmlns:p14="http://schemas.microsoft.com/office/powerpoint/2010/main" val="3531448858"/>
              </p:ext>
            </p:extLst>
          </p:nvPr>
        </p:nvGraphicFramePr>
        <p:xfrm>
          <a:off x="428229" y="2193901"/>
          <a:ext cx="3588667" cy="3833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718681224"/>
              </p:ext>
            </p:extLst>
          </p:nvPr>
        </p:nvGraphicFramePr>
        <p:xfrm>
          <a:off x="3584848" y="2193900"/>
          <a:ext cx="5688632" cy="4003154"/>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2327537" y="5796679"/>
            <a:ext cx="5160387" cy="461665"/>
          </a:xfrm>
          <a:prstGeom prst="rect">
            <a:avLst/>
          </a:prstGeom>
        </p:spPr>
        <p:txBody>
          <a:bodyPr wrap="none">
            <a:spAutoFit/>
          </a:bodyPr>
          <a:lstStyle/>
          <a:p>
            <a:pPr marL="0" indent="0">
              <a:buNone/>
            </a:pPr>
            <a:r>
              <a:rPr lang="en-GB" sz="2400" dirty="0" smtClean="0">
                <a:solidFill>
                  <a:srgbClr val="113458"/>
                </a:solidFill>
              </a:rPr>
              <a:t>Policyholders think it is </a:t>
            </a:r>
            <a:r>
              <a:rPr lang="en-GB" sz="2400" b="1" dirty="0" smtClean="0">
                <a:solidFill>
                  <a:srgbClr val="D9AB16"/>
                </a:solidFill>
              </a:rPr>
              <a:t>‘</a:t>
            </a:r>
            <a:r>
              <a:rPr lang="en-GB" sz="2400" b="1" u="sng" dirty="0" smtClean="0">
                <a:solidFill>
                  <a:srgbClr val="D9AB16"/>
                </a:solidFill>
              </a:rPr>
              <a:t>about right</a:t>
            </a:r>
            <a:r>
              <a:rPr lang="en-GB" sz="2400" b="1" dirty="0" smtClean="0">
                <a:solidFill>
                  <a:srgbClr val="D9AB16"/>
                </a:solidFill>
              </a:rPr>
              <a:t>’</a:t>
            </a:r>
            <a:endParaRPr lang="en-GB" sz="2400" dirty="0"/>
          </a:p>
        </p:txBody>
      </p:sp>
    </p:spTree>
    <p:extLst>
      <p:ext uri="{BB962C8B-B14F-4D97-AF65-F5344CB8AC3E}">
        <p14:creationId xmlns:p14="http://schemas.microsoft.com/office/powerpoint/2010/main" val="10018310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Identifying the problem</a:t>
            </a:r>
            <a:endParaRPr lang="en-GB" dirty="0"/>
          </a:p>
        </p:txBody>
      </p:sp>
      <p:sp>
        <p:nvSpPr>
          <p:cNvPr id="3" name="Content Placeholder 2"/>
          <p:cNvSpPr>
            <a:spLocks noGrp="1"/>
          </p:cNvSpPr>
          <p:nvPr>
            <p:ph idx="1"/>
          </p:nvPr>
        </p:nvSpPr>
        <p:spPr/>
        <p:txBody>
          <a:bodyPr/>
          <a:lstStyle/>
          <a:p>
            <a:pPr marL="0" indent="0">
              <a:buNone/>
            </a:pPr>
            <a:r>
              <a:rPr lang="en-GB" dirty="0" smtClean="0">
                <a:solidFill>
                  <a:srgbClr val="113458"/>
                </a:solidFill>
              </a:rPr>
              <a:t>Provide</a:t>
            </a:r>
            <a:r>
              <a:rPr lang="en-GB" dirty="0" smtClean="0"/>
              <a:t> </a:t>
            </a:r>
            <a:r>
              <a:rPr lang="en-GB" dirty="0" smtClean="0">
                <a:solidFill>
                  <a:srgbClr val="113458"/>
                </a:solidFill>
              </a:rPr>
              <a:t>lots of</a:t>
            </a:r>
            <a:r>
              <a:rPr lang="en-GB" dirty="0" smtClean="0">
                <a:solidFill>
                  <a:srgbClr val="D9AB16"/>
                </a:solidFill>
              </a:rPr>
              <a:t> </a:t>
            </a:r>
            <a:r>
              <a:rPr lang="en-GB" b="1" dirty="0" smtClean="0">
                <a:solidFill>
                  <a:srgbClr val="D9AB16"/>
                </a:solidFill>
              </a:rPr>
              <a:t>‘</a:t>
            </a:r>
            <a:r>
              <a:rPr lang="en-GB" b="1" u="sng" dirty="0" smtClean="0">
                <a:solidFill>
                  <a:srgbClr val="D9AB16"/>
                </a:solidFill>
              </a:rPr>
              <a:t>useful</a:t>
            </a:r>
            <a:r>
              <a:rPr lang="en-GB" b="1" dirty="0" smtClean="0">
                <a:solidFill>
                  <a:srgbClr val="D9AB16"/>
                </a:solidFill>
              </a:rPr>
              <a:t>’</a:t>
            </a:r>
            <a:r>
              <a:rPr lang="en-GB" dirty="0" smtClean="0">
                <a:solidFill>
                  <a:srgbClr val="113458"/>
                </a:solidFill>
              </a:rPr>
              <a:t> information</a:t>
            </a:r>
            <a:endParaRPr lang="en-GB" sz="20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63</a:t>
            </a:fld>
            <a:endParaRPr lang="en-GB" dirty="0"/>
          </a:p>
        </p:txBody>
      </p:sp>
      <p:sp>
        <p:nvSpPr>
          <p:cNvPr id="6" name="Rectangle 5"/>
          <p:cNvSpPr/>
          <p:nvPr/>
        </p:nvSpPr>
        <p:spPr>
          <a:xfrm>
            <a:off x="416496" y="411338"/>
            <a:ext cx="2056973" cy="369332"/>
          </a:xfrm>
          <a:prstGeom prst="rect">
            <a:avLst/>
          </a:prstGeom>
        </p:spPr>
        <p:txBody>
          <a:bodyPr wrap="none">
            <a:spAutoFit/>
          </a:bodyPr>
          <a:lstStyle/>
          <a:p>
            <a:r>
              <a:rPr lang="en-GB" b="1" dirty="0" smtClean="0">
                <a:solidFill>
                  <a:srgbClr val="4096B8"/>
                </a:solidFill>
              </a:rPr>
              <a:t>Communications</a:t>
            </a:r>
            <a:endParaRPr lang="en-GB" dirty="0">
              <a:solidFill>
                <a:srgbClr val="4096B8"/>
              </a:solidFill>
            </a:endParaRPr>
          </a:p>
        </p:txBody>
      </p:sp>
      <p:sp>
        <p:nvSpPr>
          <p:cNvPr id="10" name="Rectangle 9"/>
          <p:cNvSpPr/>
          <p:nvPr/>
        </p:nvSpPr>
        <p:spPr>
          <a:xfrm>
            <a:off x="262976" y="5834088"/>
            <a:ext cx="9643024" cy="461665"/>
          </a:xfrm>
          <a:prstGeom prst="rect">
            <a:avLst/>
          </a:prstGeom>
        </p:spPr>
        <p:txBody>
          <a:bodyPr wrap="none">
            <a:spAutoFit/>
          </a:bodyPr>
          <a:lstStyle/>
          <a:p>
            <a:pPr marL="0" indent="0">
              <a:buNone/>
            </a:pPr>
            <a:r>
              <a:rPr lang="en-GB" sz="2400" dirty="0" smtClean="0">
                <a:solidFill>
                  <a:srgbClr val="113458"/>
                </a:solidFill>
              </a:rPr>
              <a:t>With-profits policyholders want the </a:t>
            </a:r>
            <a:r>
              <a:rPr lang="en-GB" sz="2400" b="1" dirty="0" smtClean="0">
                <a:solidFill>
                  <a:srgbClr val="D9AB16"/>
                </a:solidFill>
              </a:rPr>
              <a:t>‘</a:t>
            </a:r>
            <a:r>
              <a:rPr lang="en-GB" sz="2400" b="1" u="sng" dirty="0" smtClean="0">
                <a:solidFill>
                  <a:srgbClr val="D9AB16"/>
                </a:solidFill>
              </a:rPr>
              <a:t>difficult</a:t>
            </a:r>
            <a:r>
              <a:rPr lang="en-GB" sz="2400" b="1" dirty="0" smtClean="0">
                <a:solidFill>
                  <a:srgbClr val="D9AB16"/>
                </a:solidFill>
              </a:rPr>
              <a:t> to provide’ </a:t>
            </a:r>
            <a:r>
              <a:rPr lang="en-GB" sz="2400" dirty="0" smtClean="0">
                <a:solidFill>
                  <a:srgbClr val="113458"/>
                </a:solidFill>
              </a:rPr>
              <a:t>information</a:t>
            </a:r>
            <a:endParaRPr lang="en-GB" sz="2400" dirty="0"/>
          </a:p>
        </p:txBody>
      </p:sp>
      <p:graphicFrame>
        <p:nvGraphicFramePr>
          <p:cNvPr id="11" name="Chart 10"/>
          <p:cNvGraphicFramePr>
            <a:graphicFrameLocks/>
          </p:cNvGraphicFramePr>
          <p:nvPr>
            <p:extLst>
              <p:ext uri="{D42A27DB-BD31-4B8C-83A1-F6EECF244321}">
                <p14:modId xmlns:p14="http://schemas.microsoft.com/office/powerpoint/2010/main" val="361982001"/>
              </p:ext>
            </p:extLst>
          </p:nvPr>
        </p:nvGraphicFramePr>
        <p:xfrm>
          <a:off x="545379" y="2031867"/>
          <a:ext cx="8724701" cy="41651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1062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Identifying the problem</a:t>
            </a:r>
            <a:endParaRPr lang="en-GB" dirty="0"/>
          </a:p>
        </p:txBody>
      </p:sp>
      <p:sp>
        <p:nvSpPr>
          <p:cNvPr id="3" name="Content Placeholder 2"/>
          <p:cNvSpPr>
            <a:spLocks noGrp="1"/>
          </p:cNvSpPr>
          <p:nvPr>
            <p:ph idx="1"/>
          </p:nvPr>
        </p:nvSpPr>
        <p:spPr/>
        <p:txBody>
          <a:bodyPr/>
          <a:lstStyle/>
          <a:p>
            <a:pPr marL="0" indent="0">
              <a:buNone/>
            </a:pPr>
            <a:r>
              <a:rPr lang="en-GB" dirty="0" smtClean="0">
                <a:solidFill>
                  <a:srgbClr val="113458"/>
                </a:solidFill>
              </a:rPr>
              <a:t>Provide</a:t>
            </a:r>
            <a:r>
              <a:rPr lang="en-GB" dirty="0" smtClean="0"/>
              <a:t> </a:t>
            </a:r>
            <a:r>
              <a:rPr lang="en-GB" dirty="0" smtClean="0">
                <a:solidFill>
                  <a:srgbClr val="113458"/>
                </a:solidFill>
              </a:rPr>
              <a:t>lots of</a:t>
            </a:r>
            <a:r>
              <a:rPr lang="en-GB" dirty="0" smtClean="0">
                <a:solidFill>
                  <a:srgbClr val="D9AB16"/>
                </a:solidFill>
              </a:rPr>
              <a:t> </a:t>
            </a:r>
            <a:r>
              <a:rPr lang="en-GB" b="1" dirty="0" smtClean="0">
                <a:solidFill>
                  <a:srgbClr val="D9AB16"/>
                </a:solidFill>
              </a:rPr>
              <a:t>‘</a:t>
            </a:r>
            <a:r>
              <a:rPr lang="en-GB" b="1" u="sng" dirty="0" smtClean="0">
                <a:solidFill>
                  <a:srgbClr val="D9AB16"/>
                </a:solidFill>
              </a:rPr>
              <a:t>useful</a:t>
            </a:r>
            <a:r>
              <a:rPr lang="en-GB" b="1" dirty="0" smtClean="0">
                <a:solidFill>
                  <a:srgbClr val="D9AB16"/>
                </a:solidFill>
              </a:rPr>
              <a:t>’</a:t>
            </a:r>
            <a:r>
              <a:rPr lang="en-GB" dirty="0" smtClean="0">
                <a:solidFill>
                  <a:srgbClr val="113458"/>
                </a:solidFill>
              </a:rPr>
              <a:t> information</a:t>
            </a:r>
            <a:endParaRPr lang="en-GB" sz="2000"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64</a:t>
            </a:fld>
            <a:endParaRPr lang="en-GB" dirty="0"/>
          </a:p>
        </p:txBody>
      </p:sp>
      <p:sp>
        <p:nvSpPr>
          <p:cNvPr id="6" name="Rectangle 5"/>
          <p:cNvSpPr/>
          <p:nvPr/>
        </p:nvSpPr>
        <p:spPr>
          <a:xfrm>
            <a:off x="416496" y="411338"/>
            <a:ext cx="2056973" cy="369332"/>
          </a:xfrm>
          <a:prstGeom prst="rect">
            <a:avLst/>
          </a:prstGeom>
        </p:spPr>
        <p:txBody>
          <a:bodyPr wrap="none">
            <a:spAutoFit/>
          </a:bodyPr>
          <a:lstStyle/>
          <a:p>
            <a:r>
              <a:rPr lang="en-GB" b="1" dirty="0" smtClean="0">
                <a:solidFill>
                  <a:srgbClr val="4096B8"/>
                </a:solidFill>
              </a:rPr>
              <a:t>Communications</a:t>
            </a:r>
            <a:endParaRPr lang="en-GB" dirty="0">
              <a:solidFill>
                <a:srgbClr val="4096B8"/>
              </a:solidFill>
            </a:endParaRPr>
          </a:p>
        </p:txBody>
      </p:sp>
      <p:sp>
        <p:nvSpPr>
          <p:cNvPr id="10" name="Rectangle 9"/>
          <p:cNvSpPr/>
          <p:nvPr/>
        </p:nvSpPr>
        <p:spPr>
          <a:xfrm>
            <a:off x="262976" y="5834088"/>
            <a:ext cx="9643024" cy="461665"/>
          </a:xfrm>
          <a:prstGeom prst="rect">
            <a:avLst/>
          </a:prstGeom>
        </p:spPr>
        <p:txBody>
          <a:bodyPr wrap="none">
            <a:spAutoFit/>
          </a:bodyPr>
          <a:lstStyle/>
          <a:p>
            <a:pPr marL="0" indent="0">
              <a:buNone/>
            </a:pPr>
            <a:r>
              <a:rPr lang="en-GB" sz="2400" dirty="0" smtClean="0">
                <a:solidFill>
                  <a:srgbClr val="113458"/>
                </a:solidFill>
              </a:rPr>
              <a:t>With-profits policyholders want the </a:t>
            </a:r>
            <a:r>
              <a:rPr lang="en-GB" sz="2400" b="1" dirty="0" smtClean="0">
                <a:solidFill>
                  <a:srgbClr val="D9AB16"/>
                </a:solidFill>
              </a:rPr>
              <a:t>‘</a:t>
            </a:r>
            <a:r>
              <a:rPr lang="en-GB" sz="2400" b="1" u="sng" dirty="0" smtClean="0">
                <a:solidFill>
                  <a:srgbClr val="D9AB16"/>
                </a:solidFill>
              </a:rPr>
              <a:t>difficult</a:t>
            </a:r>
            <a:r>
              <a:rPr lang="en-GB" sz="2400" b="1" dirty="0" smtClean="0">
                <a:solidFill>
                  <a:srgbClr val="D9AB16"/>
                </a:solidFill>
              </a:rPr>
              <a:t> to provide’ </a:t>
            </a:r>
            <a:r>
              <a:rPr lang="en-GB" sz="2400" dirty="0" smtClean="0">
                <a:solidFill>
                  <a:srgbClr val="113458"/>
                </a:solidFill>
              </a:rPr>
              <a:t>information</a:t>
            </a:r>
            <a:endParaRPr lang="en-GB" sz="2400" dirty="0"/>
          </a:p>
        </p:txBody>
      </p:sp>
      <p:graphicFrame>
        <p:nvGraphicFramePr>
          <p:cNvPr id="11" name="Chart 10"/>
          <p:cNvGraphicFramePr>
            <a:graphicFrameLocks/>
          </p:cNvGraphicFramePr>
          <p:nvPr>
            <p:extLst>
              <p:ext uri="{D42A27DB-BD31-4B8C-83A1-F6EECF244321}">
                <p14:modId xmlns:p14="http://schemas.microsoft.com/office/powerpoint/2010/main" val="1345784273"/>
              </p:ext>
            </p:extLst>
          </p:nvPr>
        </p:nvGraphicFramePr>
        <p:xfrm>
          <a:off x="545379" y="2031867"/>
          <a:ext cx="8724701" cy="4165187"/>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artisticGlowDiffused/>
                    </a14:imgEffect>
                  </a14:imgLayer>
                </a14:imgProps>
              </a:ext>
            </a:extLst>
          </a:blip>
          <a:stretch>
            <a:fillRect/>
          </a:stretch>
        </p:blipFill>
        <p:spPr>
          <a:xfrm>
            <a:off x="-12700" y="1345399"/>
            <a:ext cx="9894673" cy="4953688"/>
          </a:xfrm>
          <a:prstGeom prst="rect">
            <a:avLst/>
          </a:prstGeom>
        </p:spPr>
      </p:pic>
      <p:sp>
        <p:nvSpPr>
          <p:cNvPr id="12" name="Content Placeholder 2"/>
          <p:cNvSpPr txBox="1">
            <a:spLocks/>
          </p:cNvSpPr>
          <p:nvPr/>
        </p:nvSpPr>
        <p:spPr bwMode="auto">
          <a:xfrm>
            <a:off x="416496" y="1412776"/>
            <a:ext cx="8982471" cy="4784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FontTx/>
              <a:buNone/>
            </a:pPr>
            <a:r>
              <a:rPr lang="en-GB" sz="3600" kern="0" dirty="0" smtClean="0">
                <a:solidFill>
                  <a:srgbClr val="D9AB16"/>
                </a:solidFill>
              </a:rPr>
              <a:t>						</a:t>
            </a:r>
          </a:p>
          <a:p>
            <a:pPr marL="0" indent="0">
              <a:buFontTx/>
              <a:buNone/>
            </a:pPr>
            <a:r>
              <a:rPr lang="en-GB" sz="3600" kern="0" dirty="0">
                <a:solidFill>
                  <a:srgbClr val="113458"/>
                </a:solidFill>
              </a:rPr>
              <a:t>	</a:t>
            </a:r>
            <a:endParaRPr lang="en-GB" sz="3600" b="1" u="sng" kern="0" dirty="0" smtClean="0">
              <a:solidFill>
                <a:srgbClr val="D9AB16"/>
              </a:solidFill>
            </a:endParaRPr>
          </a:p>
          <a:p>
            <a:pPr marL="0" indent="0">
              <a:buFontTx/>
              <a:buNone/>
            </a:pPr>
            <a:r>
              <a:rPr lang="en-GB" sz="3600" kern="0" dirty="0"/>
              <a:t>	</a:t>
            </a:r>
            <a:r>
              <a:rPr lang="en-GB" sz="3600" kern="0" dirty="0" smtClean="0"/>
              <a:t>						</a:t>
            </a:r>
          </a:p>
          <a:p>
            <a:pPr marL="0" indent="0">
              <a:buFontTx/>
              <a:buNone/>
            </a:pPr>
            <a:r>
              <a:rPr lang="en-GB" sz="3600" kern="0" dirty="0"/>
              <a:t>	</a:t>
            </a:r>
            <a:r>
              <a:rPr lang="en-GB" sz="3600" kern="0" dirty="0" smtClean="0"/>
              <a:t>					</a:t>
            </a:r>
            <a:endParaRPr lang="en-GB" sz="1600" kern="0" dirty="0"/>
          </a:p>
        </p:txBody>
      </p:sp>
      <p:sp>
        <p:nvSpPr>
          <p:cNvPr id="8" name="Rectangle 7"/>
          <p:cNvSpPr/>
          <p:nvPr/>
        </p:nvSpPr>
        <p:spPr>
          <a:xfrm>
            <a:off x="5817096" y="5363444"/>
            <a:ext cx="2871466" cy="923330"/>
          </a:xfrm>
          <a:prstGeom prst="rect">
            <a:avLst/>
          </a:prstGeom>
        </p:spPr>
        <p:txBody>
          <a:bodyPr wrap="square">
            <a:spAutoFit/>
          </a:bodyPr>
          <a:lstStyle/>
          <a:p>
            <a:pPr algn="ctr"/>
            <a:r>
              <a:rPr lang="en-GB" i="1" dirty="0" smtClean="0">
                <a:solidFill>
                  <a:srgbClr val="113458"/>
                </a:solidFill>
              </a:rPr>
              <a:t>“table </a:t>
            </a:r>
            <a:r>
              <a:rPr lang="en-GB" i="1" dirty="0">
                <a:solidFill>
                  <a:srgbClr val="113458"/>
                </a:solidFill>
              </a:rPr>
              <a:t>after table of figures that don't seem to mean </a:t>
            </a:r>
            <a:r>
              <a:rPr lang="en-GB" i="1" dirty="0" smtClean="0">
                <a:solidFill>
                  <a:srgbClr val="113458"/>
                </a:solidFill>
              </a:rPr>
              <a:t>much”</a:t>
            </a:r>
            <a:endParaRPr lang="en-GB" i="1" dirty="0">
              <a:solidFill>
                <a:srgbClr val="113458"/>
              </a:solidFill>
            </a:endParaRPr>
          </a:p>
        </p:txBody>
      </p:sp>
      <p:sp>
        <p:nvSpPr>
          <p:cNvPr id="9" name="Rectangle 8"/>
          <p:cNvSpPr/>
          <p:nvPr/>
        </p:nvSpPr>
        <p:spPr>
          <a:xfrm>
            <a:off x="5385047" y="1920629"/>
            <a:ext cx="3096345" cy="830997"/>
          </a:xfrm>
          <a:prstGeom prst="rect">
            <a:avLst/>
          </a:prstGeom>
        </p:spPr>
        <p:txBody>
          <a:bodyPr wrap="square">
            <a:spAutoFit/>
          </a:bodyPr>
          <a:lstStyle/>
          <a:p>
            <a:pPr algn="ctr"/>
            <a:r>
              <a:rPr lang="en-GB" sz="2400" kern="0" dirty="0" smtClean="0">
                <a:solidFill>
                  <a:srgbClr val="D9AB16"/>
                </a:solidFill>
              </a:rPr>
              <a:t>“should </a:t>
            </a:r>
            <a:r>
              <a:rPr lang="en-GB" sz="2400" kern="0" dirty="0">
                <a:solidFill>
                  <a:srgbClr val="D9AB16"/>
                </a:solidFill>
              </a:rPr>
              <a:t>not assume the reader is an </a:t>
            </a:r>
            <a:r>
              <a:rPr lang="en-GB" sz="2400" kern="0" dirty="0" smtClean="0">
                <a:solidFill>
                  <a:srgbClr val="D9AB16"/>
                </a:solidFill>
              </a:rPr>
              <a:t>idiot”</a:t>
            </a:r>
            <a:r>
              <a:rPr lang="en-GB" sz="2400" dirty="0" smtClean="0"/>
              <a:t> </a:t>
            </a:r>
            <a:endParaRPr lang="en-GB" sz="2400" dirty="0"/>
          </a:p>
        </p:txBody>
      </p:sp>
      <p:sp>
        <p:nvSpPr>
          <p:cNvPr id="13" name="Rectangle 12"/>
          <p:cNvSpPr/>
          <p:nvPr/>
        </p:nvSpPr>
        <p:spPr>
          <a:xfrm>
            <a:off x="326605" y="1568732"/>
            <a:ext cx="4929555" cy="646331"/>
          </a:xfrm>
          <a:prstGeom prst="rect">
            <a:avLst/>
          </a:prstGeom>
        </p:spPr>
        <p:txBody>
          <a:bodyPr wrap="none">
            <a:spAutoFit/>
          </a:bodyPr>
          <a:lstStyle/>
          <a:p>
            <a:pPr marL="0" indent="0">
              <a:buFontTx/>
              <a:buNone/>
            </a:pPr>
            <a:r>
              <a:rPr lang="en-GB" sz="3600" b="1" kern="0" dirty="0">
                <a:solidFill>
                  <a:srgbClr val="113458"/>
                </a:solidFill>
              </a:rPr>
              <a:t>“smoke and </a:t>
            </a:r>
            <a:r>
              <a:rPr lang="en-GB" sz="3600" b="1" kern="0" dirty="0" smtClean="0">
                <a:solidFill>
                  <a:srgbClr val="113458"/>
                </a:solidFill>
              </a:rPr>
              <a:t>mirrors”</a:t>
            </a:r>
            <a:endParaRPr lang="en-GB" sz="3600" b="1" kern="0" dirty="0">
              <a:solidFill>
                <a:srgbClr val="113458"/>
              </a:solidFill>
            </a:endParaRPr>
          </a:p>
        </p:txBody>
      </p:sp>
      <p:sp>
        <p:nvSpPr>
          <p:cNvPr id="14" name="Rectangle 13"/>
          <p:cNvSpPr/>
          <p:nvPr/>
        </p:nvSpPr>
        <p:spPr>
          <a:xfrm>
            <a:off x="455492" y="5187757"/>
            <a:ext cx="4647426" cy="646331"/>
          </a:xfrm>
          <a:prstGeom prst="rect">
            <a:avLst/>
          </a:prstGeom>
        </p:spPr>
        <p:txBody>
          <a:bodyPr wrap="none">
            <a:spAutoFit/>
          </a:bodyPr>
          <a:lstStyle/>
          <a:p>
            <a:pPr marL="0" indent="0">
              <a:buFontTx/>
              <a:buNone/>
            </a:pPr>
            <a:r>
              <a:rPr lang="en-GB" sz="3600" b="1" kern="0" dirty="0" smtClean="0">
                <a:solidFill>
                  <a:srgbClr val="113458"/>
                </a:solidFill>
              </a:rPr>
              <a:t>“layout very boring”</a:t>
            </a:r>
            <a:endParaRPr lang="en-GB" sz="3600" b="1" kern="0" dirty="0">
              <a:solidFill>
                <a:srgbClr val="113458"/>
              </a:solidFill>
            </a:endParaRPr>
          </a:p>
        </p:txBody>
      </p:sp>
      <p:sp>
        <p:nvSpPr>
          <p:cNvPr id="15" name="Rectangle 14"/>
          <p:cNvSpPr/>
          <p:nvPr/>
        </p:nvSpPr>
        <p:spPr>
          <a:xfrm>
            <a:off x="1095527" y="3640590"/>
            <a:ext cx="2755883" cy="584775"/>
          </a:xfrm>
          <a:prstGeom prst="rect">
            <a:avLst/>
          </a:prstGeom>
          <a:solidFill>
            <a:srgbClr val="FFFFFF">
              <a:alpha val="80000"/>
            </a:srgbClr>
          </a:solidFill>
        </p:spPr>
        <p:txBody>
          <a:bodyPr wrap="none">
            <a:spAutoFit/>
          </a:bodyPr>
          <a:lstStyle/>
          <a:p>
            <a:r>
              <a:rPr lang="en-GB" sz="3200" b="1" u="sng" kern="0" dirty="0">
                <a:solidFill>
                  <a:srgbClr val="D9AB16"/>
                </a:solidFill>
              </a:rPr>
              <a:t>too </a:t>
            </a:r>
            <a:r>
              <a:rPr lang="en-GB" sz="3200" b="1" u="sng" kern="0" dirty="0" smtClean="0">
                <a:solidFill>
                  <a:srgbClr val="D9AB16"/>
                </a:solidFill>
              </a:rPr>
              <a:t>repetitive</a:t>
            </a:r>
            <a:endParaRPr lang="en-GB" sz="3200" dirty="0"/>
          </a:p>
        </p:txBody>
      </p:sp>
      <p:sp>
        <p:nvSpPr>
          <p:cNvPr id="16" name="Rectangle 15"/>
          <p:cNvSpPr/>
          <p:nvPr/>
        </p:nvSpPr>
        <p:spPr>
          <a:xfrm>
            <a:off x="6764103" y="3185480"/>
            <a:ext cx="2876367" cy="830997"/>
          </a:xfrm>
          <a:prstGeom prst="rect">
            <a:avLst/>
          </a:prstGeom>
        </p:spPr>
        <p:txBody>
          <a:bodyPr wrap="square">
            <a:spAutoFit/>
          </a:bodyPr>
          <a:lstStyle/>
          <a:p>
            <a:pPr marL="0" indent="0" algn="ctr">
              <a:buFontTx/>
              <a:buNone/>
            </a:pPr>
            <a:r>
              <a:rPr lang="en-GB" sz="2400" kern="0" dirty="0" smtClean="0">
                <a:solidFill>
                  <a:srgbClr val="113458"/>
                </a:solidFill>
              </a:rPr>
              <a:t>“Keep </a:t>
            </a:r>
            <a:r>
              <a:rPr lang="en-GB" sz="2400" kern="0" dirty="0">
                <a:solidFill>
                  <a:srgbClr val="113458"/>
                </a:solidFill>
              </a:rPr>
              <a:t>it short, snappy and </a:t>
            </a:r>
            <a:r>
              <a:rPr lang="en-GB" sz="2400" kern="0" dirty="0" smtClean="0">
                <a:solidFill>
                  <a:srgbClr val="113458"/>
                </a:solidFill>
              </a:rPr>
              <a:t>true”</a:t>
            </a:r>
            <a:endParaRPr lang="en-GB" sz="2400" kern="0" dirty="0">
              <a:solidFill>
                <a:srgbClr val="113458"/>
              </a:solidFill>
            </a:endParaRPr>
          </a:p>
        </p:txBody>
      </p:sp>
      <p:sp>
        <p:nvSpPr>
          <p:cNvPr id="17" name="Rectangle 16"/>
          <p:cNvSpPr/>
          <p:nvPr/>
        </p:nvSpPr>
        <p:spPr>
          <a:xfrm>
            <a:off x="920552" y="2685707"/>
            <a:ext cx="3337004" cy="461665"/>
          </a:xfrm>
          <a:prstGeom prst="rect">
            <a:avLst/>
          </a:prstGeom>
        </p:spPr>
        <p:txBody>
          <a:bodyPr wrap="none">
            <a:spAutoFit/>
          </a:bodyPr>
          <a:lstStyle/>
          <a:p>
            <a:r>
              <a:rPr lang="en-GB" sz="2400" dirty="0" smtClean="0">
                <a:solidFill>
                  <a:srgbClr val="113458"/>
                </a:solidFill>
                <a:latin typeface="Calibri" panose="020F0502020204030204" pitchFamily="34" charset="0"/>
                <a:ea typeface="Calibri" panose="020F0502020204030204" pitchFamily="34" charset="0"/>
                <a:cs typeface="Times New Roman" panose="02020603050405020304" pitchFamily="18" charset="0"/>
              </a:rPr>
              <a:t>I </a:t>
            </a:r>
            <a:r>
              <a:rPr lang="en-GB" sz="2400" dirty="0">
                <a:solidFill>
                  <a:srgbClr val="113458"/>
                </a:solidFill>
                <a:latin typeface="Calibri" panose="020F0502020204030204" pitchFamily="34" charset="0"/>
                <a:ea typeface="Calibri" panose="020F0502020204030204" pitchFamily="34" charset="0"/>
                <a:cs typeface="Times New Roman" panose="02020603050405020304" pitchFamily="18" charset="0"/>
              </a:rPr>
              <a:t>feel my money is </a:t>
            </a:r>
            <a:r>
              <a:rPr lang="en-GB" sz="2400" dirty="0" smtClean="0">
                <a:solidFill>
                  <a:srgbClr val="113458"/>
                </a:solidFill>
                <a:latin typeface="Calibri" panose="020F0502020204030204" pitchFamily="34" charset="0"/>
                <a:ea typeface="Calibri" panose="020F0502020204030204" pitchFamily="34" charset="0"/>
                <a:cs typeface="Times New Roman" panose="02020603050405020304" pitchFamily="18" charset="0"/>
              </a:rPr>
              <a:t>“safe”</a:t>
            </a:r>
            <a:endParaRPr lang="en-GB" dirty="0">
              <a:solidFill>
                <a:srgbClr val="113458"/>
              </a:solidFill>
            </a:endParaRPr>
          </a:p>
        </p:txBody>
      </p:sp>
    </p:spTree>
    <p:extLst>
      <p:ext uri="{BB962C8B-B14F-4D97-AF65-F5344CB8AC3E}">
        <p14:creationId xmlns:p14="http://schemas.microsoft.com/office/powerpoint/2010/main" val="35490277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9" y="603228"/>
            <a:ext cx="8982471" cy="782960"/>
          </a:xfrm>
        </p:spPr>
        <p:txBody>
          <a:bodyPr/>
          <a:lstStyle/>
          <a:p>
            <a:r>
              <a:rPr lang="en-GB" dirty="0" smtClean="0"/>
              <a:t>Consumers understanding of terminology</a:t>
            </a:r>
            <a:endParaRPr lang="en-GB"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65</a:t>
            </a:fld>
            <a:endParaRPr lang="en-GB" dirty="0"/>
          </a:p>
        </p:txBody>
      </p:sp>
      <p:sp>
        <p:nvSpPr>
          <p:cNvPr id="6" name="Rectangle 5"/>
          <p:cNvSpPr/>
          <p:nvPr/>
        </p:nvSpPr>
        <p:spPr>
          <a:xfrm>
            <a:off x="416496" y="411338"/>
            <a:ext cx="2056973" cy="369332"/>
          </a:xfrm>
          <a:prstGeom prst="rect">
            <a:avLst/>
          </a:prstGeom>
        </p:spPr>
        <p:txBody>
          <a:bodyPr wrap="none">
            <a:spAutoFit/>
          </a:bodyPr>
          <a:lstStyle/>
          <a:p>
            <a:r>
              <a:rPr lang="en-GB" b="1" dirty="0" smtClean="0">
                <a:solidFill>
                  <a:srgbClr val="4096B8"/>
                </a:solidFill>
              </a:rPr>
              <a:t>Communications</a:t>
            </a:r>
            <a:endParaRPr lang="en-GB" dirty="0">
              <a:solidFill>
                <a:srgbClr val="4096B8"/>
              </a:solidFill>
            </a:endParaRPr>
          </a:p>
        </p:txBody>
      </p:sp>
      <p:sp>
        <p:nvSpPr>
          <p:cNvPr id="11" name="Rectangle 10"/>
          <p:cNvSpPr/>
          <p:nvPr/>
        </p:nvSpPr>
        <p:spPr>
          <a:xfrm>
            <a:off x="428229" y="1578078"/>
            <a:ext cx="8856984" cy="830997"/>
          </a:xfrm>
          <a:prstGeom prst="rect">
            <a:avLst/>
          </a:prstGeom>
        </p:spPr>
        <p:txBody>
          <a:bodyPr wrap="square">
            <a:spAutoFit/>
          </a:bodyPr>
          <a:lstStyle/>
          <a:p>
            <a:r>
              <a:rPr lang="en-GB" sz="2400" kern="0" dirty="0">
                <a:solidFill>
                  <a:srgbClr val="3F4548"/>
                </a:solidFill>
                <a:latin typeface="Arial"/>
                <a:cs typeface="Arial"/>
              </a:rPr>
              <a:t>Providers have identified a </a:t>
            </a:r>
            <a:r>
              <a:rPr lang="en-GB" sz="2400" kern="0" dirty="0" smtClean="0">
                <a:solidFill>
                  <a:srgbClr val="3F4548"/>
                </a:solidFill>
                <a:latin typeface="Arial"/>
                <a:cs typeface="Arial"/>
              </a:rPr>
              <a:t>lack of </a:t>
            </a:r>
            <a:r>
              <a:rPr lang="en-GB" sz="2400" b="1" kern="0" dirty="0" smtClean="0">
                <a:solidFill>
                  <a:srgbClr val="D9AB16"/>
                </a:solidFill>
                <a:latin typeface="Arial"/>
                <a:cs typeface="Arial"/>
              </a:rPr>
              <a:t>understanding</a:t>
            </a:r>
            <a:r>
              <a:rPr lang="en-GB" sz="2400" kern="0" dirty="0" smtClean="0">
                <a:solidFill>
                  <a:srgbClr val="3F4548"/>
                </a:solidFill>
                <a:latin typeface="Arial"/>
                <a:cs typeface="Arial"/>
              </a:rPr>
              <a:t> of terminology, but …</a:t>
            </a:r>
            <a:endParaRPr lang="en-GB" sz="2400" kern="0" dirty="0">
              <a:solidFill>
                <a:srgbClr val="3F4548"/>
              </a:solidFill>
              <a:latin typeface="Arial"/>
              <a:cs typeface="Arial"/>
            </a:endParaRPr>
          </a:p>
        </p:txBody>
      </p:sp>
      <p:graphicFrame>
        <p:nvGraphicFramePr>
          <p:cNvPr id="8" name="Chart 7"/>
          <p:cNvGraphicFramePr>
            <a:graphicFrameLocks/>
          </p:cNvGraphicFramePr>
          <p:nvPr>
            <p:extLst>
              <p:ext uri="{D42A27DB-BD31-4B8C-83A1-F6EECF244321}">
                <p14:modId xmlns:p14="http://schemas.microsoft.com/office/powerpoint/2010/main" val="1133834457"/>
              </p:ext>
            </p:extLst>
          </p:nvPr>
        </p:nvGraphicFramePr>
        <p:xfrm>
          <a:off x="488504" y="2420888"/>
          <a:ext cx="8922196"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13664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9" y="603228"/>
            <a:ext cx="8982471" cy="782960"/>
          </a:xfrm>
        </p:spPr>
        <p:txBody>
          <a:bodyPr/>
          <a:lstStyle/>
          <a:p>
            <a:r>
              <a:rPr lang="en-GB" dirty="0" smtClean="0"/>
              <a:t>Consumers understanding of terminology</a:t>
            </a:r>
            <a:endParaRPr lang="en-GB"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66</a:t>
            </a:fld>
            <a:endParaRPr lang="en-GB" dirty="0"/>
          </a:p>
        </p:txBody>
      </p:sp>
      <p:sp>
        <p:nvSpPr>
          <p:cNvPr id="6" name="Rectangle 5"/>
          <p:cNvSpPr/>
          <p:nvPr/>
        </p:nvSpPr>
        <p:spPr>
          <a:xfrm>
            <a:off x="416496" y="411338"/>
            <a:ext cx="2056973" cy="369332"/>
          </a:xfrm>
          <a:prstGeom prst="rect">
            <a:avLst/>
          </a:prstGeom>
        </p:spPr>
        <p:txBody>
          <a:bodyPr wrap="none">
            <a:spAutoFit/>
          </a:bodyPr>
          <a:lstStyle/>
          <a:p>
            <a:r>
              <a:rPr lang="en-GB" b="1" dirty="0" smtClean="0">
                <a:solidFill>
                  <a:srgbClr val="4096B8"/>
                </a:solidFill>
              </a:rPr>
              <a:t>Communications</a:t>
            </a:r>
            <a:endParaRPr lang="en-GB" dirty="0">
              <a:solidFill>
                <a:srgbClr val="4096B8"/>
              </a:solidFill>
            </a:endParaRPr>
          </a:p>
        </p:txBody>
      </p:sp>
      <p:sp>
        <p:nvSpPr>
          <p:cNvPr id="11" name="Rectangle 10"/>
          <p:cNvSpPr/>
          <p:nvPr/>
        </p:nvSpPr>
        <p:spPr>
          <a:xfrm>
            <a:off x="428229" y="1578078"/>
            <a:ext cx="8856984" cy="1200329"/>
          </a:xfrm>
          <a:prstGeom prst="rect">
            <a:avLst/>
          </a:prstGeom>
        </p:spPr>
        <p:txBody>
          <a:bodyPr wrap="square">
            <a:spAutoFit/>
          </a:bodyPr>
          <a:lstStyle/>
          <a:p>
            <a:r>
              <a:rPr lang="en-GB" sz="2400" kern="0" dirty="0">
                <a:solidFill>
                  <a:srgbClr val="3F4548"/>
                </a:solidFill>
                <a:latin typeface="Arial"/>
                <a:cs typeface="Arial"/>
              </a:rPr>
              <a:t>Providers have identified a </a:t>
            </a:r>
            <a:r>
              <a:rPr lang="en-GB" sz="2400" kern="0" dirty="0" smtClean="0">
                <a:solidFill>
                  <a:srgbClr val="3F4548"/>
                </a:solidFill>
                <a:latin typeface="Arial"/>
                <a:cs typeface="Arial"/>
              </a:rPr>
              <a:t>lack of </a:t>
            </a:r>
            <a:r>
              <a:rPr lang="en-GB" sz="2400" b="1" kern="0" dirty="0" smtClean="0">
                <a:solidFill>
                  <a:srgbClr val="D9AB16"/>
                </a:solidFill>
                <a:latin typeface="Arial"/>
                <a:cs typeface="Arial"/>
              </a:rPr>
              <a:t>understanding</a:t>
            </a:r>
            <a:r>
              <a:rPr lang="en-GB" sz="2400" kern="0" dirty="0" smtClean="0">
                <a:solidFill>
                  <a:srgbClr val="3F4548"/>
                </a:solidFill>
                <a:latin typeface="Arial"/>
                <a:cs typeface="Arial"/>
              </a:rPr>
              <a:t> of terminology, but … many believe they understand</a:t>
            </a:r>
          </a:p>
          <a:p>
            <a:endParaRPr lang="en-GB" sz="2400" kern="0" dirty="0">
              <a:solidFill>
                <a:srgbClr val="3F4548"/>
              </a:solidFill>
              <a:latin typeface="Arial"/>
              <a:cs typeface="Arial"/>
            </a:endParaRPr>
          </a:p>
        </p:txBody>
      </p:sp>
      <p:graphicFrame>
        <p:nvGraphicFramePr>
          <p:cNvPr id="8" name="Chart 7"/>
          <p:cNvGraphicFramePr>
            <a:graphicFrameLocks/>
          </p:cNvGraphicFramePr>
          <p:nvPr>
            <p:extLst>
              <p:ext uri="{D42A27DB-BD31-4B8C-83A1-F6EECF244321}">
                <p14:modId xmlns:p14="http://schemas.microsoft.com/office/powerpoint/2010/main" val="544130411"/>
              </p:ext>
            </p:extLst>
          </p:nvPr>
        </p:nvGraphicFramePr>
        <p:xfrm>
          <a:off x="488504" y="2420888"/>
          <a:ext cx="8922196"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32769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9" y="603228"/>
            <a:ext cx="8982471" cy="782960"/>
          </a:xfrm>
        </p:spPr>
        <p:txBody>
          <a:bodyPr/>
          <a:lstStyle/>
          <a:p>
            <a:r>
              <a:rPr lang="en-GB" dirty="0" smtClean="0"/>
              <a:t>Consumers understanding of terminology</a:t>
            </a:r>
            <a:endParaRPr lang="en-GB" dirty="0"/>
          </a:p>
        </p:txBody>
      </p:sp>
      <p:sp>
        <p:nvSpPr>
          <p:cNvPr id="4" name="Date Placeholder 3"/>
          <p:cNvSpPr>
            <a:spLocks noGrp="1"/>
          </p:cNvSpPr>
          <p:nvPr>
            <p:ph type="dt" sz="half" idx="10"/>
          </p:nvPr>
        </p:nvSpPr>
        <p:spPr/>
        <p:txBody>
          <a:bodyPr/>
          <a:lstStyle/>
          <a:p>
            <a:r>
              <a:rPr lang="en-GB" dirty="0"/>
              <a:t>23 November 2017</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67</a:t>
            </a:fld>
            <a:endParaRPr lang="en-GB" dirty="0"/>
          </a:p>
        </p:txBody>
      </p:sp>
      <p:sp>
        <p:nvSpPr>
          <p:cNvPr id="6" name="Rectangle 5"/>
          <p:cNvSpPr/>
          <p:nvPr/>
        </p:nvSpPr>
        <p:spPr>
          <a:xfrm>
            <a:off x="416496" y="411338"/>
            <a:ext cx="2056973" cy="369332"/>
          </a:xfrm>
          <a:prstGeom prst="rect">
            <a:avLst/>
          </a:prstGeom>
        </p:spPr>
        <p:txBody>
          <a:bodyPr wrap="none">
            <a:spAutoFit/>
          </a:bodyPr>
          <a:lstStyle/>
          <a:p>
            <a:r>
              <a:rPr lang="en-GB" b="1" dirty="0" smtClean="0">
                <a:solidFill>
                  <a:srgbClr val="4096B8"/>
                </a:solidFill>
              </a:rPr>
              <a:t>Communications</a:t>
            </a:r>
            <a:endParaRPr lang="en-GB" dirty="0">
              <a:solidFill>
                <a:srgbClr val="4096B8"/>
              </a:solidFill>
            </a:endParaRPr>
          </a:p>
        </p:txBody>
      </p:sp>
      <p:sp>
        <p:nvSpPr>
          <p:cNvPr id="11" name="Rectangle 10"/>
          <p:cNvSpPr/>
          <p:nvPr/>
        </p:nvSpPr>
        <p:spPr>
          <a:xfrm>
            <a:off x="428229" y="1578078"/>
            <a:ext cx="8856984" cy="1200329"/>
          </a:xfrm>
          <a:prstGeom prst="rect">
            <a:avLst/>
          </a:prstGeom>
        </p:spPr>
        <p:txBody>
          <a:bodyPr wrap="square">
            <a:spAutoFit/>
          </a:bodyPr>
          <a:lstStyle/>
          <a:p>
            <a:r>
              <a:rPr lang="en-GB" sz="2400" kern="0" dirty="0">
                <a:solidFill>
                  <a:srgbClr val="3F4548"/>
                </a:solidFill>
                <a:latin typeface="Arial"/>
                <a:cs typeface="Arial"/>
              </a:rPr>
              <a:t>Providers have identified a </a:t>
            </a:r>
            <a:r>
              <a:rPr lang="en-GB" sz="2400" kern="0" dirty="0" smtClean="0">
                <a:solidFill>
                  <a:srgbClr val="3F4548"/>
                </a:solidFill>
                <a:latin typeface="Arial"/>
                <a:cs typeface="Arial"/>
              </a:rPr>
              <a:t>lack of </a:t>
            </a:r>
            <a:r>
              <a:rPr lang="en-GB" sz="2400" b="1" kern="0" dirty="0" smtClean="0">
                <a:solidFill>
                  <a:srgbClr val="D9AB16"/>
                </a:solidFill>
                <a:latin typeface="Arial"/>
                <a:cs typeface="Arial"/>
              </a:rPr>
              <a:t>understanding</a:t>
            </a:r>
            <a:r>
              <a:rPr lang="en-GB" sz="2400" kern="0" dirty="0" smtClean="0">
                <a:solidFill>
                  <a:srgbClr val="3F4548"/>
                </a:solidFill>
                <a:latin typeface="Arial"/>
                <a:cs typeface="Arial"/>
              </a:rPr>
              <a:t> of terminology, but … many believe they understand</a:t>
            </a:r>
          </a:p>
          <a:p>
            <a:endParaRPr lang="en-GB" sz="2400" kern="0" dirty="0">
              <a:solidFill>
                <a:srgbClr val="3F4548"/>
              </a:solidFill>
              <a:latin typeface="Arial"/>
              <a:cs typeface="Arial"/>
            </a:endParaRPr>
          </a:p>
        </p:txBody>
      </p:sp>
      <p:sp>
        <p:nvSpPr>
          <p:cNvPr id="3" name="Oval 2"/>
          <p:cNvSpPr/>
          <p:nvPr/>
        </p:nvSpPr>
        <p:spPr>
          <a:xfrm>
            <a:off x="7926288" y="3755132"/>
            <a:ext cx="1368152" cy="2709168"/>
          </a:xfrm>
          <a:prstGeom prst="ellipse">
            <a:avLst/>
          </a:prstGeom>
          <a:noFill/>
          <a:ln>
            <a:solidFill>
              <a:srgbClr val="C81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rc 11"/>
          <p:cNvSpPr/>
          <p:nvPr/>
        </p:nvSpPr>
        <p:spPr>
          <a:xfrm>
            <a:off x="5598252" y="3477318"/>
            <a:ext cx="3024340" cy="576071"/>
          </a:xfrm>
          <a:prstGeom prst="arc">
            <a:avLst>
              <a:gd name="adj1" fmla="val 14618516"/>
              <a:gd name="adj2" fmla="val 0"/>
            </a:avLst>
          </a:prstGeom>
          <a:ln>
            <a:solidFill>
              <a:srgbClr val="C00000"/>
            </a:solidFill>
          </a:ln>
        </p:spPr>
        <p:style>
          <a:lnRef idx="2">
            <a:schemeClr val="dk1"/>
          </a:lnRef>
          <a:fillRef idx="0">
            <a:schemeClr val="dk1"/>
          </a:fillRef>
          <a:effectRef idx="1">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429895853"/>
              </p:ext>
            </p:extLst>
          </p:nvPr>
        </p:nvGraphicFramePr>
        <p:xfrm>
          <a:off x="488504" y="2420888"/>
          <a:ext cx="8922196"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3025650" y="3147816"/>
            <a:ext cx="4746675" cy="144655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3200" kern="0" dirty="0" smtClean="0">
                <a:solidFill>
                  <a:srgbClr val="3F4548"/>
                </a:solidFill>
                <a:latin typeface="Arial"/>
                <a:cs typeface="Arial"/>
              </a:rPr>
              <a:t>Not </a:t>
            </a:r>
            <a:r>
              <a:rPr lang="en-GB" sz="3200" b="1" kern="0" dirty="0" smtClean="0">
                <a:solidFill>
                  <a:srgbClr val="C00000"/>
                </a:solidFill>
                <a:latin typeface="Arial"/>
                <a:cs typeface="Arial"/>
              </a:rPr>
              <a:t>all</a:t>
            </a:r>
            <a:r>
              <a:rPr lang="en-GB" sz="3200" kern="0" dirty="0" smtClean="0">
                <a:solidFill>
                  <a:srgbClr val="3F4548"/>
                </a:solidFill>
                <a:latin typeface="Arial"/>
                <a:cs typeface="Arial"/>
              </a:rPr>
              <a:t> terminology is easily understood </a:t>
            </a:r>
          </a:p>
          <a:p>
            <a:endParaRPr lang="en-GB" sz="2400" kern="0" dirty="0">
              <a:solidFill>
                <a:srgbClr val="3F4548"/>
              </a:solidFill>
              <a:latin typeface="Arial"/>
              <a:cs typeface="Arial"/>
            </a:endParaRPr>
          </a:p>
        </p:txBody>
      </p:sp>
      <p:sp>
        <p:nvSpPr>
          <p:cNvPr id="14" name="Rectangle 13"/>
          <p:cNvSpPr/>
          <p:nvPr/>
        </p:nvSpPr>
        <p:spPr>
          <a:xfrm>
            <a:off x="1064568" y="4365104"/>
            <a:ext cx="2232248" cy="646331"/>
          </a:xfrm>
          <a:prstGeom prst="rect">
            <a:avLst/>
          </a:prstGeom>
        </p:spPr>
        <p:txBody>
          <a:bodyPr wrap="square">
            <a:spAutoFit/>
          </a:bodyPr>
          <a:lstStyle/>
          <a:p>
            <a:r>
              <a:rPr lang="en-GB" dirty="0" smtClean="0"/>
              <a:t>“jargon is not aimed at the lay person”</a:t>
            </a:r>
            <a:endParaRPr lang="en-GB" dirty="0"/>
          </a:p>
        </p:txBody>
      </p:sp>
    </p:spTree>
    <p:extLst>
      <p:ext uri="{BB962C8B-B14F-4D97-AF65-F5344CB8AC3E}">
        <p14:creationId xmlns:p14="http://schemas.microsoft.com/office/powerpoint/2010/main" val="683944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9" y="476672"/>
            <a:ext cx="8982471" cy="1143000"/>
          </a:xfrm>
        </p:spPr>
        <p:txBody>
          <a:bodyPr/>
          <a:lstStyle/>
          <a:p>
            <a:r>
              <a:rPr lang="en-GB" dirty="0" smtClean="0"/>
              <a:t>With-profits funds have performed comparably to similar unit-linked funds...</a:t>
            </a:r>
            <a:endParaRPr lang="en-GB" dirty="0"/>
          </a:p>
        </p:txBody>
      </p:sp>
      <p:sp>
        <p:nvSpPr>
          <p:cNvPr id="4" name="Date Placeholder 3"/>
          <p:cNvSpPr>
            <a:spLocks noGrp="1"/>
          </p:cNvSpPr>
          <p:nvPr>
            <p:ph type="dt" sz="half" idx="10"/>
          </p:nvPr>
        </p:nvSpPr>
        <p:spPr/>
        <p:txBody>
          <a:bodyPr/>
          <a:lstStyle/>
          <a:p>
            <a:r>
              <a:rPr lang="en-GB" dirty="0" smtClean="0"/>
              <a:t>5 March 2018</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7</a:t>
            </a:fld>
            <a:endParaRPr lang="en-GB" dirty="0"/>
          </a:p>
        </p:txBody>
      </p:sp>
      <p:sp>
        <p:nvSpPr>
          <p:cNvPr id="13" name="Rectangle 12"/>
          <p:cNvSpPr/>
          <p:nvPr/>
        </p:nvSpPr>
        <p:spPr>
          <a:xfrm>
            <a:off x="3656856" y="6381328"/>
            <a:ext cx="5748908" cy="400110"/>
          </a:xfrm>
          <a:prstGeom prst="rect">
            <a:avLst/>
          </a:prstGeom>
        </p:spPr>
        <p:txBody>
          <a:bodyPr wrap="square">
            <a:spAutoFit/>
          </a:bodyPr>
          <a:lstStyle/>
          <a:p>
            <a:pPr marL="0" indent="0">
              <a:buNone/>
            </a:pPr>
            <a:r>
              <a:rPr lang="en-GB" sz="1000" b="1" dirty="0" smtClean="0"/>
              <a:t>Source: </a:t>
            </a:r>
            <a:r>
              <a:rPr lang="en-GB" sz="1000" dirty="0" smtClean="0"/>
              <a:t>Money </a:t>
            </a:r>
            <a:r>
              <a:rPr lang="en-GB" sz="1000" dirty="0"/>
              <a:t>Management </a:t>
            </a:r>
            <a:r>
              <a:rPr lang="en-GB" sz="1000" dirty="0" smtClean="0"/>
              <a:t>surveys – values typically as at 1</a:t>
            </a:r>
            <a:r>
              <a:rPr lang="en-GB" sz="1000" baseline="30000" dirty="0" smtClean="0"/>
              <a:t>st</a:t>
            </a:r>
            <a:r>
              <a:rPr lang="en-GB" sz="1000" dirty="0" smtClean="0"/>
              <a:t> Jan 2016. 1 March 2015 where PRA returns have been used.</a:t>
            </a:r>
            <a:endParaRPr lang="en-GB" sz="1000" dirty="0"/>
          </a:p>
        </p:txBody>
      </p:sp>
      <p:pic>
        <p:nvPicPr>
          <p:cNvPr id="2050" name="Picture 2"/>
          <p:cNvPicPr>
            <a:picLocks noChangeAspect="1" noChangeArrowheads="1"/>
          </p:cNvPicPr>
          <p:nvPr/>
        </p:nvPicPr>
        <p:blipFill>
          <a:blip r:embed="rId3" cstate="print"/>
          <a:srcRect/>
          <a:stretch>
            <a:fillRect/>
          </a:stretch>
        </p:blipFill>
        <p:spPr bwMode="auto">
          <a:xfrm>
            <a:off x="560512" y="2204864"/>
            <a:ext cx="8352928" cy="1908669"/>
          </a:xfrm>
          <a:prstGeom prst="rect">
            <a:avLst/>
          </a:prstGeom>
          <a:noFill/>
          <a:ln w="9525">
            <a:noFill/>
            <a:miter lim="800000"/>
            <a:headEnd/>
            <a:tailEnd/>
          </a:ln>
        </p:spPr>
      </p:pic>
      <p:sp>
        <p:nvSpPr>
          <p:cNvPr id="11" name="TextBox 10"/>
          <p:cNvSpPr txBox="1"/>
          <p:nvPr/>
        </p:nvSpPr>
        <p:spPr>
          <a:xfrm>
            <a:off x="1208584" y="1691516"/>
            <a:ext cx="6912768" cy="400110"/>
          </a:xfrm>
          <a:prstGeom prst="rect">
            <a:avLst/>
          </a:prstGeom>
          <a:noFill/>
        </p:spPr>
        <p:txBody>
          <a:bodyPr wrap="square" rtlCol="0">
            <a:spAutoFit/>
          </a:bodyPr>
          <a:lstStyle/>
          <a:p>
            <a:r>
              <a:rPr lang="en-GB" sz="2000" b="1" dirty="0" smtClean="0">
                <a:solidFill>
                  <a:srgbClr val="3F4548"/>
                </a:solidFill>
              </a:rPr>
              <a:t>Single Premium Pensions – 20 Year Return Comparison</a:t>
            </a:r>
            <a:endParaRPr lang="en-GB" sz="2000" b="1" dirty="0">
              <a:solidFill>
                <a:srgbClr val="3F4548"/>
              </a:solidFill>
            </a:endParaRPr>
          </a:p>
        </p:txBody>
      </p:sp>
    </p:spTree>
    <p:extLst>
      <p:ext uri="{BB962C8B-B14F-4D97-AF65-F5344CB8AC3E}">
        <p14:creationId xmlns:p14="http://schemas.microsoft.com/office/powerpoint/2010/main" val="2255801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9" y="476672"/>
            <a:ext cx="8982471" cy="1143000"/>
          </a:xfrm>
        </p:spPr>
        <p:txBody>
          <a:bodyPr/>
          <a:lstStyle/>
          <a:p>
            <a:r>
              <a:rPr lang="en-GB" dirty="0" smtClean="0"/>
              <a:t>With-profits funds have performed comparably to similar unit-linked funds...</a:t>
            </a:r>
            <a:endParaRPr lang="en-GB" dirty="0"/>
          </a:p>
        </p:txBody>
      </p:sp>
      <p:sp>
        <p:nvSpPr>
          <p:cNvPr id="3" name="Content Placeholder 2"/>
          <p:cNvSpPr>
            <a:spLocks noGrp="1"/>
          </p:cNvSpPr>
          <p:nvPr>
            <p:ph idx="1"/>
          </p:nvPr>
        </p:nvSpPr>
        <p:spPr>
          <a:xfrm>
            <a:off x="389597" y="1275366"/>
            <a:ext cx="8982471" cy="4640262"/>
          </a:xfrm>
        </p:spPr>
        <p:txBody>
          <a:bodyPr/>
          <a:lstStyle/>
          <a:p>
            <a:pPr marL="0" lvl="0" indent="0">
              <a:buNone/>
            </a:pPr>
            <a:endParaRPr lang="en-GB" sz="2000" b="1" dirty="0" smtClean="0"/>
          </a:p>
          <a:p>
            <a:pPr marL="0" lvl="0" indent="0">
              <a:buNone/>
            </a:pPr>
            <a:endParaRPr lang="en-GB" sz="2000" b="1" dirty="0" smtClean="0"/>
          </a:p>
          <a:p>
            <a:pPr marL="0" lvl="0" indent="0">
              <a:buNone/>
            </a:pPr>
            <a:endParaRPr lang="en-GB" sz="2000" b="1" dirty="0" smtClean="0"/>
          </a:p>
          <a:p>
            <a:pPr marL="0" lvl="0" indent="0">
              <a:buNone/>
            </a:pPr>
            <a:endParaRPr lang="en-GB" sz="2000" b="1" dirty="0"/>
          </a:p>
          <a:p>
            <a:pPr marL="0" lvl="0" indent="0">
              <a:buNone/>
            </a:pPr>
            <a:endParaRPr lang="en-GB" sz="2000" b="1" dirty="0" smtClean="0"/>
          </a:p>
          <a:p>
            <a:pPr marL="0" lvl="0" indent="0">
              <a:buNone/>
            </a:pPr>
            <a:endParaRPr lang="en-GB" sz="2000" b="1" dirty="0" smtClean="0"/>
          </a:p>
          <a:p>
            <a:pPr marL="0" lvl="0" indent="0">
              <a:buNone/>
            </a:pPr>
            <a:endParaRPr lang="en-GB" sz="2000" b="1" dirty="0"/>
          </a:p>
          <a:p>
            <a:pPr marL="0" lvl="0" indent="0">
              <a:buNone/>
            </a:pPr>
            <a:endParaRPr lang="en-GB" sz="2000" b="1" dirty="0" smtClean="0"/>
          </a:p>
          <a:p>
            <a:pPr marL="0" lvl="0" indent="0">
              <a:buNone/>
            </a:pPr>
            <a:endParaRPr lang="en-GB" sz="1000" b="1" dirty="0" smtClean="0"/>
          </a:p>
          <a:p>
            <a:pPr marL="0" indent="0">
              <a:buNone/>
            </a:pPr>
            <a:endParaRPr lang="en-GB" sz="1000" b="1" dirty="0"/>
          </a:p>
          <a:p>
            <a:pPr marL="0" indent="0">
              <a:buNone/>
            </a:pPr>
            <a:endParaRPr lang="en-GB" sz="1000" b="1" dirty="0" smtClean="0"/>
          </a:p>
          <a:p>
            <a:pPr marL="0" indent="0">
              <a:buNone/>
            </a:pPr>
            <a:endParaRPr lang="en-GB" sz="1000" b="1" dirty="0"/>
          </a:p>
          <a:p>
            <a:pPr marL="0" indent="0">
              <a:buNone/>
            </a:pPr>
            <a:endParaRPr lang="en-GB" sz="1000" b="1" dirty="0" smtClean="0"/>
          </a:p>
          <a:p>
            <a:pPr marL="0" lvl="0" indent="0">
              <a:buNone/>
            </a:pPr>
            <a:endParaRPr lang="en-GB" sz="1000" b="1" dirty="0"/>
          </a:p>
          <a:p>
            <a:pPr marL="0" indent="0">
              <a:buNone/>
            </a:pPr>
            <a:endParaRPr lang="en-GB" sz="2000" dirty="0" smtClean="0"/>
          </a:p>
          <a:p>
            <a:pPr marL="0" indent="0">
              <a:buNone/>
            </a:pPr>
            <a:endParaRPr lang="en-GB" sz="2000" dirty="0" smtClean="0"/>
          </a:p>
          <a:p>
            <a:pPr marL="457200" indent="-457200">
              <a:buAutoNum type="alphaUcPeriod"/>
            </a:pPr>
            <a:endParaRPr lang="en-GB" sz="2000" dirty="0"/>
          </a:p>
        </p:txBody>
      </p:sp>
      <p:sp>
        <p:nvSpPr>
          <p:cNvPr id="4" name="Date Placeholder 3"/>
          <p:cNvSpPr>
            <a:spLocks noGrp="1"/>
          </p:cNvSpPr>
          <p:nvPr>
            <p:ph type="dt" sz="half" idx="10"/>
          </p:nvPr>
        </p:nvSpPr>
        <p:spPr/>
        <p:txBody>
          <a:bodyPr/>
          <a:lstStyle/>
          <a:p>
            <a:r>
              <a:rPr lang="en-GB" dirty="0" smtClean="0"/>
              <a:t>5 March 2018</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8</a:t>
            </a:fld>
            <a:endParaRPr lang="en-GB" dirty="0"/>
          </a:p>
        </p:txBody>
      </p:sp>
      <p:sp>
        <p:nvSpPr>
          <p:cNvPr id="13" name="Rectangle 12"/>
          <p:cNvSpPr/>
          <p:nvPr/>
        </p:nvSpPr>
        <p:spPr>
          <a:xfrm>
            <a:off x="3656856" y="6381328"/>
            <a:ext cx="5748908" cy="400110"/>
          </a:xfrm>
          <a:prstGeom prst="rect">
            <a:avLst/>
          </a:prstGeom>
        </p:spPr>
        <p:txBody>
          <a:bodyPr wrap="square">
            <a:spAutoFit/>
          </a:bodyPr>
          <a:lstStyle/>
          <a:p>
            <a:pPr marL="0" indent="0">
              <a:buNone/>
            </a:pPr>
            <a:r>
              <a:rPr lang="en-GB" sz="1000" b="1" dirty="0" smtClean="0"/>
              <a:t>Source: </a:t>
            </a:r>
            <a:r>
              <a:rPr lang="en-GB" sz="1000" dirty="0" smtClean="0"/>
              <a:t>Money </a:t>
            </a:r>
            <a:r>
              <a:rPr lang="en-GB" sz="1000" dirty="0"/>
              <a:t>Management </a:t>
            </a:r>
            <a:r>
              <a:rPr lang="en-GB" sz="1000" dirty="0" smtClean="0"/>
              <a:t>surveys – values typically as at 1</a:t>
            </a:r>
            <a:r>
              <a:rPr lang="en-GB" sz="1000" baseline="30000" dirty="0" smtClean="0"/>
              <a:t>st</a:t>
            </a:r>
            <a:r>
              <a:rPr lang="en-GB" sz="1000" dirty="0" smtClean="0"/>
              <a:t> Jan 2016. 1 March 2015 where PRA returns have been used.</a:t>
            </a:r>
            <a:endParaRPr lang="en-GB" sz="1000" dirty="0"/>
          </a:p>
        </p:txBody>
      </p:sp>
      <p:pic>
        <p:nvPicPr>
          <p:cNvPr id="7" name="Picture 3"/>
          <p:cNvPicPr>
            <a:picLocks noChangeAspect="1" noChangeArrowheads="1"/>
          </p:cNvPicPr>
          <p:nvPr/>
        </p:nvPicPr>
        <p:blipFill>
          <a:blip r:embed="rId3" cstate="print"/>
          <a:srcRect/>
          <a:stretch>
            <a:fillRect/>
          </a:stretch>
        </p:blipFill>
        <p:spPr bwMode="auto">
          <a:xfrm>
            <a:off x="560512" y="2204864"/>
            <a:ext cx="8352928" cy="1908669"/>
          </a:xfrm>
          <a:prstGeom prst="rect">
            <a:avLst/>
          </a:prstGeom>
          <a:noFill/>
          <a:ln w="9525">
            <a:noFill/>
            <a:miter lim="800000"/>
            <a:headEnd/>
            <a:tailEnd/>
          </a:ln>
        </p:spPr>
      </p:pic>
      <p:sp>
        <p:nvSpPr>
          <p:cNvPr id="11" name="Title 1"/>
          <p:cNvSpPr txBox="1">
            <a:spLocks/>
          </p:cNvSpPr>
          <p:nvPr/>
        </p:nvSpPr>
        <p:spPr bwMode="auto">
          <a:xfrm>
            <a:off x="579041" y="4653136"/>
            <a:ext cx="8982471"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rgbClr val="3F4548"/>
                </a:solidFill>
                <a:effectLst/>
                <a:uLnTx/>
                <a:uFillTx/>
                <a:latin typeface="+mj-lt"/>
                <a:ea typeface="+mj-ea"/>
                <a:cs typeface="+mj-cs"/>
              </a:rPr>
              <a:t>... But performance</a:t>
            </a:r>
            <a:r>
              <a:rPr kumimoji="0" lang="en-GB" sz="2800" b="1" i="0" u="none" strike="noStrike" kern="0" cap="none" spc="0" normalizeH="0" noProof="0" dirty="0" smtClean="0">
                <a:ln>
                  <a:noFill/>
                </a:ln>
                <a:solidFill>
                  <a:srgbClr val="3F4548"/>
                </a:solidFill>
                <a:effectLst/>
                <a:uLnTx/>
                <a:uFillTx/>
                <a:latin typeface="+mj-lt"/>
                <a:ea typeface="+mj-ea"/>
                <a:cs typeface="+mj-cs"/>
              </a:rPr>
              <a:t> varies by fund</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2800" b="1" kern="0" dirty="0" smtClean="0">
              <a:solidFill>
                <a:srgbClr val="3F4548"/>
              </a:solidFill>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2800" b="1" kern="0" dirty="0" smtClean="0">
                <a:solidFill>
                  <a:srgbClr val="3F4548"/>
                </a:solidFill>
                <a:latin typeface="+mj-lt"/>
                <a:ea typeface="+mj-ea"/>
                <a:cs typeface="+mj-cs"/>
              </a:rPr>
              <a:t>And “performance” depends on customer expectation</a:t>
            </a:r>
            <a:endParaRPr kumimoji="0" lang="en-GB" sz="2800" b="1" i="0" u="none" strike="noStrike" kern="0" cap="none" spc="0" normalizeH="0" noProof="0" dirty="0" smtClean="0">
              <a:ln>
                <a:noFill/>
              </a:ln>
              <a:solidFill>
                <a:srgbClr val="3F4548"/>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1" i="0" u="none" strike="noStrike" kern="0" cap="none" spc="0" normalizeH="0" baseline="0" noProof="0" dirty="0">
              <a:ln>
                <a:noFill/>
              </a:ln>
              <a:solidFill>
                <a:schemeClr val="accent1"/>
              </a:solidFill>
              <a:effectLst/>
              <a:uLnTx/>
              <a:uFillTx/>
              <a:latin typeface="+mj-lt"/>
              <a:ea typeface="+mj-ea"/>
              <a:cs typeface="+mj-cs"/>
            </a:endParaRPr>
          </a:p>
        </p:txBody>
      </p:sp>
      <p:sp>
        <p:nvSpPr>
          <p:cNvPr id="12" name="TextBox 11"/>
          <p:cNvSpPr txBox="1"/>
          <p:nvPr/>
        </p:nvSpPr>
        <p:spPr>
          <a:xfrm>
            <a:off x="1208584" y="1691516"/>
            <a:ext cx="6912768" cy="400110"/>
          </a:xfrm>
          <a:prstGeom prst="rect">
            <a:avLst/>
          </a:prstGeom>
          <a:noFill/>
        </p:spPr>
        <p:txBody>
          <a:bodyPr wrap="square" rtlCol="0">
            <a:spAutoFit/>
          </a:bodyPr>
          <a:lstStyle/>
          <a:p>
            <a:r>
              <a:rPr lang="en-GB" sz="2000" b="1" dirty="0" smtClean="0">
                <a:solidFill>
                  <a:srgbClr val="3F4548"/>
                </a:solidFill>
              </a:rPr>
              <a:t>Single Premium Pensions – 20 Year Return Comparison</a:t>
            </a:r>
            <a:endParaRPr lang="en-GB" sz="2000" b="1" dirty="0">
              <a:solidFill>
                <a:srgbClr val="3F4548"/>
              </a:solidFill>
            </a:endParaRPr>
          </a:p>
        </p:txBody>
      </p:sp>
    </p:spTree>
    <p:extLst>
      <p:ext uri="{BB962C8B-B14F-4D97-AF65-F5344CB8AC3E}">
        <p14:creationId xmlns:p14="http://schemas.microsoft.com/office/powerpoint/2010/main" val="2255801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Phase 1 Summary</a:t>
            </a:r>
            <a:endParaRPr lang="en-GB" dirty="0"/>
          </a:p>
        </p:txBody>
      </p:sp>
      <p:sp>
        <p:nvSpPr>
          <p:cNvPr id="6" name="Content Placeholder 5"/>
          <p:cNvSpPr>
            <a:spLocks noGrp="1"/>
          </p:cNvSpPr>
          <p:nvPr>
            <p:ph idx="1"/>
          </p:nvPr>
        </p:nvSpPr>
        <p:spPr>
          <a:xfrm>
            <a:off x="416496" y="1484784"/>
            <a:ext cx="8982471" cy="4640262"/>
          </a:xfrm>
        </p:spPr>
        <p:txBody>
          <a:bodyPr/>
          <a:lstStyle/>
          <a:p>
            <a:pPr lvl="0"/>
            <a:r>
              <a:rPr lang="en-GB" dirty="0" smtClean="0"/>
              <a:t>With-profits performance has been comparable to similar UL funds … </a:t>
            </a:r>
          </a:p>
          <a:p>
            <a:pPr lvl="1"/>
            <a:r>
              <a:rPr lang="en-GB" dirty="0"/>
              <a:t>O</a:t>
            </a:r>
            <a:r>
              <a:rPr lang="en-GB" dirty="0" smtClean="0"/>
              <a:t>n average </a:t>
            </a:r>
          </a:p>
          <a:p>
            <a:pPr lvl="1"/>
            <a:r>
              <a:rPr lang="en-GB" dirty="0" smtClean="0"/>
              <a:t>But it is highly variable, dependent upon the fund</a:t>
            </a:r>
          </a:p>
          <a:p>
            <a:pPr lvl="0"/>
            <a:r>
              <a:rPr lang="en-GB" dirty="0" smtClean="0"/>
              <a:t>Information provided on benefit statements varies:</a:t>
            </a:r>
          </a:p>
          <a:p>
            <a:pPr lvl="1"/>
            <a:r>
              <a:rPr lang="en-GB" dirty="0"/>
              <a:t>Content</a:t>
            </a:r>
          </a:p>
          <a:p>
            <a:pPr lvl="1"/>
            <a:r>
              <a:rPr lang="en-GB" dirty="0"/>
              <a:t>Terminology</a:t>
            </a:r>
          </a:p>
          <a:p>
            <a:r>
              <a:rPr lang="en-GB" dirty="0" smtClean="0"/>
              <a:t>Unclear how communications regarding changing investment mix have been handled</a:t>
            </a:r>
            <a:endParaRPr lang="en-GB" dirty="0"/>
          </a:p>
          <a:p>
            <a:pPr lvl="0"/>
            <a:r>
              <a:rPr lang="en-GB" dirty="0" smtClean="0"/>
              <a:t>There is little existing consumer-specific with-profits research</a:t>
            </a:r>
          </a:p>
        </p:txBody>
      </p:sp>
      <p:sp>
        <p:nvSpPr>
          <p:cNvPr id="4" name="Date Placeholder 3"/>
          <p:cNvSpPr>
            <a:spLocks noGrp="1"/>
          </p:cNvSpPr>
          <p:nvPr>
            <p:ph type="dt" sz="half" idx="10"/>
          </p:nvPr>
        </p:nvSpPr>
        <p:spPr/>
        <p:txBody>
          <a:bodyPr/>
          <a:lstStyle/>
          <a:p>
            <a:r>
              <a:rPr lang="en-GB" dirty="0" smtClean="0"/>
              <a:t>5 March 2018</a:t>
            </a:r>
            <a:endParaRPr lang="en-GB" dirty="0"/>
          </a:p>
        </p:txBody>
      </p:sp>
    </p:spTree>
    <p:extLst>
      <p:ext uri="{BB962C8B-B14F-4D97-AF65-F5344CB8AC3E}">
        <p14:creationId xmlns:p14="http://schemas.microsoft.com/office/powerpoint/2010/main" val="31769656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heme/theme1.xml><?xml version="1.0" encoding="utf-8"?>
<a:theme xmlns:a="http://schemas.openxmlformats.org/drawingml/2006/main" name="IFOA PowerPoint template 14 mid blue">
  <a:themeElements>
    <a:clrScheme name="Custom 2">
      <a:dk1>
        <a:srgbClr val="3F4548"/>
      </a:dk1>
      <a:lt1>
        <a:sysClr val="window" lastClr="FFFFFF"/>
      </a:lt1>
      <a:dk2>
        <a:srgbClr val="000000"/>
      </a:dk2>
      <a:lt2>
        <a:srgbClr val="FFFFFF"/>
      </a:lt2>
      <a:accent1>
        <a:srgbClr val="4096B8"/>
      </a:accent1>
      <a:accent2>
        <a:srgbClr val="113458"/>
      </a:accent2>
      <a:accent3>
        <a:srgbClr val="008452"/>
      </a:accent3>
      <a:accent4>
        <a:srgbClr val="79A32A"/>
      </a:accent4>
      <a:accent5>
        <a:srgbClr val="D9AB16"/>
      </a:accent5>
      <a:accent6>
        <a:srgbClr val="EE741D"/>
      </a:accent6>
      <a:hlink>
        <a:srgbClr val="4096B8"/>
      </a:hlink>
      <a:folHlink>
        <a:srgbClr val="4096B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A9D80AF541634F88090DB549522CB9" ma:contentTypeVersion="1" ma:contentTypeDescription="Create a new document." ma:contentTypeScope="" ma:versionID="be7ea43377f7a82dc2d06363e000d1ab">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70F0167-B4CC-4FB3-8825-5CAD37303E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28BBB0D-C09F-45DD-8B3D-E71EFBEC5101}">
  <ds:schemaRefs>
    <ds:schemaRef ds:uri="http://schemas.microsoft.com/sharepoint/v3/contenttype/forms"/>
  </ds:schemaRefs>
</ds:datastoreItem>
</file>

<file path=customXml/itemProps3.xml><?xml version="1.0" encoding="utf-8"?>
<ds:datastoreItem xmlns:ds="http://schemas.openxmlformats.org/officeDocument/2006/customXml" ds:itemID="{36E03378-2E60-49B9-ABC0-82BE98C927D7}">
  <ds:schemaRefs>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www.w3.org/XML/1998/namespace"/>
    <ds:schemaRef ds:uri="http://purl.org/dc/elements/1.1/"/>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IFOA PowerPoint template 14 mid blue</Template>
  <TotalTime>15</TotalTime>
  <Words>6091</Words>
  <Application>Microsoft Office PowerPoint</Application>
  <PresentationFormat>A4 Paper (210x297 mm)</PresentationFormat>
  <Paragraphs>830</Paragraphs>
  <Slides>67</Slides>
  <Notes>67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Standard Life</vt:lpstr>
      <vt:lpstr>Times New Roman</vt:lpstr>
      <vt:lpstr>Wingdings</vt:lpstr>
      <vt:lpstr>IFOA PowerPoint template 14 mid blue</vt:lpstr>
      <vt:lpstr>Value of with-profits for consumers Working party update</vt:lpstr>
      <vt:lpstr>How often do consumers review their financial product?</vt:lpstr>
      <vt:lpstr>How often would consumers like to review their financial product?</vt:lpstr>
      <vt:lpstr>Agenda</vt:lpstr>
      <vt:lpstr>Background</vt:lpstr>
      <vt:lpstr>With-profits funds continue to make negative headlines... </vt:lpstr>
      <vt:lpstr>With-profits funds have performed comparably to similar unit-linked funds...</vt:lpstr>
      <vt:lpstr>With-profits funds have performed comparably to similar unit-linked funds...</vt:lpstr>
      <vt:lpstr>Phase 1 Summary</vt:lpstr>
      <vt:lpstr>Survey</vt:lpstr>
      <vt:lpstr>Survey methodology</vt:lpstr>
      <vt:lpstr>Survey population With-profits financial product (sample size 473)</vt:lpstr>
      <vt:lpstr>Customer Engagement</vt:lpstr>
      <vt:lpstr>Why with-profits?</vt:lpstr>
      <vt:lpstr>Why with-profits?</vt:lpstr>
      <vt:lpstr>Customer loyalty / apathy?</vt:lpstr>
      <vt:lpstr>Customer loyalty / apathy?</vt:lpstr>
      <vt:lpstr>No exit penalties?</vt:lpstr>
      <vt:lpstr>Are customers engaged?</vt:lpstr>
      <vt:lpstr>Are customers engaged?</vt:lpstr>
      <vt:lpstr>Are customers engaged?</vt:lpstr>
      <vt:lpstr>Are customers engaged?</vt:lpstr>
      <vt:lpstr>Customer understanding - Benefits</vt:lpstr>
      <vt:lpstr>Customer understanding – Value and Options</vt:lpstr>
      <vt:lpstr>What do customers value about with-profits?</vt:lpstr>
      <vt:lpstr>Customer Sentiment</vt:lpstr>
      <vt:lpstr>Tools to look at customer sentiment</vt:lpstr>
      <vt:lpstr>PowerPoint Presentation</vt:lpstr>
      <vt:lpstr>Customer sentiment in survey responses ‘What do you like about your annual statement?’</vt:lpstr>
      <vt:lpstr>Customer sentiment in survey responses ‘What do you like about your annual statement?’</vt:lpstr>
      <vt:lpstr>Customer sentiment in survey responses ‘What do you dislike or would change about your annual statement?’</vt:lpstr>
      <vt:lpstr>Customer sentiment in survey responses ‘What do you dislike or would change about your annual statement?’</vt:lpstr>
      <vt:lpstr>Digital fingerprint allows grouping of responses</vt:lpstr>
      <vt:lpstr>Automated grouping of responses reveals themes </vt:lpstr>
      <vt:lpstr>Conclusion and next steps</vt:lpstr>
      <vt:lpstr>Summary and Conclusions – 1 of 2</vt:lpstr>
      <vt:lpstr>Summary and Conclusions – 2 of 2</vt:lpstr>
      <vt:lpstr>Next steps</vt:lpstr>
      <vt:lpstr>Questions</vt:lpstr>
      <vt:lpstr>PowerPoint Presentation</vt:lpstr>
      <vt:lpstr>Working party members:</vt:lpstr>
      <vt:lpstr>Contributors</vt:lpstr>
      <vt:lpstr>Appendix</vt:lpstr>
      <vt:lpstr>Survey – Representative sample</vt:lpstr>
      <vt:lpstr>Survey questions At least one financial product (sample size: 2,851)</vt:lpstr>
      <vt:lpstr>Survey questions At least one financial product (sample size: 2,851)</vt:lpstr>
      <vt:lpstr>Survey questions At least one financial product (sample size: 2,851)</vt:lpstr>
      <vt:lpstr>Survey questions With-profits financial product (sample size 473)</vt:lpstr>
      <vt:lpstr>Survey questions With-profits financial product (sample size 473)</vt:lpstr>
      <vt:lpstr>Survey questions With-profits financial product (sample size 473)</vt:lpstr>
      <vt:lpstr>Survey population With-profits financial product (sample size 473)</vt:lpstr>
      <vt:lpstr>Key Survey Results Hold to Maturity?</vt:lpstr>
      <vt:lpstr>Key Survey Results Hold to Maturity?</vt:lpstr>
      <vt:lpstr>Key Survey Results Cash in value</vt:lpstr>
      <vt:lpstr>Key Survey Results Open or Closed</vt:lpstr>
      <vt:lpstr>Key Survey Results Engagement</vt:lpstr>
      <vt:lpstr>Key Survey Results Engagement</vt:lpstr>
      <vt:lpstr>How often do consumers want information?</vt:lpstr>
      <vt:lpstr>Key Survey Results Correspondence</vt:lpstr>
      <vt:lpstr>Identifying the problem</vt:lpstr>
      <vt:lpstr>Identifying the problem</vt:lpstr>
      <vt:lpstr>Identifying the problem</vt:lpstr>
      <vt:lpstr>Identifying the problem</vt:lpstr>
      <vt:lpstr>Identifying the problem</vt:lpstr>
      <vt:lpstr>Consumers understanding of terminology</vt:lpstr>
      <vt:lpstr>Consumers understanding of terminology</vt:lpstr>
      <vt:lpstr>Consumers understanding of terminology</vt:lpstr>
    </vt:vector>
  </TitlesOfParts>
  <Company>The Actuarial Profession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wavexadmin</dc:creator>
  <cp:lastModifiedBy>Tim Bateman</cp:lastModifiedBy>
  <cp:revision>290</cp:revision>
  <cp:lastPrinted>2017-04-04T12:47:41Z</cp:lastPrinted>
  <dcterms:created xsi:type="dcterms:W3CDTF">2013-05-30T14:24:16Z</dcterms:created>
  <dcterms:modified xsi:type="dcterms:W3CDTF">2018-02-26T15:22:01Z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0x01010065A9D80AF541634F88090DB549522CB9</vt:lpwstr>
  </property>
</Properties>
</file>