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6" r:id="rId6"/>
    <p:sldMasterId id="2147483702" r:id="rId7"/>
  </p:sldMasterIdLst>
  <p:notesMasterIdLst>
    <p:notesMasterId r:id="rId33"/>
  </p:notesMasterIdLst>
  <p:sldIdLst>
    <p:sldId id="256" r:id="rId8"/>
    <p:sldId id="287" r:id="rId9"/>
    <p:sldId id="290" r:id="rId10"/>
    <p:sldId id="292" r:id="rId11"/>
    <p:sldId id="296" r:id="rId12"/>
    <p:sldId id="294" r:id="rId13"/>
    <p:sldId id="275" r:id="rId14"/>
    <p:sldId id="281" r:id="rId15"/>
    <p:sldId id="297" r:id="rId16"/>
    <p:sldId id="298" r:id="rId17"/>
    <p:sldId id="291" r:id="rId18"/>
    <p:sldId id="282" r:id="rId19"/>
    <p:sldId id="284" r:id="rId20"/>
    <p:sldId id="263" r:id="rId21"/>
    <p:sldId id="285" r:id="rId22"/>
    <p:sldId id="293" r:id="rId23"/>
    <p:sldId id="286" r:id="rId24"/>
    <p:sldId id="270" r:id="rId25"/>
    <p:sldId id="299" r:id="rId26"/>
    <p:sldId id="300" r:id="rId27"/>
    <p:sldId id="301" r:id="rId28"/>
    <p:sldId id="302" r:id="rId29"/>
    <p:sldId id="303" r:id="rId30"/>
    <p:sldId id="304" r:id="rId31"/>
    <p:sldId id="305" r:id="rId32"/>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6B8"/>
    <a:srgbClr val="113458"/>
    <a:srgbClr val="D9AB16"/>
    <a:srgbClr val="FFFFFF"/>
    <a:srgbClr val="2F5079"/>
    <a:srgbClr val="E9458C"/>
    <a:srgbClr val="000000"/>
    <a:srgbClr val="79A32A"/>
    <a:srgbClr val="008452"/>
    <a:srgbClr val="11B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2616" y="-978"/>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A4D0F-6350-4516-A35B-33A63271B984}"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GB"/>
        </a:p>
      </dgm:t>
    </dgm:pt>
    <dgm:pt modelId="{21D8E816-7121-49C1-9ADE-0D784D801F0E}">
      <dgm:prSet phldrT="[Text]" custT="1"/>
      <dgm:spPr/>
      <dgm:t>
        <a:bodyPr/>
        <a:lstStyle/>
        <a:p>
          <a:r>
            <a:rPr lang="en-GB" sz="1400" dirty="0" smtClean="0"/>
            <a:t>Stakeholders</a:t>
          </a:r>
          <a:endParaRPr lang="en-GB" sz="1400" dirty="0"/>
        </a:p>
      </dgm:t>
    </dgm:pt>
    <dgm:pt modelId="{8C1420DF-04B2-41C8-A9E2-7952C91EF25D}" type="parTrans" cxnId="{35F4F54F-5404-481A-88EA-413E0C4612C9}">
      <dgm:prSet/>
      <dgm:spPr/>
      <dgm:t>
        <a:bodyPr/>
        <a:lstStyle/>
        <a:p>
          <a:endParaRPr lang="en-GB" sz="1400"/>
        </a:p>
      </dgm:t>
    </dgm:pt>
    <dgm:pt modelId="{E008D7AD-E579-4FF7-8E32-7F2429389438}" type="sibTrans" cxnId="{35F4F54F-5404-481A-88EA-413E0C4612C9}">
      <dgm:prSet custT="1"/>
      <dgm:spPr>
        <a:solidFill>
          <a:schemeClr val="accent1"/>
        </a:solidFill>
      </dgm:spPr>
      <dgm:t>
        <a:bodyPr/>
        <a:lstStyle/>
        <a:p>
          <a:endParaRPr lang="en-GB" sz="1400">
            <a:solidFill>
              <a:schemeClr val="accent4"/>
            </a:solidFill>
          </a:endParaRPr>
        </a:p>
      </dgm:t>
    </dgm:pt>
    <dgm:pt modelId="{FA8E1136-901F-4BFF-BFF6-FACA52A475E4}">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Beliefs / Drivers</a:t>
          </a:r>
          <a:endParaRPr lang="en-GB" sz="1400" dirty="0"/>
        </a:p>
      </dgm:t>
    </dgm:pt>
    <dgm:pt modelId="{FCBE7C62-F7CB-4322-9068-5EE000602586}" type="parTrans" cxnId="{DDC85847-F403-4388-851C-49710CFC51CD}">
      <dgm:prSet/>
      <dgm:spPr/>
      <dgm:t>
        <a:bodyPr/>
        <a:lstStyle/>
        <a:p>
          <a:endParaRPr lang="en-GB" sz="1400"/>
        </a:p>
      </dgm:t>
    </dgm:pt>
    <dgm:pt modelId="{D07D4B42-905D-4A1E-AB4F-D784C6242A93}" type="sibTrans" cxnId="{DDC85847-F403-4388-851C-49710CFC51CD}">
      <dgm:prSet/>
      <dgm:spPr/>
      <dgm:t>
        <a:bodyPr/>
        <a:lstStyle/>
        <a:p>
          <a:endParaRPr lang="en-GB" sz="1400"/>
        </a:p>
      </dgm:t>
    </dgm:pt>
    <dgm:pt modelId="{854625F7-5CC8-497B-BA2C-881F66E6F23F}">
      <dgm:prSet phldrT="[Text]" custT="1"/>
      <dgm:spPr>
        <a:solidFill>
          <a:schemeClr val="bg2">
            <a:lumMod val="95000"/>
            <a:alpha val="90000"/>
          </a:schemeClr>
        </a:solidFill>
      </dgm:spPr>
      <dgm:t>
        <a:bodyPr/>
        <a:lstStyle/>
        <a:p>
          <a:pPr>
            <a:lnSpc>
              <a:spcPct val="150000"/>
            </a:lnSpc>
          </a:pPr>
          <a:r>
            <a:rPr lang="en-GB" sz="1800" dirty="0" smtClean="0"/>
            <a:t>Employers</a:t>
          </a:r>
          <a:endParaRPr lang="en-GB" sz="1800" dirty="0"/>
        </a:p>
      </dgm:t>
    </dgm:pt>
    <dgm:pt modelId="{B3DD85D1-5AD6-44D2-96B7-901CCDFB33C3}" type="parTrans" cxnId="{65585220-9B04-4BBE-805F-71E6D60DA97D}">
      <dgm:prSet/>
      <dgm:spPr/>
      <dgm:t>
        <a:bodyPr/>
        <a:lstStyle/>
        <a:p>
          <a:endParaRPr lang="en-GB"/>
        </a:p>
      </dgm:t>
    </dgm:pt>
    <dgm:pt modelId="{317F6C44-3C80-4500-9231-36265592740B}" type="sibTrans" cxnId="{65585220-9B04-4BBE-805F-71E6D60DA97D}">
      <dgm:prSet/>
      <dgm:spPr/>
      <dgm:t>
        <a:bodyPr/>
        <a:lstStyle/>
        <a:p>
          <a:endParaRPr lang="en-GB"/>
        </a:p>
      </dgm:t>
    </dgm:pt>
    <dgm:pt modelId="{8758E9B4-6833-4B6D-83F3-4B1899C07546}">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Opportunities</a:t>
          </a:r>
          <a:endParaRPr lang="en-GB" sz="1400" dirty="0"/>
        </a:p>
      </dgm:t>
    </dgm:pt>
    <dgm:pt modelId="{D1BA4081-C8DA-4584-80B1-C58179EAFDBE}" type="parTrans" cxnId="{B9B3807F-A45C-4D1F-B67B-A5031A471A6A}">
      <dgm:prSet/>
      <dgm:spPr/>
      <dgm:t>
        <a:bodyPr/>
        <a:lstStyle/>
        <a:p>
          <a:endParaRPr lang="en-GB"/>
        </a:p>
      </dgm:t>
    </dgm:pt>
    <dgm:pt modelId="{3BC4B42C-EDD8-4A56-8771-918DCD31E254}" type="sibTrans" cxnId="{B9B3807F-A45C-4D1F-B67B-A5031A471A6A}">
      <dgm:prSet/>
      <dgm:spPr/>
      <dgm:t>
        <a:bodyPr/>
        <a:lstStyle/>
        <a:p>
          <a:endParaRPr lang="en-GB"/>
        </a:p>
      </dgm:t>
    </dgm:pt>
    <dgm:pt modelId="{9CEF46A8-056A-49B1-8E08-636661477478}">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Barriers</a:t>
          </a:r>
          <a:endParaRPr lang="en-GB" sz="1400" dirty="0"/>
        </a:p>
      </dgm:t>
    </dgm:pt>
    <dgm:pt modelId="{7ECF396A-0A94-4F15-B5A8-6464B0C01CA2}" type="parTrans" cxnId="{75253F56-BBEB-4FCE-9A86-5FD773446BAA}">
      <dgm:prSet/>
      <dgm:spPr/>
      <dgm:t>
        <a:bodyPr/>
        <a:lstStyle/>
        <a:p>
          <a:endParaRPr lang="en-GB"/>
        </a:p>
      </dgm:t>
    </dgm:pt>
    <dgm:pt modelId="{E91B8F5A-435C-4FD7-932B-83F609C8D17D}" type="sibTrans" cxnId="{75253F56-BBEB-4FCE-9A86-5FD773446BAA}">
      <dgm:prSet/>
      <dgm:spPr/>
      <dgm:t>
        <a:bodyPr/>
        <a:lstStyle/>
        <a:p>
          <a:endParaRPr lang="en-GB"/>
        </a:p>
      </dgm:t>
    </dgm:pt>
    <dgm:pt modelId="{2C2DD942-67DE-4A8F-8CCD-44D31471C584}">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Incentives / Penalties</a:t>
          </a:r>
          <a:endParaRPr lang="en-GB" sz="1400" dirty="0"/>
        </a:p>
      </dgm:t>
    </dgm:pt>
    <dgm:pt modelId="{0DA7DA75-29A3-4116-8F19-5F3A8C842371}" type="parTrans" cxnId="{49E0C7F5-9CE9-4FB6-86B5-5A77FA5DF901}">
      <dgm:prSet/>
      <dgm:spPr/>
      <dgm:t>
        <a:bodyPr/>
        <a:lstStyle/>
        <a:p>
          <a:endParaRPr lang="en-GB"/>
        </a:p>
      </dgm:t>
    </dgm:pt>
    <dgm:pt modelId="{4926F22C-806A-42DA-A098-0474142C498C}" type="sibTrans" cxnId="{49E0C7F5-9CE9-4FB6-86B5-5A77FA5DF901}">
      <dgm:prSet/>
      <dgm:spPr/>
      <dgm:t>
        <a:bodyPr/>
        <a:lstStyle/>
        <a:p>
          <a:endParaRPr lang="en-GB"/>
        </a:p>
      </dgm:t>
    </dgm:pt>
    <dgm:pt modelId="{96221DE7-9779-4A6C-9528-6DD80C37F25F}">
      <dgm:prSet phldrT="[Text]" custT="1"/>
      <dgm:spPr>
        <a:solidFill>
          <a:schemeClr val="bg2">
            <a:lumMod val="95000"/>
            <a:alpha val="90000"/>
          </a:schemeClr>
        </a:solidFill>
      </dgm:spPr>
      <dgm:t>
        <a:bodyPr/>
        <a:lstStyle/>
        <a:p>
          <a:pPr>
            <a:lnSpc>
              <a:spcPct val="150000"/>
            </a:lnSpc>
          </a:pPr>
          <a:r>
            <a:rPr lang="en-GB" sz="1800" dirty="0" smtClean="0"/>
            <a:t>Distributors</a:t>
          </a:r>
          <a:endParaRPr lang="en-GB" sz="1800" dirty="0"/>
        </a:p>
      </dgm:t>
    </dgm:pt>
    <dgm:pt modelId="{D4B489C6-468A-4864-A213-387E4813E20D}" type="parTrans" cxnId="{07BC3656-3EF6-431F-A36F-77B5F21B33F1}">
      <dgm:prSet/>
      <dgm:spPr/>
      <dgm:t>
        <a:bodyPr/>
        <a:lstStyle/>
        <a:p>
          <a:endParaRPr lang="en-GB"/>
        </a:p>
      </dgm:t>
    </dgm:pt>
    <dgm:pt modelId="{CA863054-BF1D-43C9-85EF-C6FA694BDF6D}" type="sibTrans" cxnId="{07BC3656-3EF6-431F-A36F-77B5F21B33F1}">
      <dgm:prSet/>
      <dgm:spPr/>
      <dgm:t>
        <a:bodyPr/>
        <a:lstStyle/>
        <a:p>
          <a:endParaRPr lang="en-GB"/>
        </a:p>
      </dgm:t>
    </dgm:pt>
    <dgm:pt modelId="{538B8B21-E77E-40A7-81A3-98FA3F4554D4}">
      <dgm:prSet phldrT="[Text]" custT="1"/>
      <dgm:spPr>
        <a:solidFill>
          <a:schemeClr val="bg2">
            <a:lumMod val="95000"/>
            <a:alpha val="90000"/>
          </a:schemeClr>
        </a:solidFill>
      </dgm:spPr>
      <dgm:t>
        <a:bodyPr/>
        <a:lstStyle/>
        <a:p>
          <a:pPr>
            <a:lnSpc>
              <a:spcPct val="150000"/>
            </a:lnSpc>
          </a:pPr>
          <a:r>
            <a:rPr lang="en-GB" sz="1800" dirty="0" smtClean="0"/>
            <a:t>Manufacturers</a:t>
          </a:r>
          <a:endParaRPr lang="en-GB" sz="1800" dirty="0"/>
        </a:p>
      </dgm:t>
    </dgm:pt>
    <dgm:pt modelId="{DE785B3D-127B-4122-B258-859CA7D15902}" type="parTrans" cxnId="{95527463-F1F0-4CCA-BE60-1DC0AE64349A}">
      <dgm:prSet/>
      <dgm:spPr/>
      <dgm:t>
        <a:bodyPr/>
        <a:lstStyle/>
        <a:p>
          <a:endParaRPr lang="en-GB"/>
        </a:p>
      </dgm:t>
    </dgm:pt>
    <dgm:pt modelId="{F5299A36-BA1D-4CF7-B1CF-8B6D0ADEDDC3}" type="sibTrans" cxnId="{95527463-F1F0-4CCA-BE60-1DC0AE64349A}">
      <dgm:prSet/>
      <dgm:spPr/>
      <dgm:t>
        <a:bodyPr/>
        <a:lstStyle/>
        <a:p>
          <a:endParaRPr lang="en-GB"/>
        </a:p>
      </dgm:t>
    </dgm:pt>
    <dgm:pt modelId="{5C9A9667-E39D-4F52-BBDB-D97704321900}">
      <dgm:prSet phldrT="[Text]" custT="1"/>
      <dgm:spPr>
        <a:solidFill>
          <a:schemeClr val="bg2">
            <a:lumMod val="95000"/>
            <a:alpha val="90000"/>
          </a:schemeClr>
        </a:solidFill>
      </dgm:spPr>
      <dgm:t>
        <a:bodyPr/>
        <a:lstStyle/>
        <a:p>
          <a:pPr>
            <a:lnSpc>
              <a:spcPct val="150000"/>
            </a:lnSpc>
          </a:pPr>
          <a:r>
            <a:rPr lang="en-GB" sz="1800" dirty="0" smtClean="0"/>
            <a:t>(Re)insurers</a:t>
          </a:r>
          <a:endParaRPr lang="en-GB" sz="1800" dirty="0"/>
        </a:p>
      </dgm:t>
    </dgm:pt>
    <dgm:pt modelId="{964B1453-5D73-47E4-B5B6-AD1F6C8D6031}" type="parTrans" cxnId="{F8BCB7C2-AA03-430D-A888-ABF12637EA36}">
      <dgm:prSet/>
      <dgm:spPr/>
      <dgm:t>
        <a:bodyPr/>
        <a:lstStyle/>
        <a:p>
          <a:endParaRPr lang="en-GB"/>
        </a:p>
      </dgm:t>
    </dgm:pt>
    <dgm:pt modelId="{42A8E1D2-CB3A-4023-A980-5890AC6AE37B}" type="sibTrans" cxnId="{F8BCB7C2-AA03-430D-A888-ABF12637EA36}">
      <dgm:prSet/>
      <dgm:spPr/>
      <dgm:t>
        <a:bodyPr/>
        <a:lstStyle/>
        <a:p>
          <a:endParaRPr lang="en-GB"/>
        </a:p>
      </dgm:t>
    </dgm:pt>
    <dgm:pt modelId="{45FF686C-F770-460B-8F8A-190D9C4CC153}">
      <dgm:prSet phldrT="[Text]" custT="1"/>
      <dgm:spPr>
        <a:solidFill>
          <a:schemeClr val="accent1"/>
        </a:solidFill>
      </dgm:spPr>
      <dgm:t>
        <a:bodyPr/>
        <a:lstStyle/>
        <a:p>
          <a:r>
            <a:rPr lang="en-GB" sz="1400" dirty="0" smtClean="0">
              <a:solidFill>
                <a:schemeClr val="accent2"/>
              </a:solidFill>
            </a:rPr>
            <a:t>Areas of focus</a:t>
          </a:r>
          <a:endParaRPr lang="en-GB" sz="1400" dirty="0">
            <a:solidFill>
              <a:schemeClr val="accent2"/>
            </a:solidFill>
          </a:endParaRPr>
        </a:p>
      </dgm:t>
    </dgm:pt>
    <dgm:pt modelId="{D57B4EC2-70D9-427D-B89E-38FAC690FE29}" type="sibTrans" cxnId="{E6019EB3-9115-4DB2-B0D8-A181FD7CA73C}">
      <dgm:prSet custT="1"/>
      <dgm:spPr/>
      <dgm:t>
        <a:bodyPr/>
        <a:lstStyle/>
        <a:p>
          <a:endParaRPr lang="en-GB" sz="1400"/>
        </a:p>
      </dgm:t>
    </dgm:pt>
    <dgm:pt modelId="{9F76F938-2056-439D-8171-AFC6A2874A4D}" type="parTrans" cxnId="{E6019EB3-9115-4DB2-B0D8-A181FD7CA73C}">
      <dgm:prSet/>
      <dgm:spPr/>
      <dgm:t>
        <a:bodyPr/>
        <a:lstStyle/>
        <a:p>
          <a:endParaRPr lang="en-GB" sz="1400"/>
        </a:p>
      </dgm:t>
    </dgm:pt>
    <dgm:pt modelId="{909BF659-CD51-4EBE-980D-33043EE38CD9}">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Activity</a:t>
          </a:r>
          <a:endParaRPr lang="en-GB" sz="1400" dirty="0"/>
        </a:p>
      </dgm:t>
    </dgm:pt>
    <dgm:pt modelId="{0D6D83DC-84D7-413B-9B67-F238D6967555}" type="parTrans" cxnId="{80B0A8BF-8044-4926-9ABA-A5A9A72BECBD}">
      <dgm:prSet/>
      <dgm:spPr/>
      <dgm:t>
        <a:bodyPr/>
        <a:lstStyle/>
        <a:p>
          <a:endParaRPr lang="en-GB"/>
        </a:p>
      </dgm:t>
    </dgm:pt>
    <dgm:pt modelId="{E61757A6-E53D-4898-92BF-65E706EB975D}" type="sibTrans" cxnId="{80B0A8BF-8044-4926-9ABA-A5A9A72BECBD}">
      <dgm:prSet/>
      <dgm:spPr/>
      <dgm:t>
        <a:bodyPr/>
        <a:lstStyle/>
        <a:p>
          <a:endParaRPr lang="en-GB"/>
        </a:p>
      </dgm:t>
    </dgm:pt>
    <dgm:pt modelId="{869D3794-E903-42F8-B492-7352DD24DA41}">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Partners / collaborators</a:t>
          </a:r>
          <a:endParaRPr lang="en-GB" sz="1400" dirty="0"/>
        </a:p>
      </dgm:t>
    </dgm:pt>
    <dgm:pt modelId="{CBB1CE58-17C4-45BD-B88F-55831B5C3CD7}" type="parTrans" cxnId="{34205A41-DEF0-45F4-9E77-66694A2C0724}">
      <dgm:prSet/>
      <dgm:spPr/>
      <dgm:t>
        <a:bodyPr/>
        <a:lstStyle/>
        <a:p>
          <a:endParaRPr lang="en-GB"/>
        </a:p>
      </dgm:t>
    </dgm:pt>
    <dgm:pt modelId="{BA15C90B-1C1C-4E3A-BCE2-50E2ED0FE9A3}" type="sibTrans" cxnId="{34205A41-DEF0-45F4-9E77-66694A2C0724}">
      <dgm:prSet/>
      <dgm:spPr/>
      <dgm:t>
        <a:bodyPr/>
        <a:lstStyle/>
        <a:p>
          <a:endParaRPr lang="en-GB"/>
        </a:p>
      </dgm:t>
    </dgm:pt>
    <dgm:pt modelId="{23C22FB9-18F8-4149-A53C-925230A3F626}">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Investments</a:t>
          </a:r>
          <a:endParaRPr lang="en-GB" sz="1400" dirty="0"/>
        </a:p>
      </dgm:t>
    </dgm:pt>
    <dgm:pt modelId="{1743E8A8-9F09-4A35-A870-2875B2300EB8}" type="parTrans" cxnId="{0AA1A77A-2B2B-4523-B148-22A617C55F24}">
      <dgm:prSet/>
      <dgm:spPr/>
      <dgm:t>
        <a:bodyPr/>
        <a:lstStyle/>
        <a:p>
          <a:endParaRPr lang="en-GB"/>
        </a:p>
      </dgm:t>
    </dgm:pt>
    <dgm:pt modelId="{D4F62CCC-667C-4C13-80A1-29A70890891D}" type="sibTrans" cxnId="{0AA1A77A-2B2B-4523-B148-22A617C55F24}">
      <dgm:prSet/>
      <dgm:spPr/>
      <dgm:t>
        <a:bodyPr/>
        <a:lstStyle/>
        <a:p>
          <a:endParaRPr lang="en-GB"/>
        </a:p>
      </dgm:t>
    </dgm:pt>
    <dgm:pt modelId="{73588D96-834B-467D-B8F9-D03DB75669F6}">
      <dgm:prSet phldrT="[Text]" custT="1"/>
      <dgm:spPr>
        <a:solidFill>
          <a:schemeClr val="bg2">
            <a:lumMod val="95000"/>
            <a:alpha val="90000"/>
          </a:schemeClr>
        </a:solidFill>
        <a:ln>
          <a:solidFill>
            <a:schemeClr val="accent1"/>
          </a:solidFill>
        </a:ln>
      </dgm:spPr>
      <dgm:t>
        <a:bodyPr/>
        <a:lstStyle/>
        <a:p>
          <a:pPr>
            <a:lnSpc>
              <a:spcPct val="150000"/>
            </a:lnSpc>
          </a:pPr>
          <a:r>
            <a:rPr lang="en-GB" sz="1400" dirty="0" smtClean="0"/>
            <a:t>Articles, blogs, white papers, published evidence</a:t>
          </a:r>
          <a:endParaRPr lang="en-GB" sz="1400" dirty="0"/>
        </a:p>
      </dgm:t>
    </dgm:pt>
    <dgm:pt modelId="{BF8CE454-E0DB-4179-B7EA-2D769CA44F44}" type="parTrans" cxnId="{4BEDC991-7ADF-4486-B7D1-DE43DBBE0367}">
      <dgm:prSet/>
      <dgm:spPr/>
      <dgm:t>
        <a:bodyPr/>
        <a:lstStyle/>
        <a:p>
          <a:endParaRPr lang="en-GB"/>
        </a:p>
      </dgm:t>
    </dgm:pt>
    <dgm:pt modelId="{F04CA6D0-8829-48EA-8355-E3BF595DADDC}" type="sibTrans" cxnId="{4BEDC991-7ADF-4486-B7D1-DE43DBBE0367}">
      <dgm:prSet/>
      <dgm:spPr/>
      <dgm:t>
        <a:bodyPr/>
        <a:lstStyle/>
        <a:p>
          <a:endParaRPr lang="en-GB"/>
        </a:p>
      </dgm:t>
    </dgm:pt>
    <dgm:pt modelId="{D1249903-56A9-4817-8C17-2D44747964B1}">
      <dgm:prSet phldrT="[Text]" custT="1"/>
      <dgm:spPr>
        <a:solidFill>
          <a:schemeClr val="bg2">
            <a:lumMod val="95000"/>
            <a:alpha val="90000"/>
          </a:schemeClr>
        </a:solidFill>
      </dgm:spPr>
      <dgm:t>
        <a:bodyPr/>
        <a:lstStyle/>
        <a:p>
          <a:pPr>
            <a:lnSpc>
              <a:spcPct val="150000"/>
            </a:lnSpc>
          </a:pPr>
          <a:endParaRPr lang="en-GB" sz="1400" dirty="0"/>
        </a:p>
      </dgm:t>
    </dgm:pt>
    <dgm:pt modelId="{0A6585E8-E75D-407D-82E4-FD1A8CD9F475}" type="parTrans" cxnId="{AED1B1D5-5522-4A59-937B-1D1D86DDDD52}">
      <dgm:prSet/>
      <dgm:spPr/>
      <dgm:t>
        <a:bodyPr/>
        <a:lstStyle/>
        <a:p>
          <a:endParaRPr lang="en-GB"/>
        </a:p>
      </dgm:t>
    </dgm:pt>
    <dgm:pt modelId="{0572EA8F-9A1E-4226-9A78-F9C6F7D929FB}" type="sibTrans" cxnId="{AED1B1D5-5522-4A59-937B-1D1D86DDDD52}">
      <dgm:prSet/>
      <dgm:spPr/>
      <dgm:t>
        <a:bodyPr/>
        <a:lstStyle/>
        <a:p>
          <a:endParaRPr lang="en-GB"/>
        </a:p>
      </dgm:t>
    </dgm:pt>
    <dgm:pt modelId="{6FB12D09-1485-4983-82CB-316063E91586}">
      <dgm:prSet phldrT="[Text]" custT="1"/>
      <dgm:spPr>
        <a:solidFill>
          <a:schemeClr val="bg2">
            <a:lumMod val="95000"/>
            <a:alpha val="90000"/>
          </a:schemeClr>
        </a:solidFill>
      </dgm:spPr>
      <dgm:t>
        <a:bodyPr/>
        <a:lstStyle/>
        <a:p>
          <a:pPr>
            <a:lnSpc>
              <a:spcPct val="150000"/>
            </a:lnSpc>
          </a:pPr>
          <a:r>
            <a:rPr lang="en-GB" sz="1800" dirty="0" smtClean="0"/>
            <a:t>Consumers / End Users</a:t>
          </a:r>
          <a:endParaRPr lang="en-GB" sz="1400" dirty="0"/>
        </a:p>
      </dgm:t>
    </dgm:pt>
    <dgm:pt modelId="{F087AE97-C7CA-40A6-BF3A-F9E849F4C42D}" type="parTrans" cxnId="{67809EB6-35C8-453B-B174-A1007764E211}">
      <dgm:prSet/>
      <dgm:spPr/>
      <dgm:t>
        <a:bodyPr/>
        <a:lstStyle/>
        <a:p>
          <a:endParaRPr lang="en-GB"/>
        </a:p>
      </dgm:t>
    </dgm:pt>
    <dgm:pt modelId="{AD6AA6B2-9088-4264-A96A-A00EB287F017}" type="sibTrans" cxnId="{67809EB6-35C8-453B-B174-A1007764E211}">
      <dgm:prSet/>
      <dgm:spPr/>
      <dgm:t>
        <a:bodyPr/>
        <a:lstStyle/>
        <a:p>
          <a:endParaRPr lang="en-GB"/>
        </a:p>
      </dgm:t>
    </dgm:pt>
    <dgm:pt modelId="{755BDEB8-3362-4FB5-99B1-E2EE0CB65694}" type="pres">
      <dgm:prSet presAssocID="{83AA4D0F-6350-4516-A35B-33A63271B984}" presName="linearFlow" presStyleCnt="0">
        <dgm:presLayoutVars>
          <dgm:dir/>
          <dgm:animLvl val="lvl"/>
          <dgm:resizeHandles val="exact"/>
        </dgm:presLayoutVars>
      </dgm:prSet>
      <dgm:spPr/>
      <dgm:t>
        <a:bodyPr/>
        <a:lstStyle/>
        <a:p>
          <a:endParaRPr lang="en-GB"/>
        </a:p>
      </dgm:t>
    </dgm:pt>
    <dgm:pt modelId="{D294AD75-12B0-41A3-AA77-0E837BC5F190}" type="pres">
      <dgm:prSet presAssocID="{21D8E816-7121-49C1-9ADE-0D784D801F0E}" presName="composite" presStyleCnt="0"/>
      <dgm:spPr/>
    </dgm:pt>
    <dgm:pt modelId="{7EB7592C-A408-45E9-88B1-8D6E7674B11D}" type="pres">
      <dgm:prSet presAssocID="{21D8E816-7121-49C1-9ADE-0D784D801F0E}" presName="parTx" presStyleLbl="node1" presStyleIdx="0" presStyleCnt="2">
        <dgm:presLayoutVars>
          <dgm:chMax val="0"/>
          <dgm:chPref val="0"/>
          <dgm:bulletEnabled val="1"/>
        </dgm:presLayoutVars>
      </dgm:prSet>
      <dgm:spPr/>
      <dgm:t>
        <a:bodyPr/>
        <a:lstStyle/>
        <a:p>
          <a:endParaRPr lang="en-GB"/>
        </a:p>
      </dgm:t>
    </dgm:pt>
    <dgm:pt modelId="{C351AAB7-60C0-4480-8EC7-DCD37C62B051}" type="pres">
      <dgm:prSet presAssocID="{21D8E816-7121-49C1-9ADE-0D784D801F0E}" presName="parSh" presStyleLbl="node1" presStyleIdx="0" presStyleCnt="2"/>
      <dgm:spPr>
        <a:prstGeom prst="rect">
          <a:avLst/>
        </a:prstGeom>
      </dgm:spPr>
      <dgm:t>
        <a:bodyPr/>
        <a:lstStyle/>
        <a:p>
          <a:endParaRPr lang="en-GB"/>
        </a:p>
      </dgm:t>
    </dgm:pt>
    <dgm:pt modelId="{D7600EF0-A490-4B30-8959-4397036E969A}" type="pres">
      <dgm:prSet presAssocID="{21D8E816-7121-49C1-9ADE-0D784D801F0E}" presName="desTx" presStyleLbl="fgAcc1" presStyleIdx="0" presStyleCnt="2">
        <dgm:presLayoutVars>
          <dgm:bulletEnabled val="1"/>
        </dgm:presLayoutVars>
      </dgm:prSet>
      <dgm:spPr>
        <a:prstGeom prst="flowChartProcess">
          <a:avLst/>
        </a:prstGeom>
      </dgm:spPr>
      <dgm:t>
        <a:bodyPr/>
        <a:lstStyle/>
        <a:p>
          <a:endParaRPr lang="en-GB"/>
        </a:p>
      </dgm:t>
    </dgm:pt>
    <dgm:pt modelId="{F85D1E5E-6426-4E43-B3CB-BAFBC01ABC65}" type="pres">
      <dgm:prSet presAssocID="{E008D7AD-E579-4FF7-8E32-7F2429389438}" presName="sibTrans" presStyleLbl="sibTrans2D1" presStyleIdx="0" presStyleCnt="1" custScaleX="125408"/>
      <dgm:spPr/>
      <dgm:t>
        <a:bodyPr/>
        <a:lstStyle/>
        <a:p>
          <a:endParaRPr lang="en-GB"/>
        </a:p>
      </dgm:t>
    </dgm:pt>
    <dgm:pt modelId="{D6DFCB0A-B44C-4941-B772-9B7A3528B206}" type="pres">
      <dgm:prSet presAssocID="{E008D7AD-E579-4FF7-8E32-7F2429389438}" presName="connTx" presStyleLbl="sibTrans2D1" presStyleIdx="0" presStyleCnt="1"/>
      <dgm:spPr/>
      <dgm:t>
        <a:bodyPr/>
        <a:lstStyle/>
        <a:p>
          <a:endParaRPr lang="en-GB"/>
        </a:p>
      </dgm:t>
    </dgm:pt>
    <dgm:pt modelId="{5088ACEE-A315-457B-848A-666ABD733692}" type="pres">
      <dgm:prSet presAssocID="{45FF686C-F770-460B-8F8A-190D9C4CC153}" presName="composite" presStyleCnt="0"/>
      <dgm:spPr/>
    </dgm:pt>
    <dgm:pt modelId="{828171AD-8644-4DF8-BE0A-FBE53BDA0D9A}" type="pres">
      <dgm:prSet presAssocID="{45FF686C-F770-460B-8F8A-190D9C4CC153}" presName="parTx" presStyleLbl="node1" presStyleIdx="0" presStyleCnt="2">
        <dgm:presLayoutVars>
          <dgm:chMax val="0"/>
          <dgm:chPref val="0"/>
          <dgm:bulletEnabled val="1"/>
        </dgm:presLayoutVars>
      </dgm:prSet>
      <dgm:spPr/>
      <dgm:t>
        <a:bodyPr/>
        <a:lstStyle/>
        <a:p>
          <a:endParaRPr lang="en-GB"/>
        </a:p>
      </dgm:t>
    </dgm:pt>
    <dgm:pt modelId="{DE047775-BA73-4A90-9DA3-66C37CE53158}" type="pres">
      <dgm:prSet presAssocID="{45FF686C-F770-460B-8F8A-190D9C4CC153}" presName="parSh" presStyleLbl="node1" presStyleIdx="1" presStyleCnt="2"/>
      <dgm:spPr>
        <a:prstGeom prst="rect">
          <a:avLst/>
        </a:prstGeom>
      </dgm:spPr>
      <dgm:t>
        <a:bodyPr/>
        <a:lstStyle/>
        <a:p>
          <a:endParaRPr lang="en-GB"/>
        </a:p>
      </dgm:t>
    </dgm:pt>
    <dgm:pt modelId="{023B57F6-7A07-4226-B251-ED65F94B6256}" type="pres">
      <dgm:prSet presAssocID="{45FF686C-F770-460B-8F8A-190D9C4CC153}" presName="desTx" presStyleLbl="fgAcc1" presStyleIdx="1" presStyleCnt="2">
        <dgm:presLayoutVars>
          <dgm:bulletEnabled val="1"/>
        </dgm:presLayoutVars>
      </dgm:prSet>
      <dgm:spPr>
        <a:prstGeom prst="flowChartProcess">
          <a:avLst/>
        </a:prstGeom>
      </dgm:spPr>
      <dgm:t>
        <a:bodyPr/>
        <a:lstStyle/>
        <a:p>
          <a:endParaRPr lang="en-GB"/>
        </a:p>
      </dgm:t>
    </dgm:pt>
  </dgm:ptLst>
  <dgm:cxnLst>
    <dgm:cxn modelId="{B9B3807F-A45C-4D1F-B67B-A5031A471A6A}" srcId="{45FF686C-F770-460B-8F8A-190D9C4CC153}" destId="{8758E9B4-6833-4B6D-83F3-4B1899C07546}" srcOrd="1" destOrd="0" parTransId="{D1BA4081-C8DA-4584-80B1-C58179EAFDBE}" sibTransId="{3BC4B42C-EDD8-4A56-8771-918DCD31E254}"/>
    <dgm:cxn modelId="{5D84A997-FE1C-4683-9318-524D6683E130}" type="presOf" srcId="{8758E9B4-6833-4B6D-83F3-4B1899C07546}" destId="{023B57F6-7A07-4226-B251-ED65F94B6256}" srcOrd="0" destOrd="1" presId="urn:microsoft.com/office/officeart/2005/8/layout/process3"/>
    <dgm:cxn modelId="{4BEDC991-7ADF-4486-B7D1-DE43DBBE0367}" srcId="{45FF686C-F770-460B-8F8A-190D9C4CC153}" destId="{73588D96-834B-467D-B8F9-D03DB75669F6}" srcOrd="7" destOrd="0" parTransId="{BF8CE454-E0DB-4179-B7EA-2D769CA44F44}" sibTransId="{F04CA6D0-8829-48EA-8355-E3BF595DADDC}"/>
    <dgm:cxn modelId="{49E0C7F5-9CE9-4FB6-86B5-5A77FA5DF901}" srcId="{45FF686C-F770-460B-8F8A-190D9C4CC153}" destId="{2C2DD942-67DE-4A8F-8CCD-44D31471C584}" srcOrd="3" destOrd="0" parTransId="{0DA7DA75-29A3-4116-8F19-5F3A8C842371}" sibTransId="{4926F22C-806A-42DA-A098-0474142C498C}"/>
    <dgm:cxn modelId="{35F4F54F-5404-481A-88EA-413E0C4612C9}" srcId="{83AA4D0F-6350-4516-A35B-33A63271B984}" destId="{21D8E816-7121-49C1-9ADE-0D784D801F0E}" srcOrd="0" destOrd="0" parTransId="{8C1420DF-04B2-41C8-A9E2-7952C91EF25D}" sibTransId="{E008D7AD-E579-4FF7-8E32-7F2429389438}"/>
    <dgm:cxn modelId="{F8BCB7C2-AA03-430D-A888-ABF12637EA36}" srcId="{21D8E816-7121-49C1-9ADE-0D784D801F0E}" destId="{5C9A9667-E39D-4F52-BBDB-D97704321900}" srcOrd="4" destOrd="0" parTransId="{964B1453-5D73-47E4-B5B6-AD1F6C8D6031}" sibTransId="{42A8E1D2-CB3A-4023-A980-5890AC6AE37B}"/>
    <dgm:cxn modelId="{A9BDB520-C684-46E6-9C4E-0A8CB30EE7C8}" type="presOf" srcId="{E008D7AD-E579-4FF7-8E32-7F2429389438}" destId="{D6DFCB0A-B44C-4941-B772-9B7A3528B206}" srcOrd="1" destOrd="0" presId="urn:microsoft.com/office/officeart/2005/8/layout/process3"/>
    <dgm:cxn modelId="{F43D000F-33C2-4724-9FE4-2E9FEFE3AE81}" type="presOf" srcId="{2C2DD942-67DE-4A8F-8CCD-44D31471C584}" destId="{023B57F6-7A07-4226-B251-ED65F94B6256}" srcOrd="0" destOrd="3" presId="urn:microsoft.com/office/officeart/2005/8/layout/process3"/>
    <dgm:cxn modelId="{E6019EB3-9115-4DB2-B0D8-A181FD7CA73C}" srcId="{83AA4D0F-6350-4516-A35B-33A63271B984}" destId="{45FF686C-F770-460B-8F8A-190D9C4CC153}" srcOrd="1" destOrd="0" parTransId="{9F76F938-2056-439D-8171-AFC6A2874A4D}" sibTransId="{D57B4EC2-70D9-427D-B89E-38FAC690FE29}"/>
    <dgm:cxn modelId="{A1B0B337-745B-40E0-B816-118E59953620}" type="presOf" srcId="{D1249903-56A9-4817-8C17-2D44747964B1}" destId="{D7600EF0-A490-4B30-8959-4397036E969A}" srcOrd="0" destOrd="0" presId="urn:microsoft.com/office/officeart/2005/8/layout/process3"/>
    <dgm:cxn modelId="{524C31A1-08F5-40C7-B934-12471CE5CB80}" type="presOf" srcId="{21D8E816-7121-49C1-9ADE-0D784D801F0E}" destId="{7EB7592C-A408-45E9-88B1-8D6E7674B11D}" srcOrd="0" destOrd="0" presId="urn:microsoft.com/office/officeart/2005/8/layout/process3"/>
    <dgm:cxn modelId="{AED1B1D5-5522-4A59-937B-1D1D86DDDD52}" srcId="{21D8E816-7121-49C1-9ADE-0D784D801F0E}" destId="{D1249903-56A9-4817-8C17-2D44747964B1}" srcOrd="0" destOrd="0" parTransId="{0A6585E8-E75D-407D-82E4-FD1A8CD9F475}" sibTransId="{0572EA8F-9A1E-4226-9A78-F9C6F7D929FB}"/>
    <dgm:cxn modelId="{2B5AD0EE-1076-410A-A157-864366532D1A}" type="presOf" srcId="{45FF686C-F770-460B-8F8A-190D9C4CC153}" destId="{DE047775-BA73-4A90-9DA3-66C37CE53158}" srcOrd="1" destOrd="0" presId="urn:microsoft.com/office/officeart/2005/8/layout/process3"/>
    <dgm:cxn modelId="{34205A41-DEF0-45F4-9E77-66694A2C0724}" srcId="{45FF686C-F770-460B-8F8A-190D9C4CC153}" destId="{869D3794-E903-42F8-B492-7352DD24DA41}" srcOrd="5" destOrd="0" parTransId="{CBB1CE58-17C4-45BD-B88F-55831B5C3CD7}" sibTransId="{BA15C90B-1C1C-4E3A-BCE2-50E2ED0FE9A3}"/>
    <dgm:cxn modelId="{DDC85847-F403-4388-851C-49710CFC51CD}" srcId="{45FF686C-F770-460B-8F8A-190D9C4CC153}" destId="{FA8E1136-901F-4BFF-BFF6-FACA52A475E4}" srcOrd="0" destOrd="0" parTransId="{FCBE7C62-F7CB-4322-9068-5EE000602586}" sibTransId="{D07D4B42-905D-4A1E-AB4F-D784C6242A93}"/>
    <dgm:cxn modelId="{63C46282-2E12-4CE9-A6FA-75B5A12E526B}" type="presOf" srcId="{854625F7-5CC8-497B-BA2C-881F66E6F23F}" destId="{D7600EF0-A490-4B30-8959-4397036E969A}" srcOrd="0" destOrd="2" presId="urn:microsoft.com/office/officeart/2005/8/layout/process3"/>
    <dgm:cxn modelId="{65585220-9B04-4BBE-805F-71E6D60DA97D}" srcId="{21D8E816-7121-49C1-9ADE-0D784D801F0E}" destId="{854625F7-5CC8-497B-BA2C-881F66E6F23F}" srcOrd="2" destOrd="0" parTransId="{B3DD85D1-5AD6-44D2-96B7-901CCDFB33C3}" sibTransId="{317F6C44-3C80-4500-9231-36265592740B}"/>
    <dgm:cxn modelId="{012BC51C-D331-4FBB-B07A-A6C2E99E6080}" type="presOf" srcId="{538B8B21-E77E-40A7-81A3-98FA3F4554D4}" destId="{D7600EF0-A490-4B30-8959-4397036E969A}" srcOrd="0" destOrd="5" presId="urn:microsoft.com/office/officeart/2005/8/layout/process3"/>
    <dgm:cxn modelId="{987BFDC5-40AB-4A41-9106-7EFB7F897231}" type="presOf" srcId="{869D3794-E903-42F8-B492-7352DD24DA41}" destId="{023B57F6-7A07-4226-B251-ED65F94B6256}" srcOrd="0" destOrd="5" presId="urn:microsoft.com/office/officeart/2005/8/layout/process3"/>
    <dgm:cxn modelId="{050A6B07-4B66-4F6F-90E3-DEE6838AB8A8}" type="presOf" srcId="{FA8E1136-901F-4BFF-BFF6-FACA52A475E4}" destId="{023B57F6-7A07-4226-B251-ED65F94B6256}" srcOrd="0" destOrd="0" presId="urn:microsoft.com/office/officeart/2005/8/layout/process3"/>
    <dgm:cxn modelId="{80B0A8BF-8044-4926-9ABA-A5A9A72BECBD}" srcId="{45FF686C-F770-460B-8F8A-190D9C4CC153}" destId="{909BF659-CD51-4EBE-980D-33043EE38CD9}" srcOrd="4" destOrd="0" parTransId="{0D6D83DC-84D7-413B-9B67-F238D6967555}" sibTransId="{E61757A6-E53D-4898-92BF-65E706EB975D}"/>
    <dgm:cxn modelId="{2A6F99C9-B47F-4153-BA2C-9A104C9B25E4}" type="presOf" srcId="{9CEF46A8-056A-49B1-8E08-636661477478}" destId="{023B57F6-7A07-4226-B251-ED65F94B6256}" srcOrd="0" destOrd="2" presId="urn:microsoft.com/office/officeart/2005/8/layout/process3"/>
    <dgm:cxn modelId="{75253F56-BBEB-4FCE-9A86-5FD773446BAA}" srcId="{45FF686C-F770-460B-8F8A-190D9C4CC153}" destId="{9CEF46A8-056A-49B1-8E08-636661477478}" srcOrd="2" destOrd="0" parTransId="{7ECF396A-0A94-4F15-B5A8-6464B0C01CA2}" sibTransId="{E91B8F5A-435C-4FD7-932B-83F609C8D17D}"/>
    <dgm:cxn modelId="{07BC3656-3EF6-431F-A36F-77B5F21B33F1}" srcId="{21D8E816-7121-49C1-9ADE-0D784D801F0E}" destId="{96221DE7-9779-4A6C-9528-6DD80C37F25F}" srcOrd="3" destOrd="0" parTransId="{D4B489C6-468A-4864-A213-387E4813E20D}" sibTransId="{CA863054-BF1D-43C9-85EF-C6FA694BDF6D}"/>
    <dgm:cxn modelId="{56998DFA-FB49-4D4F-A052-3E65E825EB2F}" type="presOf" srcId="{96221DE7-9779-4A6C-9528-6DD80C37F25F}" destId="{D7600EF0-A490-4B30-8959-4397036E969A}" srcOrd="0" destOrd="3" presId="urn:microsoft.com/office/officeart/2005/8/layout/process3"/>
    <dgm:cxn modelId="{C6E0C242-C17F-4ED5-9976-E2474D921BEB}" type="presOf" srcId="{21D8E816-7121-49C1-9ADE-0D784D801F0E}" destId="{C351AAB7-60C0-4480-8EC7-DCD37C62B051}" srcOrd="1" destOrd="0" presId="urn:microsoft.com/office/officeart/2005/8/layout/process3"/>
    <dgm:cxn modelId="{9A7B32AB-794F-4D81-8EC4-C2992FB66C39}" type="presOf" srcId="{6FB12D09-1485-4983-82CB-316063E91586}" destId="{D7600EF0-A490-4B30-8959-4397036E969A}" srcOrd="0" destOrd="1" presId="urn:microsoft.com/office/officeart/2005/8/layout/process3"/>
    <dgm:cxn modelId="{38574F69-6C54-4535-9705-D240ED73760F}" type="presOf" srcId="{83AA4D0F-6350-4516-A35B-33A63271B984}" destId="{755BDEB8-3362-4FB5-99B1-E2EE0CB65694}" srcOrd="0" destOrd="0" presId="urn:microsoft.com/office/officeart/2005/8/layout/process3"/>
    <dgm:cxn modelId="{C19FCF47-1ACA-485C-B8CD-10167A9788AB}" type="presOf" srcId="{909BF659-CD51-4EBE-980D-33043EE38CD9}" destId="{023B57F6-7A07-4226-B251-ED65F94B6256}" srcOrd="0" destOrd="4" presId="urn:microsoft.com/office/officeart/2005/8/layout/process3"/>
    <dgm:cxn modelId="{4BDC90D5-1E41-445D-B933-766236D4FEAA}" type="presOf" srcId="{45FF686C-F770-460B-8F8A-190D9C4CC153}" destId="{828171AD-8644-4DF8-BE0A-FBE53BDA0D9A}" srcOrd="0" destOrd="0" presId="urn:microsoft.com/office/officeart/2005/8/layout/process3"/>
    <dgm:cxn modelId="{67809EB6-35C8-453B-B174-A1007764E211}" srcId="{21D8E816-7121-49C1-9ADE-0D784D801F0E}" destId="{6FB12D09-1485-4983-82CB-316063E91586}" srcOrd="1" destOrd="0" parTransId="{F087AE97-C7CA-40A6-BF3A-F9E849F4C42D}" sibTransId="{AD6AA6B2-9088-4264-A96A-A00EB287F017}"/>
    <dgm:cxn modelId="{B61733A1-8F2C-44DB-B9B4-B51140CE2C84}" type="presOf" srcId="{5C9A9667-E39D-4F52-BBDB-D97704321900}" destId="{D7600EF0-A490-4B30-8959-4397036E969A}" srcOrd="0" destOrd="4" presId="urn:microsoft.com/office/officeart/2005/8/layout/process3"/>
    <dgm:cxn modelId="{A6596C91-8590-44DC-A224-69D4C59595AD}" type="presOf" srcId="{E008D7AD-E579-4FF7-8E32-7F2429389438}" destId="{F85D1E5E-6426-4E43-B3CB-BAFBC01ABC65}" srcOrd="0" destOrd="0" presId="urn:microsoft.com/office/officeart/2005/8/layout/process3"/>
    <dgm:cxn modelId="{0AA1A77A-2B2B-4523-B148-22A617C55F24}" srcId="{45FF686C-F770-460B-8F8A-190D9C4CC153}" destId="{23C22FB9-18F8-4149-A53C-925230A3F626}" srcOrd="6" destOrd="0" parTransId="{1743E8A8-9F09-4A35-A870-2875B2300EB8}" sibTransId="{D4F62CCC-667C-4C13-80A1-29A70890891D}"/>
    <dgm:cxn modelId="{95527463-F1F0-4CCA-BE60-1DC0AE64349A}" srcId="{21D8E816-7121-49C1-9ADE-0D784D801F0E}" destId="{538B8B21-E77E-40A7-81A3-98FA3F4554D4}" srcOrd="5" destOrd="0" parTransId="{DE785B3D-127B-4122-B258-859CA7D15902}" sibTransId="{F5299A36-BA1D-4CF7-B1CF-8B6D0ADEDDC3}"/>
    <dgm:cxn modelId="{220A6260-0BD4-4765-9A15-5F6BF60EBCFD}" type="presOf" srcId="{73588D96-834B-467D-B8F9-D03DB75669F6}" destId="{023B57F6-7A07-4226-B251-ED65F94B6256}" srcOrd="0" destOrd="7" presId="urn:microsoft.com/office/officeart/2005/8/layout/process3"/>
    <dgm:cxn modelId="{FACB59A2-92C5-48C8-80BF-CB7F48506F12}" type="presOf" srcId="{23C22FB9-18F8-4149-A53C-925230A3F626}" destId="{023B57F6-7A07-4226-B251-ED65F94B6256}" srcOrd="0" destOrd="6" presId="urn:microsoft.com/office/officeart/2005/8/layout/process3"/>
    <dgm:cxn modelId="{ADBC388B-775B-4F36-8E52-2DDCAD3DA40A}" type="presParOf" srcId="{755BDEB8-3362-4FB5-99B1-E2EE0CB65694}" destId="{D294AD75-12B0-41A3-AA77-0E837BC5F190}" srcOrd="0" destOrd="0" presId="urn:microsoft.com/office/officeart/2005/8/layout/process3"/>
    <dgm:cxn modelId="{750F260D-0923-4821-9900-6DACB4068BB8}" type="presParOf" srcId="{D294AD75-12B0-41A3-AA77-0E837BC5F190}" destId="{7EB7592C-A408-45E9-88B1-8D6E7674B11D}" srcOrd="0" destOrd="0" presId="urn:microsoft.com/office/officeart/2005/8/layout/process3"/>
    <dgm:cxn modelId="{C11135E6-56A0-4465-AC38-5B6970A3A6AB}" type="presParOf" srcId="{D294AD75-12B0-41A3-AA77-0E837BC5F190}" destId="{C351AAB7-60C0-4480-8EC7-DCD37C62B051}" srcOrd="1" destOrd="0" presId="urn:microsoft.com/office/officeart/2005/8/layout/process3"/>
    <dgm:cxn modelId="{CECD5C03-F438-45DC-B764-FF93A781D3E2}" type="presParOf" srcId="{D294AD75-12B0-41A3-AA77-0E837BC5F190}" destId="{D7600EF0-A490-4B30-8959-4397036E969A}" srcOrd="2" destOrd="0" presId="urn:microsoft.com/office/officeart/2005/8/layout/process3"/>
    <dgm:cxn modelId="{C461FE31-7CEB-4C83-BEF7-7D1C31D3E9DD}" type="presParOf" srcId="{755BDEB8-3362-4FB5-99B1-E2EE0CB65694}" destId="{F85D1E5E-6426-4E43-B3CB-BAFBC01ABC65}" srcOrd="1" destOrd="0" presId="urn:microsoft.com/office/officeart/2005/8/layout/process3"/>
    <dgm:cxn modelId="{05AA7E16-92A4-4F96-BE72-0ADF28735299}" type="presParOf" srcId="{F85D1E5E-6426-4E43-B3CB-BAFBC01ABC65}" destId="{D6DFCB0A-B44C-4941-B772-9B7A3528B206}" srcOrd="0" destOrd="0" presId="urn:microsoft.com/office/officeart/2005/8/layout/process3"/>
    <dgm:cxn modelId="{25B235C5-04B5-4770-8CA4-BEBD09336956}" type="presParOf" srcId="{755BDEB8-3362-4FB5-99B1-E2EE0CB65694}" destId="{5088ACEE-A315-457B-848A-666ABD733692}" srcOrd="2" destOrd="0" presId="urn:microsoft.com/office/officeart/2005/8/layout/process3"/>
    <dgm:cxn modelId="{57A51059-4E74-4C20-B186-C2E80D52A5CE}" type="presParOf" srcId="{5088ACEE-A315-457B-848A-666ABD733692}" destId="{828171AD-8644-4DF8-BE0A-FBE53BDA0D9A}" srcOrd="0" destOrd="0" presId="urn:microsoft.com/office/officeart/2005/8/layout/process3"/>
    <dgm:cxn modelId="{6606FC3F-7C6C-4533-8B41-AF0DE1866B49}" type="presParOf" srcId="{5088ACEE-A315-457B-848A-666ABD733692}" destId="{DE047775-BA73-4A90-9DA3-66C37CE53158}" srcOrd="1" destOrd="0" presId="urn:microsoft.com/office/officeart/2005/8/layout/process3"/>
    <dgm:cxn modelId="{331ADE99-8EDD-40BF-A95F-7641672EE2B4}" type="presParOf" srcId="{5088ACEE-A315-457B-848A-666ABD733692}" destId="{023B57F6-7A07-4226-B251-ED65F94B625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AAB7-60C0-4480-8EC7-DCD37C62B051}">
      <dsp:nvSpPr>
        <dsp:cNvPr id="0" name=""/>
        <dsp:cNvSpPr/>
      </dsp:nvSpPr>
      <dsp:spPr>
        <a:xfrm>
          <a:off x="3667" y="28558"/>
          <a:ext cx="3147991" cy="7343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GB" sz="1400" kern="1200" dirty="0" smtClean="0"/>
            <a:t>Stakeholders</a:t>
          </a:r>
          <a:endParaRPr lang="en-GB" sz="1400" kern="1200" dirty="0"/>
        </a:p>
      </dsp:txBody>
      <dsp:txXfrm>
        <a:off x="3667" y="28558"/>
        <a:ext cx="3147991" cy="489600"/>
      </dsp:txXfrm>
    </dsp:sp>
    <dsp:sp modelId="{D7600EF0-A490-4B30-8959-4397036E969A}">
      <dsp:nvSpPr>
        <dsp:cNvPr id="0" name=""/>
        <dsp:cNvSpPr/>
      </dsp:nvSpPr>
      <dsp:spPr>
        <a:xfrm>
          <a:off x="648436" y="518157"/>
          <a:ext cx="3147991" cy="3197699"/>
        </a:xfrm>
        <a:prstGeom prst="flowChartProcess">
          <a:avLst/>
        </a:prstGeom>
        <a:solidFill>
          <a:schemeClr val="bg2">
            <a:lumMod val="9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50000"/>
            </a:lnSpc>
            <a:spcBef>
              <a:spcPct val="0"/>
            </a:spcBef>
            <a:spcAft>
              <a:spcPct val="15000"/>
            </a:spcAft>
            <a:buChar char="••"/>
          </a:pPr>
          <a:endParaRPr lang="en-GB" sz="1400" kern="1200" dirty="0"/>
        </a:p>
        <a:p>
          <a:pPr marL="171450" lvl="1" indent="-171450" algn="l" defTabSz="800100">
            <a:lnSpc>
              <a:spcPct val="150000"/>
            </a:lnSpc>
            <a:spcBef>
              <a:spcPct val="0"/>
            </a:spcBef>
            <a:spcAft>
              <a:spcPct val="15000"/>
            </a:spcAft>
            <a:buChar char="••"/>
          </a:pPr>
          <a:r>
            <a:rPr lang="en-GB" sz="1800" kern="1200" dirty="0" smtClean="0"/>
            <a:t>Consumers / End Users</a:t>
          </a:r>
          <a:endParaRPr lang="en-GB" sz="1400" kern="1200" dirty="0"/>
        </a:p>
        <a:p>
          <a:pPr marL="171450" lvl="1" indent="-171450" algn="l" defTabSz="800100">
            <a:lnSpc>
              <a:spcPct val="150000"/>
            </a:lnSpc>
            <a:spcBef>
              <a:spcPct val="0"/>
            </a:spcBef>
            <a:spcAft>
              <a:spcPct val="15000"/>
            </a:spcAft>
            <a:buChar char="••"/>
          </a:pPr>
          <a:r>
            <a:rPr lang="en-GB" sz="1800" kern="1200" dirty="0" smtClean="0"/>
            <a:t>Employers</a:t>
          </a:r>
          <a:endParaRPr lang="en-GB" sz="1800" kern="1200" dirty="0"/>
        </a:p>
        <a:p>
          <a:pPr marL="171450" lvl="1" indent="-171450" algn="l" defTabSz="800100">
            <a:lnSpc>
              <a:spcPct val="150000"/>
            </a:lnSpc>
            <a:spcBef>
              <a:spcPct val="0"/>
            </a:spcBef>
            <a:spcAft>
              <a:spcPct val="15000"/>
            </a:spcAft>
            <a:buChar char="••"/>
          </a:pPr>
          <a:r>
            <a:rPr lang="en-GB" sz="1800" kern="1200" dirty="0" smtClean="0"/>
            <a:t>Distributors</a:t>
          </a:r>
          <a:endParaRPr lang="en-GB" sz="1800" kern="1200" dirty="0"/>
        </a:p>
        <a:p>
          <a:pPr marL="171450" lvl="1" indent="-171450" algn="l" defTabSz="800100">
            <a:lnSpc>
              <a:spcPct val="150000"/>
            </a:lnSpc>
            <a:spcBef>
              <a:spcPct val="0"/>
            </a:spcBef>
            <a:spcAft>
              <a:spcPct val="15000"/>
            </a:spcAft>
            <a:buChar char="••"/>
          </a:pPr>
          <a:r>
            <a:rPr lang="en-GB" sz="1800" kern="1200" dirty="0" smtClean="0"/>
            <a:t>(Re)insurers</a:t>
          </a:r>
          <a:endParaRPr lang="en-GB" sz="1800" kern="1200" dirty="0"/>
        </a:p>
        <a:p>
          <a:pPr marL="171450" lvl="1" indent="-171450" algn="l" defTabSz="800100">
            <a:lnSpc>
              <a:spcPct val="150000"/>
            </a:lnSpc>
            <a:spcBef>
              <a:spcPct val="0"/>
            </a:spcBef>
            <a:spcAft>
              <a:spcPct val="15000"/>
            </a:spcAft>
            <a:buChar char="••"/>
          </a:pPr>
          <a:r>
            <a:rPr lang="en-GB" sz="1800" kern="1200" dirty="0" smtClean="0"/>
            <a:t>Manufacturers</a:t>
          </a:r>
          <a:endParaRPr lang="en-GB" sz="1800" kern="1200" dirty="0"/>
        </a:p>
      </dsp:txBody>
      <dsp:txXfrm>
        <a:off x="648436" y="518157"/>
        <a:ext cx="3147991" cy="3197699"/>
      </dsp:txXfrm>
    </dsp:sp>
    <dsp:sp modelId="{F85D1E5E-6426-4E43-B3CB-BAFBC01ABC65}">
      <dsp:nvSpPr>
        <dsp:cNvPr id="0" name=""/>
        <dsp:cNvSpPr/>
      </dsp:nvSpPr>
      <dsp:spPr>
        <a:xfrm>
          <a:off x="3500354" y="-118521"/>
          <a:ext cx="1268771" cy="783758"/>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accent4"/>
            </a:solidFill>
          </a:endParaRPr>
        </a:p>
      </dsp:txBody>
      <dsp:txXfrm>
        <a:off x="3500354" y="38231"/>
        <a:ext cx="1033644" cy="470254"/>
      </dsp:txXfrm>
    </dsp:sp>
    <dsp:sp modelId="{DE047775-BA73-4A90-9DA3-66C37CE53158}">
      <dsp:nvSpPr>
        <dsp:cNvPr id="0" name=""/>
        <dsp:cNvSpPr/>
      </dsp:nvSpPr>
      <dsp:spPr>
        <a:xfrm>
          <a:off x="5060555" y="28558"/>
          <a:ext cx="3147991" cy="73439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GB" sz="1400" kern="1200" dirty="0" smtClean="0">
              <a:solidFill>
                <a:schemeClr val="accent2"/>
              </a:solidFill>
            </a:rPr>
            <a:t>Areas of focus</a:t>
          </a:r>
          <a:endParaRPr lang="en-GB" sz="1400" kern="1200" dirty="0">
            <a:solidFill>
              <a:schemeClr val="accent2"/>
            </a:solidFill>
          </a:endParaRPr>
        </a:p>
      </dsp:txBody>
      <dsp:txXfrm>
        <a:off x="5060555" y="28558"/>
        <a:ext cx="3147991" cy="489600"/>
      </dsp:txXfrm>
    </dsp:sp>
    <dsp:sp modelId="{023B57F6-7A07-4226-B251-ED65F94B6256}">
      <dsp:nvSpPr>
        <dsp:cNvPr id="0" name=""/>
        <dsp:cNvSpPr/>
      </dsp:nvSpPr>
      <dsp:spPr>
        <a:xfrm>
          <a:off x="5705325" y="518157"/>
          <a:ext cx="3147991" cy="3197699"/>
        </a:xfrm>
        <a:prstGeom prst="flowChartProcess">
          <a:avLst/>
        </a:prstGeom>
        <a:solidFill>
          <a:schemeClr val="bg2">
            <a:lumMod val="95000"/>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50000"/>
            </a:lnSpc>
            <a:spcBef>
              <a:spcPct val="0"/>
            </a:spcBef>
            <a:spcAft>
              <a:spcPct val="15000"/>
            </a:spcAft>
            <a:buChar char="••"/>
          </a:pPr>
          <a:r>
            <a:rPr lang="en-GB" sz="1400" kern="1200" dirty="0" smtClean="0"/>
            <a:t>Beliefs / Drivers</a:t>
          </a:r>
          <a:endParaRPr lang="en-GB" sz="1400" kern="1200" dirty="0"/>
        </a:p>
        <a:p>
          <a:pPr marL="114300" lvl="1" indent="-114300" algn="l" defTabSz="622300">
            <a:lnSpc>
              <a:spcPct val="150000"/>
            </a:lnSpc>
            <a:spcBef>
              <a:spcPct val="0"/>
            </a:spcBef>
            <a:spcAft>
              <a:spcPct val="15000"/>
            </a:spcAft>
            <a:buChar char="••"/>
          </a:pPr>
          <a:r>
            <a:rPr lang="en-GB" sz="1400" kern="1200" dirty="0" smtClean="0"/>
            <a:t>Opportunities</a:t>
          </a:r>
          <a:endParaRPr lang="en-GB" sz="1400" kern="1200" dirty="0"/>
        </a:p>
        <a:p>
          <a:pPr marL="114300" lvl="1" indent="-114300" algn="l" defTabSz="622300">
            <a:lnSpc>
              <a:spcPct val="150000"/>
            </a:lnSpc>
            <a:spcBef>
              <a:spcPct val="0"/>
            </a:spcBef>
            <a:spcAft>
              <a:spcPct val="15000"/>
            </a:spcAft>
            <a:buChar char="••"/>
          </a:pPr>
          <a:r>
            <a:rPr lang="en-GB" sz="1400" kern="1200" dirty="0" smtClean="0"/>
            <a:t>Barriers</a:t>
          </a:r>
          <a:endParaRPr lang="en-GB" sz="1400" kern="1200" dirty="0"/>
        </a:p>
        <a:p>
          <a:pPr marL="114300" lvl="1" indent="-114300" algn="l" defTabSz="622300">
            <a:lnSpc>
              <a:spcPct val="150000"/>
            </a:lnSpc>
            <a:spcBef>
              <a:spcPct val="0"/>
            </a:spcBef>
            <a:spcAft>
              <a:spcPct val="15000"/>
            </a:spcAft>
            <a:buChar char="••"/>
          </a:pPr>
          <a:r>
            <a:rPr lang="en-GB" sz="1400" kern="1200" dirty="0" smtClean="0"/>
            <a:t>Incentives / Penalties</a:t>
          </a:r>
          <a:endParaRPr lang="en-GB" sz="1400" kern="1200" dirty="0"/>
        </a:p>
        <a:p>
          <a:pPr marL="114300" lvl="1" indent="-114300" algn="l" defTabSz="622300">
            <a:lnSpc>
              <a:spcPct val="150000"/>
            </a:lnSpc>
            <a:spcBef>
              <a:spcPct val="0"/>
            </a:spcBef>
            <a:spcAft>
              <a:spcPct val="15000"/>
            </a:spcAft>
            <a:buChar char="••"/>
          </a:pPr>
          <a:r>
            <a:rPr lang="en-GB" sz="1400" kern="1200" dirty="0" smtClean="0"/>
            <a:t>Activity</a:t>
          </a:r>
          <a:endParaRPr lang="en-GB" sz="1400" kern="1200" dirty="0"/>
        </a:p>
        <a:p>
          <a:pPr marL="114300" lvl="1" indent="-114300" algn="l" defTabSz="622300">
            <a:lnSpc>
              <a:spcPct val="150000"/>
            </a:lnSpc>
            <a:spcBef>
              <a:spcPct val="0"/>
            </a:spcBef>
            <a:spcAft>
              <a:spcPct val="15000"/>
            </a:spcAft>
            <a:buChar char="••"/>
          </a:pPr>
          <a:r>
            <a:rPr lang="en-GB" sz="1400" kern="1200" dirty="0" smtClean="0"/>
            <a:t>Partners / collaborators</a:t>
          </a:r>
          <a:endParaRPr lang="en-GB" sz="1400" kern="1200" dirty="0"/>
        </a:p>
        <a:p>
          <a:pPr marL="114300" lvl="1" indent="-114300" algn="l" defTabSz="622300">
            <a:lnSpc>
              <a:spcPct val="150000"/>
            </a:lnSpc>
            <a:spcBef>
              <a:spcPct val="0"/>
            </a:spcBef>
            <a:spcAft>
              <a:spcPct val="15000"/>
            </a:spcAft>
            <a:buChar char="••"/>
          </a:pPr>
          <a:r>
            <a:rPr lang="en-GB" sz="1400" kern="1200" dirty="0" smtClean="0"/>
            <a:t>Investments</a:t>
          </a:r>
          <a:endParaRPr lang="en-GB" sz="1400" kern="1200" dirty="0"/>
        </a:p>
        <a:p>
          <a:pPr marL="114300" lvl="1" indent="-114300" algn="l" defTabSz="622300">
            <a:lnSpc>
              <a:spcPct val="150000"/>
            </a:lnSpc>
            <a:spcBef>
              <a:spcPct val="0"/>
            </a:spcBef>
            <a:spcAft>
              <a:spcPct val="15000"/>
            </a:spcAft>
            <a:buChar char="••"/>
          </a:pPr>
          <a:r>
            <a:rPr lang="en-GB" sz="1400" kern="1200" dirty="0" smtClean="0"/>
            <a:t>Articles, blogs, white papers, published evidence</a:t>
          </a:r>
          <a:endParaRPr lang="en-GB" sz="1400" kern="1200" dirty="0"/>
        </a:p>
      </dsp:txBody>
      <dsp:txXfrm>
        <a:off x="5705325" y="518157"/>
        <a:ext cx="3147991" cy="31976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rtl="0" fontAlgn="ctr"/>
            <a:r>
              <a:rPr lang="en-US" sz="1200" kern="1200" dirty="0" smtClean="0">
                <a:solidFill>
                  <a:schemeClr val="tx1"/>
                </a:solidFill>
                <a:latin typeface="+mn-lt"/>
                <a:ea typeface="+mn-ea"/>
                <a:cs typeface="+mn-cs"/>
              </a:rPr>
              <a:t>Well, consider the fact that we’re all</a:t>
            </a:r>
            <a:r>
              <a:rPr lang="en-US" sz="1200" kern="1200" baseline="0" dirty="0" smtClean="0">
                <a:solidFill>
                  <a:schemeClr val="tx1"/>
                </a:solidFill>
                <a:latin typeface="+mn-lt"/>
                <a:ea typeface="+mn-ea"/>
                <a:cs typeface="+mn-cs"/>
              </a:rPr>
              <a:t> running around with our smartphones these days, almost as an extension of our body itself.</a:t>
            </a:r>
          </a:p>
          <a:p>
            <a:pPr rtl="0" fontAlgn="ctr"/>
            <a:r>
              <a:rPr lang="en-US" sz="1200" kern="1200" baseline="0" dirty="0" smtClean="0">
                <a:solidFill>
                  <a:schemeClr val="tx1"/>
                </a:solidFill>
                <a:latin typeface="+mn-lt"/>
                <a:ea typeface="+mn-ea"/>
                <a:cs typeface="+mn-cs"/>
              </a:rPr>
              <a:t>All of these smartphones are packed with sensors such as gyroscopes and accelerometers, measuring every small vibration and motion change.</a:t>
            </a:r>
          </a:p>
          <a:p>
            <a:pPr rtl="0" fontAlgn="ctr"/>
            <a:r>
              <a:rPr lang="en-US" dirty="0" smtClean="0"/>
              <a:t>At </a:t>
            </a:r>
            <a:r>
              <a:rPr lang="en-US" dirty="0" err="1" smtClean="0"/>
              <a:t>Sentiance</a:t>
            </a:r>
            <a:r>
              <a:rPr lang="en-US" dirty="0" smtClean="0"/>
              <a:t>, we developed a machine learning platform that takes in this</a:t>
            </a:r>
            <a:r>
              <a:rPr lang="en-US" baseline="0" dirty="0" smtClean="0"/>
              <a:t> raw sensor data, detects, extracts and predicts patterns from it, and turns these patterns into behavioral insights and gives them back to our partners </a:t>
            </a:r>
            <a:r>
              <a:rPr lang="mr-IN" baseline="0" dirty="0" smtClean="0"/>
              <a:t>–</a:t>
            </a:r>
            <a:r>
              <a:rPr lang="en-US" baseline="0" dirty="0" smtClean="0"/>
              <a:t> insurance companies in order to help them understand their customers and amongst other things - manage risk and start moving from protection to prevention</a:t>
            </a:r>
            <a:endParaRPr lang="en-US" dirty="0"/>
          </a:p>
        </p:txBody>
      </p:sp>
      <p:sp>
        <p:nvSpPr>
          <p:cNvPr id="4" name="Slide Number Placeholder 3"/>
          <p:cNvSpPr>
            <a:spLocks noGrp="1"/>
          </p:cNvSpPr>
          <p:nvPr>
            <p:ph type="sldNum" sz="quarter" idx="10"/>
          </p:nvPr>
        </p:nvSpPr>
        <p:spPr/>
        <p:txBody>
          <a:bodyPr lIns="94229" tIns="47114" rIns="94229" bIns="47114"/>
          <a:lstStyle/>
          <a:p>
            <a:pPr defTabSz="942289">
              <a:defRPr/>
            </a:pPr>
            <a:fld id="{4237F3CA-4F0D-BE4F-9224-B5EF62A1844A}" type="slidenum">
              <a:rPr lang="en-US" sz="1900">
                <a:solidFill>
                  <a:sysClr val="windowText" lastClr="000000"/>
                </a:solidFill>
              </a:rPr>
              <a:pPr defTabSz="942289">
                <a:defRPr/>
              </a:pPr>
              <a:t>21</a:t>
            </a:fld>
            <a:endParaRPr lang="en-US" sz="1900">
              <a:solidFill>
                <a:sysClr val="windowText" lastClr="000000"/>
              </a:solidFill>
            </a:endParaRPr>
          </a:p>
        </p:txBody>
      </p:sp>
    </p:spTree>
    <p:extLst>
      <p:ext uri="{BB962C8B-B14F-4D97-AF65-F5344CB8AC3E}">
        <p14:creationId xmlns:p14="http://schemas.microsoft.com/office/powerpoint/2010/main" val="144901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do this on three levels.</a:t>
            </a:r>
          </a:p>
          <a:p>
            <a:r>
              <a:rPr lang="en-US" dirty="0" smtClean="0"/>
              <a:t>On</a:t>
            </a:r>
            <a:r>
              <a:rPr lang="en-US" baseline="0" dirty="0" smtClean="0"/>
              <a:t> the lowest level, we do event detection. In this example for instance, we detect that the user is walking, based on the vibrations of the phone, and that he is nearby his home, learned from his past behavior.</a:t>
            </a:r>
          </a:p>
          <a:p>
            <a:r>
              <a:rPr lang="en-US" baseline="0" dirty="0" smtClean="0"/>
              <a:t>The sequence of recent events is then pushed through our deep learning pipeline to come up with moments. Moments explain why an event is actually happening.</a:t>
            </a:r>
          </a:p>
          <a:p>
            <a:r>
              <a:rPr lang="en-US" baseline="0" dirty="0" smtClean="0"/>
              <a:t>In this example, the user is on a </a:t>
            </a:r>
            <a:r>
              <a:rPr lang="en-US" baseline="0" dirty="0" err="1" smtClean="0"/>
              <a:t>recreative</a:t>
            </a:r>
            <a:r>
              <a:rPr lang="en-US" baseline="0" dirty="0" smtClean="0"/>
              <a:t> walk, as opposed to for instance a commute to work, and is in his personal morning routine.</a:t>
            </a:r>
          </a:p>
          <a:p>
            <a:r>
              <a:rPr lang="en-US" baseline="0" dirty="0" smtClean="0"/>
              <a:t>Finally, we aggregate all this data over a longer period of time, to detect segments, explaining who the user is. For example, this user is a dog walker, and maybe also a workaholic or </a:t>
            </a:r>
            <a:r>
              <a:rPr lang="en-US" baseline="0" dirty="0" err="1" smtClean="0"/>
              <a:t>shopaholi</a:t>
            </a:r>
            <a:r>
              <a:rPr lang="en-US" baseline="0" dirty="0" smtClean="0"/>
              <a:t>.</a:t>
            </a:r>
          </a:p>
          <a:p>
            <a:endParaRPr lang="en-US" baseline="0" dirty="0" smtClean="0"/>
          </a:p>
          <a:p>
            <a:r>
              <a:rPr lang="en-US" baseline="0" dirty="0" smtClean="0"/>
              <a:t>Like I said this only works if the app the person is </a:t>
            </a:r>
            <a:r>
              <a:rPr lang="en-US" baseline="0" dirty="0" err="1" smtClean="0"/>
              <a:t>susing</a:t>
            </a:r>
            <a:r>
              <a:rPr lang="en-US" baseline="0" dirty="0" smtClean="0"/>
              <a:t> has our code in it.  Our demo app</a:t>
            </a:r>
            <a:endParaRPr lang="en-US" dirty="0"/>
          </a:p>
        </p:txBody>
      </p:sp>
    </p:spTree>
    <p:extLst>
      <p:ext uri="{BB962C8B-B14F-4D97-AF65-F5344CB8AC3E}">
        <p14:creationId xmlns:p14="http://schemas.microsoft.com/office/powerpoint/2010/main" val="15715089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w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13 October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13 October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13 October 2017</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13 October 2017</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13 October 2017</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13 October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13 October 2017</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383414" y="1066802"/>
            <a:ext cx="4274937"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33" y="2133610"/>
            <a:ext cx="8920555" cy="1295399"/>
          </a:xfrm>
        </p:spPr>
        <p:txBody>
          <a:bodyPr anchor="t"/>
          <a:lstStyle>
            <a:lvl1pPr>
              <a:defRPr sz="32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2" y="2781301"/>
            <a:ext cx="8115693" cy="1007740"/>
          </a:xfrm>
        </p:spPr>
        <p:txBody>
          <a:bodyPr/>
          <a:lstStyle>
            <a:lvl1pPr marL="0" indent="0">
              <a:spcBef>
                <a:spcPts val="0"/>
              </a:spcBef>
              <a:buFontTx/>
              <a:buNone/>
              <a:defRPr sz="23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3387" y="260351"/>
            <a:ext cx="208039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435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8858646" cy="1295399"/>
          </a:xfrm>
        </p:spPr>
        <p:txBody>
          <a:bodyPr anchor="t"/>
          <a:lstStyle>
            <a:lvl1pPr>
              <a:defRPr sz="32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2" y="2781301"/>
            <a:ext cx="7744218" cy="1007740"/>
          </a:xfrm>
        </p:spPr>
        <p:txBody>
          <a:bodyPr/>
          <a:lstStyle>
            <a:lvl1pPr marL="0" indent="0">
              <a:spcBef>
                <a:spcPts val="0"/>
              </a:spcBef>
              <a:buFontTx/>
              <a:buNone/>
              <a:defRPr sz="23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grpSp>
        <p:nvGrpSpPr>
          <p:cNvPr id="4" name="Group 3"/>
          <p:cNvGrpSpPr/>
          <p:nvPr userDrawn="1"/>
        </p:nvGrpSpPr>
        <p:grpSpPr>
          <a:xfrm>
            <a:off x="8334975" y="539974"/>
            <a:ext cx="1288450" cy="631270"/>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userDrawn="1"/>
          </p:nvSpPr>
          <p:spPr>
            <a:xfrm>
              <a:off x="8553400" y="539969"/>
              <a:ext cx="1008112" cy="523221"/>
            </a:xfrm>
            <a:prstGeom prst="rect">
              <a:avLst/>
            </a:prstGeom>
            <a:noFill/>
          </p:spPr>
          <p:txBody>
            <a:bodyPr wrap="square" rtlCol="0">
              <a:spAutoFit/>
            </a:bodyPr>
            <a:lstStyle/>
            <a:p>
              <a:r>
                <a:rPr lang="en-GB" sz="1400" dirty="0" smtClean="0">
                  <a:solidFill>
                    <a:prstClr val="white"/>
                  </a:solidFill>
                </a:rPr>
                <a:t>Partner</a:t>
              </a:r>
            </a:p>
            <a:p>
              <a:r>
                <a:rPr lang="en-GB" sz="1400" dirty="0" smtClean="0">
                  <a:solidFill>
                    <a:prstClr val="white"/>
                  </a:solidFill>
                </a:rPr>
                <a:t>Logo</a:t>
              </a:r>
              <a:endParaRPr lang="en-GB" sz="1400" dirty="0">
                <a:solidFill>
                  <a:prstClr val="white"/>
                </a:solidFill>
              </a:endParaRPr>
            </a:p>
          </p:txBody>
        </p:sp>
      </p:grpSp>
      <p:grpSp>
        <p:nvGrpSpPr>
          <p:cNvPr id="5" name="Group 4"/>
          <p:cNvGrpSpPr/>
          <p:nvPr userDrawn="1"/>
        </p:nvGrpSpPr>
        <p:grpSpPr>
          <a:xfrm>
            <a:off x="6810375" y="539973"/>
            <a:ext cx="1288450" cy="631270"/>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userDrawn="1"/>
          </p:nvSpPr>
          <p:spPr>
            <a:xfrm>
              <a:off x="8553400" y="1404065"/>
              <a:ext cx="1008112" cy="523221"/>
            </a:xfrm>
            <a:prstGeom prst="rect">
              <a:avLst/>
            </a:prstGeom>
            <a:noFill/>
          </p:spPr>
          <p:txBody>
            <a:bodyPr wrap="square" rtlCol="0">
              <a:spAutoFit/>
            </a:bodyPr>
            <a:lstStyle/>
            <a:p>
              <a:r>
                <a:rPr lang="en-GB" sz="1400" dirty="0" smtClean="0">
                  <a:solidFill>
                    <a:prstClr val="white"/>
                  </a:solidFill>
                </a:rPr>
                <a:t>Partner</a:t>
              </a:r>
            </a:p>
            <a:p>
              <a:r>
                <a:rPr lang="en-GB" sz="1400" dirty="0" smtClean="0">
                  <a:solidFill>
                    <a:prstClr val="white"/>
                  </a:solidFill>
                </a:rPr>
                <a:t>Logo</a:t>
              </a:r>
              <a:endParaRPr lang="en-GB" sz="1400" dirty="0">
                <a:solidFill>
                  <a:prstClr val="white"/>
                </a:solidFill>
              </a:endParaRP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7" y="260351"/>
            <a:ext cx="208039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902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9764" y="5561423"/>
            <a:ext cx="10680841" cy="928615"/>
            <a:chOff x="-359768" y="5561424"/>
            <a:chExt cx="10680843" cy="928616"/>
          </a:xfrm>
        </p:grpSpPr>
        <p:sp>
          <p:nvSpPr>
            <p:cNvPr id="7" name="TextBox 6"/>
            <p:cNvSpPr txBox="1"/>
            <p:nvPr userDrawn="1"/>
          </p:nvSpPr>
          <p:spPr>
            <a:xfrm rot="18900000">
              <a:off x="886770" y="6089930"/>
              <a:ext cx="1210588" cy="400110"/>
            </a:xfrm>
            <a:prstGeom prst="rect">
              <a:avLst/>
            </a:prstGeom>
            <a:noFill/>
          </p:spPr>
          <p:txBody>
            <a:bodyPr wrap="none" rtlCol="0">
              <a:spAutoFit/>
            </a:bodyPr>
            <a:lstStyle/>
            <a:p>
              <a:r>
                <a:rPr lang="en-GB" sz="2000" dirty="0" smtClean="0">
                  <a:solidFill>
                    <a:srgbClr val="7CB3E1">
                      <a:lumMod val="50000"/>
                    </a:srgbClr>
                  </a:solidFill>
                </a:rPr>
                <a:t>Progress</a:t>
              </a:r>
              <a:endParaRPr lang="en-GB" sz="2000" dirty="0">
                <a:solidFill>
                  <a:srgbClr val="7CB3E1">
                    <a:lumMod val="50000"/>
                  </a:srgbClr>
                </a:solidFill>
              </a:endParaRPr>
            </a:p>
          </p:txBody>
        </p:sp>
        <p:sp>
          <p:nvSpPr>
            <p:cNvPr id="8" name="TextBox 7"/>
            <p:cNvSpPr txBox="1"/>
            <p:nvPr userDrawn="1"/>
          </p:nvSpPr>
          <p:spPr>
            <a:xfrm rot="18900000">
              <a:off x="1272461" y="6039597"/>
              <a:ext cx="1481496" cy="400110"/>
            </a:xfrm>
            <a:prstGeom prst="rect">
              <a:avLst/>
            </a:prstGeom>
            <a:noFill/>
          </p:spPr>
          <p:txBody>
            <a:bodyPr wrap="none" rtlCol="0">
              <a:spAutoFit/>
            </a:bodyPr>
            <a:lstStyle/>
            <a:p>
              <a:r>
                <a:rPr lang="en-GB" sz="2000" dirty="0" smtClean="0">
                  <a:solidFill>
                    <a:srgbClr val="7CB3E1">
                      <a:lumMod val="50000"/>
                    </a:srgbClr>
                  </a:solidFill>
                </a:rPr>
                <a:t>Community</a:t>
              </a:r>
              <a:endParaRPr lang="en-GB" sz="2000" dirty="0">
                <a:solidFill>
                  <a:srgbClr val="7CB3E1">
                    <a:lumMod val="50000"/>
                  </a:srgbClr>
                </a:solidFill>
              </a:endParaRPr>
            </a:p>
          </p:txBody>
        </p:sp>
        <p:sp>
          <p:nvSpPr>
            <p:cNvPr id="9" name="TextBox 8"/>
            <p:cNvSpPr txBox="1"/>
            <p:nvPr userDrawn="1"/>
          </p:nvSpPr>
          <p:spPr>
            <a:xfrm rot="18900000">
              <a:off x="1629949" y="5662091"/>
              <a:ext cx="2409634" cy="400110"/>
            </a:xfrm>
            <a:prstGeom prst="rect">
              <a:avLst/>
            </a:prstGeom>
            <a:noFill/>
          </p:spPr>
          <p:txBody>
            <a:bodyPr wrap="none" rtlCol="0">
              <a:spAutoFit/>
            </a:bodyPr>
            <a:lstStyle/>
            <a:p>
              <a:r>
                <a:rPr lang="en-GB" sz="2000" dirty="0" smtClean="0">
                  <a:solidFill>
                    <a:srgbClr val="7CB3E1">
                      <a:lumMod val="50000"/>
                    </a:srgbClr>
                  </a:solidFill>
                </a:rPr>
                <a:t>Sessional Meetings</a:t>
              </a:r>
              <a:endParaRPr lang="en-GB" sz="2000" dirty="0">
                <a:solidFill>
                  <a:srgbClr val="7CB3E1">
                    <a:lumMod val="50000"/>
                  </a:srgbClr>
                </a:solidFill>
              </a:endParaRPr>
            </a:p>
          </p:txBody>
        </p:sp>
        <p:sp>
          <p:nvSpPr>
            <p:cNvPr id="11" name="TextBox 10"/>
            <p:cNvSpPr txBox="1"/>
            <p:nvPr userDrawn="1"/>
          </p:nvSpPr>
          <p:spPr>
            <a:xfrm rot="18900000">
              <a:off x="2412792" y="6039595"/>
              <a:ext cx="1326004" cy="400110"/>
            </a:xfrm>
            <a:prstGeom prst="rect">
              <a:avLst/>
            </a:prstGeom>
            <a:noFill/>
          </p:spPr>
          <p:txBody>
            <a:bodyPr wrap="none" rtlCol="0">
              <a:spAutoFit/>
            </a:bodyPr>
            <a:lstStyle/>
            <a:p>
              <a:r>
                <a:rPr lang="en-GB" sz="2000" dirty="0" smtClean="0">
                  <a:solidFill>
                    <a:srgbClr val="7CB3E1">
                      <a:lumMod val="50000"/>
                    </a:srgbClr>
                  </a:solidFill>
                </a:rPr>
                <a:t>Education</a:t>
              </a:r>
              <a:endParaRPr lang="en-GB" sz="2000" dirty="0">
                <a:solidFill>
                  <a:srgbClr val="7CB3E1">
                    <a:lumMod val="50000"/>
                  </a:srgbClr>
                </a:solidFill>
              </a:endParaRPr>
            </a:p>
          </p:txBody>
        </p:sp>
        <p:sp>
          <p:nvSpPr>
            <p:cNvPr id="12" name="TextBox 11"/>
            <p:cNvSpPr txBox="1"/>
            <p:nvPr userDrawn="1"/>
          </p:nvSpPr>
          <p:spPr>
            <a:xfrm rot="18900000">
              <a:off x="2800116" y="5813094"/>
              <a:ext cx="1960986" cy="400110"/>
            </a:xfrm>
            <a:prstGeom prst="rect">
              <a:avLst/>
            </a:prstGeom>
            <a:noFill/>
          </p:spPr>
          <p:txBody>
            <a:bodyPr wrap="none" rtlCol="0">
              <a:spAutoFit/>
            </a:bodyPr>
            <a:lstStyle/>
            <a:p>
              <a:r>
                <a:rPr lang="en-GB" sz="2000" dirty="0" smtClean="0">
                  <a:solidFill>
                    <a:srgbClr val="7CB3E1">
                      <a:lumMod val="50000"/>
                    </a:srgbClr>
                  </a:solidFill>
                </a:rPr>
                <a:t>Working parties</a:t>
              </a:r>
              <a:endParaRPr lang="en-GB" sz="2000" dirty="0">
                <a:solidFill>
                  <a:srgbClr val="7CB3E1">
                    <a:lumMod val="50000"/>
                  </a:srgbClr>
                </a:solidFill>
              </a:endParaRPr>
            </a:p>
          </p:txBody>
        </p:sp>
        <p:sp>
          <p:nvSpPr>
            <p:cNvPr id="13" name="TextBox 12"/>
            <p:cNvSpPr txBox="1"/>
            <p:nvPr userDrawn="1"/>
          </p:nvSpPr>
          <p:spPr>
            <a:xfrm rot="18900000">
              <a:off x="3412893" y="5964098"/>
              <a:ext cx="1611595" cy="400110"/>
            </a:xfrm>
            <a:prstGeom prst="rect">
              <a:avLst/>
            </a:prstGeom>
            <a:noFill/>
          </p:spPr>
          <p:txBody>
            <a:bodyPr wrap="none" rtlCol="0">
              <a:spAutoFit/>
            </a:bodyPr>
            <a:lstStyle/>
            <a:p>
              <a:r>
                <a:rPr lang="en-GB" sz="2000" dirty="0" smtClean="0">
                  <a:solidFill>
                    <a:srgbClr val="7CB3E1">
                      <a:lumMod val="50000"/>
                    </a:srgbClr>
                  </a:solidFill>
                </a:rPr>
                <a:t>Volunteering</a:t>
              </a:r>
              <a:endParaRPr lang="en-GB" sz="2000" dirty="0">
                <a:solidFill>
                  <a:srgbClr val="7CB3E1">
                    <a:lumMod val="50000"/>
                  </a:srgbClr>
                </a:solidFill>
              </a:endParaRPr>
            </a:p>
          </p:txBody>
        </p:sp>
        <p:sp>
          <p:nvSpPr>
            <p:cNvPr id="14" name="TextBox 13"/>
            <p:cNvSpPr txBox="1"/>
            <p:nvPr userDrawn="1"/>
          </p:nvSpPr>
          <p:spPr>
            <a:xfrm rot="18900000">
              <a:off x="4035258" y="6056374"/>
              <a:ext cx="1282723" cy="400110"/>
            </a:xfrm>
            <a:prstGeom prst="rect">
              <a:avLst/>
            </a:prstGeom>
            <a:noFill/>
          </p:spPr>
          <p:txBody>
            <a:bodyPr wrap="none" rtlCol="0">
              <a:spAutoFit/>
            </a:bodyPr>
            <a:lstStyle/>
            <a:p>
              <a:r>
                <a:rPr lang="en-GB" sz="2000" dirty="0" smtClean="0">
                  <a:solidFill>
                    <a:srgbClr val="7CB3E1">
                      <a:lumMod val="50000"/>
                    </a:srgbClr>
                  </a:solidFill>
                </a:rPr>
                <a:t>Research</a:t>
              </a:r>
              <a:endParaRPr lang="en-GB" sz="2000" dirty="0">
                <a:solidFill>
                  <a:srgbClr val="7CB3E1">
                    <a:lumMod val="50000"/>
                  </a:srgbClr>
                </a:solidFill>
              </a:endParaRPr>
            </a:p>
          </p:txBody>
        </p:sp>
        <p:sp>
          <p:nvSpPr>
            <p:cNvPr id="15" name="TextBox 14"/>
            <p:cNvSpPr txBox="1"/>
            <p:nvPr userDrawn="1"/>
          </p:nvSpPr>
          <p:spPr>
            <a:xfrm rot="18900000">
              <a:off x="4344262" y="5695646"/>
              <a:ext cx="2278188" cy="400110"/>
            </a:xfrm>
            <a:prstGeom prst="rect">
              <a:avLst/>
            </a:prstGeom>
            <a:noFill/>
          </p:spPr>
          <p:txBody>
            <a:bodyPr wrap="none" rtlCol="0">
              <a:spAutoFit/>
            </a:bodyPr>
            <a:lstStyle/>
            <a:p>
              <a:r>
                <a:rPr lang="en-GB" sz="2000" dirty="0" smtClean="0">
                  <a:solidFill>
                    <a:srgbClr val="7CB3E1">
                      <a:lumMod val="50000"/>
                    </a:srgbClr>
                  </a:solidFill>
                </a:rPr>
                <a:t>Shaping the future</a:t>
              </a:r>
              <a:endParaRPr lang="en-GB" sz="2000" dirty="0">
                <a:solidFill>
                  <a:srgbClr val="7CB3E1">
                    <a:lumMod val="50000"/>
                  </a:srgbClr>
                </a:solidFill>
              </a:endParaRPr>
            </a:p>
          </p:txBody>
        </p:sp>
        <p:sp>
          <p:nvSpPr>
            <p:cNvPr id="16" name="TextBox 15"/>
            <p:cNvSpPr txBox="1"/>
            <p:nvPr userDrawn="1"/>
          </p:nvSpPr>
          <p:spPr>
            <a:xfrm rot="18900000">
              <a:off x="5110736" y="5975482"/>
              <a:ext cx="1468672" cy="400110"/>
            </a:xfrm>
            <a:prstGeom prst="rect">
              <a:avLst/>
            </a:prstGeom>
            <a:noFill/>
          </p:spPr>
          <p:txBody>
            <a:bodyPr wrap="none" rtlCol="0">
              <a:spAutoFit/>
            </a:bodyPr>
            <a:lstStyle/>
            <a:p>
              <a:r>
                <a:rPr lang="en-GB" sz="2000" dirty="0" smtClean="0">
                  <a:solidFill>
                    <a:srgbClr val="7CB3E1">
                      <a:lumMod val="50000"/>
                    </a:srgbClr>
                  </a:solidFill>
                </a:rPr>
                <a:t>Networking</a:t>
              </a:r>
              <a:endParaRPr lang="en-GB" sz="2000" dirty="0">
                <a:solidFill>
                  <a:srgbClr val="7CB3E1">
                    <a:lumMod val="50000"/>
                  </a:srgbClr>
                </a:solidFill>
              </a:endParaRPr>
            </a:p>
          </p:txBody>
        </p:sp>
        <p:sp>
          <p:nvSpPr>
            <p:cNvPr id="17" name="TextBox 16"/>
            <p:cNvSpPr txBox="1"/>
            <p:nvPr userDrawn="1"/>
          </p:nvSpPr>
          <p:spPr>
            <a:xfrm rot="18900000">
              <a:off x="5437955" y="5581195"/>
              <a:ext cx="2521844" cy="400110"/>
            </a:xfrm>
            <a:prstGeom prst="rect">
              <a:avLst/>
            </a:prstGeom>
            <a:noFill/>
          </p:spPr>
          <p:txBody>
            <a:bodyPr wrap="none" rtlCol="0">
              <a:spAutoFit/>
            </a:bodyPr>
            <a:lstStyle/>
            <a:p>
              <a:r>
                <a:rPr lang="en-GB" sz="2000" dirty="0" smtClean="0">
                  <a:solidFill>
                    <a:srgbClr val="7CB3E1">
                      <a:lumMod val="50000"/>
                    </a:srgbClr>
                  </a:solidFill>
                </a:rPr>
                <a:t>Professional support</a:t>
              </a:r>
              <a:endParaRPr lang="en-GB" sz="2000" dirty="0">
                <a:solidFill>
                  <a:srgbClr val="7CB3E1">
                    <a:lumMod val="50000"/>
                  </a:srgbClr>
                </a:solidFill>
              </a:endParaRPr>
            </a:p>
          </p:txBody>
        </p:sp>
        <p:sp>
          <p:nvSpPr>
            <p:cNvPr id="18" name="TextBox 17"/>
            <p:cNvSpPr txBox="1"/>
            <p:nvPr userDrawn="1"/>
          </p:nvSpPr>
          <p:spPr>
            <a:xfrm rot="18900000">
              <a:off x="6007613" y="5656698"/>
              <a:ext cx="2321469" cy="400110"/>
            </a:xfrm>
            <a:prstGeom prst="rect">
              <a:avLst/>
            </a:prstGeom>
            <a:noFill/>
          </p:spPr>
          <p:txBody>
            <a:bodyPr wrap="none" rtlCol="0">
              <a:spAutoFit/>
            </a:bodyPr>
            <a:lstStyle/>
            <a:p>
              <a:r>
                <a:rPr lang="en-GB" sz="2000" dirty="0" smtClean="0">
                  <a:solidFill>
                    <a:srgbClr val="7CB3E1">
                      <a:lumMod val="50000"/>
                    </a:srgbClr>
                  </a:solidFill>
                </a:rPr>
                <a:t>Enterprise and risk</a:t>
              </a:r>
              <a:endParaRPr lang="en-GB" sz="2000" dirty="0">
                <a:solidFill>
                  <a:srgbClr val="7CB3E1">
                    <a:lumMod val="50000"/>
                  </a:srgbClr>
                </a:solidFill>
              </a:endParaRPr>
            </a:p>
          </p:txBody>
        </p:sp>
        <p:sp>
          <p:nvSpPr>
            <p:cNvPr id="19" name="TextBox 18"/>
            <p:cNvSpPr txBox="1"/>
            <p:nvPr userDrawn="1"/>
          </p:nvSpPr>
          <p:spPr>
            <a:xfrm rot="18900000">
              <a:off x="6624724" y="5782531"/>
              <a:ext cx="1994457" cy="400110"/>
            </a:xfrm>
            <a:prstGeom prst="rect">
              <a:avLst/>
            </a:prstGeom>
            <a:noFill/>
          </p:spPr>
          <p:txBody>
            <a:bodyPr wrap="none" rtlCol="0">
              <a:spAutoFit/>
            </a:bodyPr>
            <a:lstStyle/>
            <a:p>
              <a:r>
                <a:rPr lang="en-GB" sz="2000" dirty="0" smtClean="0">
                  <a:solidFill>
                    <a:srgbClr val="7CB3E1">
                      <a:lumMod val="50000"/>
                    </a:srgbClr>
                  </a:solidFill>
                </a:rPr>
                <a:t>Learned society</a:t>
              </a:r>
              <a:endParaRPr lang="en-GB" sz="2000" dirty="0">
                <a:solidFill>
                  <a:srgbClr val="7CB3E1">
                    <a:lumMod val="50000"/>
                  </a:srgbClr>
                </a:solidFill>
              </a:endParaRPr>
            </a:p>
          </p:txBody>
        </p:sp>
        <p:sp>
          <p:nvSpPr>
            <p:cNvPr id="20" name="TextBox 19"/>
            <p:cNvSpPr txBox="1"/>
            <p:nvPr userDrawn="1"/>
          </p:nvSpPr>
          <p:spPr>
            <a:xfrm rot="18900000">
              <a:off x="7271451" y="6009035"/>
              <a:ext cx="1508746" cy="400110"/>
            </a:xfrm>
            <a:prstGeom prst="rect">
              <a:avLst/>
            </a:prstGeom>
            <a:noFill/>
          </p:spPr>
          <p:txBody>
            <a:bodyPr wrap="none" rtlCol="0">
              <a:spAutoFit/>
            </a:bodyPr>
            <a:lstStyle/>
            <a:p>
              <a:r>
                <a:rPr lang="en-GB" sz="2000" dirty="0" smtClean="0">
                  <a:solidFill>
                    <a:srgbClr val="7CB3E1">
                      <a:lumMod val="50000"/>
                    </a:srgbClr>
                  </a:solidFill>
                </a:rPr>
                <a:t>Opportunity</a:t>
              </a:r>
              <a:endParaRPr lang="en-GB" sz="2000" dirty="0">
                <a:solidFill>
                  <a:srgbClr val="7CB3E1">
                    <a:lumMod val="50000"/>
                  </a:srgbClr>
                </a:solidFill>
              </a:endParaRPr>
            </a:p>
          </p:txBody>
        </p:sp>
        <p:sp>
          <p:nvSpPr>
            <p:cNvPr id="21" name="TextBox 20"/>
            <p:cNvSpPr txBox="1"/>
            <p:nvPr userDrawn="1"/>
          </p:nvSpPr>
          <p:spPr>
            <a:xfrm rot="18900000">
              <a:off x="7671424" y="5623142"/>
              <a:ext cx="2364750" cy="400110"/>
            </a:xfrm>
            <a:prstGeom prst="rect">
              <a:avLst/>
            </a:prstGeom>
            <a:noFill/>
          </p:spPr>
          <p:txBody>
            <a:bodyPr wrap="none" rtlCol="0">
              <a:spAutoFit/>
            </a:bodyPr>
            <a:lstStyle/>
            <a:p>
              <a:r>
                <a:rPr lang="en-GB" sz="2000" dirty="0" smtClean="0">
                  <a:solidFill>
                    <a:srgbClr val="7CB3E1">
                      <a:lumMod val="50000"/>
                    </a:srgbClr>
                  </a:solidFill>
                </a:rPr>
                <a:t>International profile</a:t>
              </a:r>
              <a:endParaRPr lang="en-GB" sz="2000" dirty="0">
                <a:solidFill>
                  <a:srgbClr val="7CB3E1">
                    <a:lumMod val="50000"/>
                  </a:srgbClr>
                </a:solidFill>
              </a:endParaRPr>
            </a:p>
          </p:txBody>
        </p:sp>
        <p:sp>
          <p:nvSpPr>
            <p:cNvPr id="22" name="TextBox 21"/>
            <p:cNvSpPr txBox="1"/>
            <p:nvPr userDrawn="1"/>
          </p:nvSpPr>
          <p:spPr>
            <a:xfrm rot="18900000">
              <a:off x="8450189" y="6067758"/>
              <a:ext cx="1154483" cy="400110"/>
            </a:xfrm>
            <a:prstGeom prst="rect">
              <a:avLst/>
            </a:prstGeom>
            <a:noFill/>
          </p:spPr>
          <p:txBody>
            <a:bodyPr wrap="none" rtlCol="0">
              <a:spAutoFit/>
            </a:bodyPr>
            <a:lstStyle/>
            <a:p>
              <a:r>
                <a:rPr lang="en-GB" sz="2000" dirty="0" smtClean="0">
                  <a:solidFill>
                    <a:srgbClr val="7CB3E1">
                      <a:lumMod val="50000"/>
                    </a:srgbClr>
                  </a:solidFill>
                </a:rPr>
                <a:t>Journals</a:t>
              </a:r>
              <a:endParaRPr lang="en-GB" sz="2000" dirty="0">
                <a:solidFill>
                  <a:srgbClr val="7CB3E1">
                    <a:lumMod val="50000"/>
                  </a:srgbClr>
                </a:solidFill>
              </a:endParaRPr>
            </a:p>
          </p:txBody>
        </p:sp>
        <p:sp>
          <p:nvSpPr>
            <p:cNvPr id="23" name="TextBox 22"/>
            <p:cNvSpPr txBox="1"/>
            <p:nvPr userDrawn="1"/>
          </p:nvSpPr>
          <p:spPr>
            <a:xfrm rot="18900000">
              <a:off x="8895685" y="6017425"/>
              <a:ext cx="1425390" cy="400110"/>
            </a:xfrm>
            <a:prstGeom prst="rect">
              <a:avLst/>
            </a:prstGeom>
            <a:noFill/>
          </p:spPr>
          <p:txBody>
            <a:bodyPr wrap="none" rtlCol="0">
              <a:spAutoFit/>
            </a:bodyPr>
            <a:lstStyle/>
            <a:p>
              <a:r>
                <a:rPr lang="en-GB" sz="2000" dirty="0" smtClean="0">
                  <a:solidFill>
                    <a:srgbClr val="7CB3E1">
                      <a:lumMod val="50000"/>
                    </a:srgbClr>
                  </a:solidFill>
                </a:rPr>
                <a:t>Supporting</a:t>
              </a:r>
              <a:endParaRPr lang="en-GB" sz="2000" dirty="0">
                <a:solidFill>
                  <a:srgbClr val="7CB3E1">
                    <a:lumMod val="50000"/>
                  </a:srgbClr>
                </a:solidFill>
              </a:endParaRPr>
            </a:p>
          </p:txBody>
        </p:sp>
        <p:sp>
          <p:nvSpPr>
            <p:cNvPr id="24" name="TextBox 23"/>
            <p:cNvSpPr txBox="1"/>
            <p:nvPr userDrawn="1"/>
          </p:nvSpPr>
          <p:spPr>
            <a:xfrm rot="18900000">
              <a:off x="-359768" y="5561424"/>
              <a:ext cx="1253869" cy="400110"/>
            </a:xfrm>
            <a:prstGeom prst="rect">
              <a:avLst/>
            </a:prstGeom>
            <a:noFill/>
          </p:spPr>
          <p:txBody>
            <a:bodyPr wrap="none" rtlCol="0">
              <a:spAutoFit/>
            </a:bodyPr>
            <a:lstStyle/>
            <a:p>
              <a:r>
                <a:rPr lang="en-GB" sz="2000" dirty="0" smtClean="0">
                  <a:solidFill>
                    <a:srgbClr val="7CB3E1">
                      <a:lumMod val="50000"/>
                    </a:srgbClr>
                  </a:solidFill>
                </a:rPr>
                <a:t>Expertise</a:t>
              </a:r>
              <a:endParaRPr lang="en-GB" sz="2000" dirty="0">
                <a:solidFill>
                  <a:srgbClr val="7CB3E1">
                    <a:lumMod val="50000"/>
                  </a:srgbClr>
                </a:solidFill>
              </a:endParaRPr>
            </a:p>
          </p:txBody>
        </p:sp>
        <p:sp>
          <p:nvSpPr>
            <p:cNvPr id="25" name="TextBox 24"/>
            <p:cNvSpPr txBox="1"/>
            <p:nvPr userDrawn="1"/>
          </p:nvSpPr>
          <p:spPr>
            <a:xfrm rot="18900000">
              <a:off x="-256973" y="5888594"/>
              <a:ext cx="1611339" cy="400110"/>
            </a:xfrm>
            <a:prstGeom prst="rect">
              <a:avLst/>
            </a:prstGeom>
            <a:noFill/>
          </p:spPr>
          <p:txBody>
            <a:bodyPr wrap="none" rtlCol="0">
              <a:spAutoFit/>
            </a:bodyPr>
            <a:lstStyle/>
            <a:p>
              <a:r>
                <a:rPr lang="en-GB" sz="2000" dirty="0" smtClean="0">
                  <a:solidFill>
                    <a:srgbClr val="7CB3E1">
                      <a:lumMod val="50000"/>
                    </a:srgbClr>
                  </a:solidFill>
                </a:rPr>
                <a:t>Sponsorship</a:t>
              </a:r>
              <a:endParaRPr lang="en-GB" sz="2000" dirty="0">
                <a:solidFill>
                  <a:srgbClr val="7CB3E1">
                    <a:lumMod val="50000"/>
                  </a:srgbClr>
                </a:solidFill>
              </a:endParaRPr>
            </a:p>
          </p:txBody>
        </p:sp>
        <p:sp>
          <p:nvSpPr>
            <p:cNvPr id="26" name="TextBox 25"/>
            <p:cNvSpPr txBox="1"/>
            <p:nvPr userDrawn="1"/>
          </p:nvSpPr>
          <p:spPr>
            <a:xfrm rot="18900000">
              <a:off x="104852" y="5670479"/>
              <a:ext cx="2380780" cy="400110"/>
            </a:xfrm>
            <a:prstGeom prst="rect">
              <a:avLst/>
            </a:prstGeom>
            <a:noFill/>
          </p:spPr>
          <p:txBody>
            <a:bodyPr wrap="none" rtlCol="0">
              <a:spAutoFit/>
            </a:bodyPr>
            <a:lstStyle/>
            <a:p>
              <a:r>
                <a:rPr lang="en-GB" sz="2000" dirty="0" smtClean="0">
                  <a:solidFill>
                    <a:srgbClr val="7CB3E1">
                      <a:lumMod val="50000"/>
                    </a:srgbClr>
                  </a:solidFill>
                </a:rPr>
                <a:t>Thought leadership</a:t>
              </a:r>
              <a:endParaRPr lang="en-GB" sz="2000" dirty="0">
                <a:solidFill>
                  <a:srgbClr val="7CB3E1">
                    <a:lumMod val="50000"/>
                  </a:srgbClr>
                </a:solidFill>
              </a:endParaRPr>
            </a:p>
          </p:txBody>
        </p:sp>
      </p:grpSp>
      <p:sp>
        <p:nvSpPr>
          <p:cNvPr id="3074" name="Rectangle 2"/>
          <p:cNvSpPr>
            <a:spLocks noGrp="1" noChangeArrowheads="1"/>
          </p:cNvSpPr>
          <p:nvPr>
            <p:ph type="ctrTitle"/>
          </p:nvPr>
        </p:nvSpPr>
        <p:spPr>
          <a:xfrm>
            <a:off x="428229" y="2133610"/>
            <a:ext cx="8858646" cy="1295399"/>
          </a:xfrm>
        </p:spPr>
        <p:txBody>
          <a:bodyPr anchor="t"/>
          <a:lstStyle>
            <a:lvl1pPr>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2" y="2781301"/>
            <a:ext cx="8229618" cy="1007740"/>
          </a:xfrm>
        </p:spPr>
        <p:txBody>
          <a:bodyPr/>
          <a:lstStyle>
            <a:lvl1pPr marL="0" indent="0">
              <a:spcBef>
                <a:spcPts val="0"/>
              </a:spcBef>
              <a:buFontTx/>
              <a:buNone/>
              <a:defRPr sz="23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7" y="260351"/>
            <a:ext cx="208039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860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30" y="2133610"/>
            <a:ext cx="8118044" cy="1295399"/>
          </a:xfrm>
        </p:spPr>
        <p:txBody>
          <a:bodyPr anchor="t"/>
          <a:lstStyle>
            <a:lvl1pPr>
              <a:defRPr sz="32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300">
                <a:solidFill>
                  <a:schemeClr val="tx1"/>
                </a:solidFill>
              </a:defRPr>
            </a:lvl1pPr>
          </a:lstStyle>
          <a:p>
            <a:pPr lvl="0"/>
            <a:r>
              <a:rPr lang="en-US" noProof="0" smtClean="0"/>
              <a:t>Click to edit Master subtitle style</a:t>
            </a:r>
            <a:endParaRPr lang="en-GB" noProof="0" dirty="0" smtClean="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97855" y="6095475"/>
            <a:ext cx="1188423"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Progress</a:t>
            </a:r>
            <a:endParaRPr lang="en-GB" sz="2000" dirty="0">
              <a:solidFill>
                <a:prstClr val="white">
                  <a:lumMod val="75000"/>
                </a:prstClr>
              </a:solidFill>
            </a:endParaRPr>
          </a:p>
        </p:txBody>
      </p:sp>
      <p:sp>
        <p:nvSpPr>
          <p:cNvPr id="33" name="TextBox 32"/>
          <p:cNvSpPr txBox="1"/>
          <p:nvPr userDrawn="1"/>
        </p:nvSpPr>
        <p:spPr>
          <a:xfrm rot="18900000">
            <a:off x="1283545" y="6045141"/>
            <a:ext cx="1459331"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Community</a:t>
            </a:r>
            <a:endParaRPr lang="en-GB" sz="2000" dirty="0">
              <a:solidFill>
                <a:prstClr val="white">
                  <a:lumMod val="75000"/>
                </a:prstClr>
              </a:solidFill>
            </a:endParaRPr>
          </a:p>
        </p:txBody>
      </p:sp>
      <p:sp>
        <p:nvSpPr>
          <p:cNvPr id="34" name="TextBox 33"/>
          <p:cNvSpPr txBox="1"/>
          <p:nvPr userDrawn="1"/>
        </p:nvSpPr>
        <p:spPr>
          <a:xfrm rot="18900000">
            <a:off x="1641034" y="5667636"/>
            <a:ext cx="2387470"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Sessional Meetings</a:t>
            </a:r>
            <a:endParaRPr lang="en-GB" sz="2000" dirty="0">
              <a:solidFill>
                <a:prstClr val="white">
                  <a:lumMod val="75000"/>
                </a:prstClr>
              </a:solidFill>
            </a:endParaRPr>
          </a:p>
        </p:txBody>
      </p:sp>
      <p:sp>
        <p:nvSpPr>
          <p:cNvPr id="35" name="TextBox 34"/>
          <p:cNvSpPr txBox="1"/>
          <p:nvPr userDrawn="1"/>
        </p:nvSpPr>
        <p:spPr>
          <a:xfrm rot="18900000">
            <a:off x="2423877" y="6045140"/>
            <a:ext cx="1303840"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Education</a:t>
            </a:r>
            <a:endParaRPr lang="en-GB" sz="2000" dirty="0">
              <a:solidFill>
                <a:prstClr val="white">
                  <a:lumMod val="75000"/>
                </a:prstClr>
              </a:solidFill>
            </a:endParaRPr>
          </a:p>
        </p:txBody>
      </p:sp>
      <p:sp>
        <p:nvSpPr>
          <p:cNvPr id="36" name="TextBox 35"/>
          <p:cNvSpPr txBox="1"/>
          <p:nvPr userDrawn="1"/>
        </p:nvSpPr>
        <p:spPr>
          <a:xfrm rot="18900000">
            <a:off x="2811203" y="5818639"/>
            <a:ext cx="1938822"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Working parties</a:t>
            </a:r>
            <a:endParaRPr lang="en-GB" sz="2000" dirty="0">
              <a:solidFill>
                <a:prstClr val="white">
                  <a:lumMod val="75000"/>
                </a:prstClr>
              </a:solidFill>
            </a:endParaRPr>
          </a:p>
        </p:txBody>
      </p:sp>
      <p:sp>
        <p:nvSpPr>
          <p:cNvPr id="37" name="TextBox 36"/>
          <p:cNvSpPr txBox="1"/>
          <p:nvPr userDrawn="1"/>
        </p:nvSpPr>
        <p:spPr>
          <a:xfrm rot="18900000">
            <a:off x="3423977" y="5969643"/>
            <a:ext cx="1589431"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Volunteering</a:t>
            </a:r>
            <a:endParaRPr lang="en-GB" sz="2000" dirty="0">
              <a:solidFill>
                <a:prstClr val="white">
                  <a:lumMod val="75000"/>
                </a:prstClr>
              </a:solidFill>
            </a:endParaRPr>
          </a:p>
        </p:txBody>
      </p:sp>
      <p:sp>
        <p:nvSpPr>
          <p:cNvPr id="38" name="TextBox 37"/>
          <p:cNvSpPr txBox="1"/>
          <p:nvPr userDrawn="1"/>
        </p:nvSpPr>
        <p:spPr>
          <a:xfrm rot="18900000">
            <a:off x="4046342" y="6061920"/>
            <a:ext cx="1260559"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Research</a:t>
            </a:r>
            <a:endParaRPr lang="en-GB" sz="2000" dirty="0">
              <a:solidFill>
                <a:prstClr val="white">
                  <a:lumMod val="75000"/>
                </a:prstClr>
              </a:solidFill>
            </a:endParaRPr>
          </a:p>
        </p:txBody>
      </p:sp>
      <p:sp>
        <p:nvSpPr>
          <p:cNvPr id="39" name="TextBox 38"/>
          <p:cNvSpPr txBox="1"/>
          <p:nvPr userDrawn="1"/>
        </p:nvSpPr>
        <p:spPr>
          <a:xfrm rot="18900000">
            <a:off x="4355347" y="5701192"/>
            <a:ext cx="2256023"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Shaping the future</a:t>
            </a:r>
            <a:endParaRPr lang="en-GB" sz="2000" dirty="0">
              <a:solidFill>
                <a:prstClr val="white">
                  <a:lumMod val="75000"/>
                </a:prstClr>
              </a:solidFill>
            </a:endParaRPr>
          </a:p>
        </p:txBody>
      </p:sp>
      <p:sp>
        <p:nvSpPr>
          <p:cNvPr id="40" name="TextBox 39"/>
          <p:cNvSpPr txBox="1"/>
          <p:nvPr userDrawn="1"/>
        </p:nvSpPr>
        <p:spPr>
          <a:xfrm rot="18900000">
            <a:off x="5121821" y="5981028"/>
            <a:ext cx="1446507"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Networking</a:t>
            </a:r>
            <a:endParaRPr lang="en-GB" sz="2000" dirty="0">
              <a:solidFill>
                <a:prstClr val="white">
                  <a:lumMod val="75000"/>
                </a:prstClr>
              </a:solidFill>
            </a:endParaRPr>
          </a:p>
        </p:txBody>
      </p:sp>
      <p:sp>
        <p:nvSpPr>
          <p:cNvPr id="41" name="TextBox 40"/>
          <p:cNvSpPr txBox="1"/>
          <p:nvPr userDrawn="1"/>
        </p:nvSpPr>
        <p:spPr>
          <a:xfrm rot="18900000">
            <a:off x="5449039" y="5586740"/>
            <a:ext cx="2499680"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Professional support</a:t>
            </a:r>
            <a:endParaRPr lang="en-GB" sz="2000" dirty="0">
              <a:solidFill>
                <a:prstClr val="white">
                  <a:lumMod val="75000"/>
                </a:prstClr>
              </a:solidFill>
            </a:endParaRPr>
          </a:p>
        </p:txBody>
      </p:sp>
      <p:sp>
        <p:nvSpPr>
          <p:cNvPr id="42" name="TextBox 41"/>
          <p:cNvSpPr txBox="1"/>
          <p:nvPr userDrawn="1"/>
        </p:nvSpPr>
        <p:spPr>
          <a:xfrm rot="18900000">
            <a:off x="6018698" y="5662243"/>
            <a:ext cx="2299305"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Enterprise and risk</a:t>
            </a:r>
            <a:endParaRPr lang="en-GB" sz="2000" dirty="0">
              <a:solidFill>
                <a:prstClr val="white">
                  <a:lumMod val="75000"/>
                </a:prstClr>
              </a:solidFill>
            </a:endParaRPr>
          </a:p>
        </p:txBody>
      </p:sp>
      <p:sp>
        <p:nvSpPr>
          <p:cNvPr id="43" name="TextBox 42"/>
          <p:cNvSpPr txBox="1"/>
          <p:nvPr userDrawn="1"/>
        </p:nvSpPr>
        <p:spPr>
          <a:xfrm rot="18900000">
            <a:off x="6635808" y="5788076"/>
            <a:ext cx="1972292"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Learned society</a:t>
            </a:r>
            <a:endParaRPr lang="en-GB" sz="2000" dirty="0">
              <a:solidFill>
                <a:prstClr val="white">
                  <a:lumMod val="75000"/>
                </a:prstClr>
              </a:solidFill>
            </a:endParaRPr>
          </a:p>
        </p:txBody>
      </p:sp>
      <p:sp>
        <p:nvSpPr>
          <p:cNvPr id="44" name="TextBox 43"/>
          <p:cNvSpPr txBox="1"/>
          <p:nvPr userDrawn="1"/>
        </p:nvSpPr>
        <p:spPr>
          <a:xfrm rot="18900000">
            <a:off x="7282536" y="6014580"/>
            <a:ext cx="1486582"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Opportunity</a:t>
            </a:r>
            <a:endParaRPr lang="en-GB" sz="2000" dirty="0">
              <a:solidFill>
                <a:prstClr val="white">
                  <a:lumMod val="75000"/>
                </a:prstClr>
              </a:solidFill>
            </a:endParaRPr>
          </a:p>
        </p:txBody>
      </p:sp>
      <p:sp>
        <p:nvSpPr>
          <p:cNvPr id="45" name="TextBox 44"/>
          <p:cNvSpPr txBox="1"/>
          <p:nvPr userDrawn="1"/>
        </p:nvSpPr>
        <p:spPr>
          <a:xfrm rot="18900000">
            <a:off x="7682508" y="5628687"/>
            <a:ext cx="2342586"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International profile</a:t>
            </a:r>
            <a:endParaRPr lang="en-GB" sz="2000" dirty="0">
              <a:solidFill>
                <a:prstClr val="white">
                  <a:lumMod val="75000"/>
                </a:prstClr>
              </a:solidFill>
            </a:endParaRPr>
          </a:p>
        </p:txBody>
      </p:sp>
      <p:sp>
        <p:nvSpPr>
          <p:cNvPr id="46" name="TextBox 45"/>
          <p:cNvSpPr txBox="1"/>
          <p:nvPr userDrawn="1"/>
        </p:nvSpPr>
        <p:spPr>
          <a:xfrm rot="18900000">
            <a:off x="8461272" y="6073303"/>
            <a:ext cx="1132319"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Journals</a:t>
            </a:r>
            <a:endParaRPr lang="en-GB" sz="2000" dirty="0">
              <a:solidFill>
                <a:prstClr val="white">
                  <a:lumMod val="75000"/>
                </a:prstClr>
              </a:solidFill>
            </a:endParaRPr>
          </a:p>
        </p:txBody>
      </p:sp>
      <p:sp>
        <p:nvSpPr>
          <p:cNvPr id="47" name="TextBox 46"/>
          <p:cNvSpPr txBox="1"/>
          <p:nvPr userDrawn="1"/>
        </p:nvSpPr>
        <p:spPr>
          <a:xfrm rot="18900000">
            <a:off x="8906769" y="6022969"/>
            <a:ext cx="1403226"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Supporting</a:t>
            </a:r>
            <a:endParaRPr lang="en-GB" sz="2000" dirty="0">
              <a:solidFill>
                <a:prstClr val="white">
                  <a:lumMod val="75000"/>
                </a:prstClr>
              </a:solidFill>
            </a:endParaRPr>
          </a:p>
        </p:txBody>
      </p:sp>
      <p:sp>
        <p:nvSpPr>
          <p:cNvPr id="48" name="TextBox 47"/>
          <p:cNvSpPr txBox="1"/>
          <p:nvPr userDrawn="1"/>
        </p:nvSpPr>
        <p:spPr>
          <a:xfrm rot="18900000">
            <a:off x="-348683" y="5566969"/>
            <a:ext cx="1231705"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Expertise</a:t>
            </a:r>
            <a:endParaRPr lang="en-GB" sz="2000" dirty="0">
              <a:solidFill>
                <a:prstClr val="white">
                  <a:lumMod val="75000"/>
                </a:prstClr>
              </a:solidFill>
            </a:endParaRPr>
          </a:p>
        </p:txBody>
      </p:sp>
      <p:sp>
        <p:nvSpPr>
          <p:cNvPr id="49" name="TextBox 48"/>
          <p:cNvSpPr txBox="1"/>
          <p:nvPr userDrawn="1"/>
        </p:nvSpPr>
        <p:spPr>
          <a:xfrm rot="18900000">
            <a:off x="-245887" y="5894140"/>
            <a:ext cx="1589174"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Sponsorship</a:t>
            </a:r>
            <a:endParaRPr lang="en-GB" sz="2000" dirty="0">
              <a:solidFill>
                <a:prstClr val="white">
                  <a:lumMod val="75000"/>
                </a:prstClr>
              </a:solidFill>
            </a:endParaRPr>
          </a:p>
        </p:txBody>
      </p:sp>
      <p:sp>
        <p:nvSpPr>
          <p:cNvPr id="50" name="TextBox 49"/>
          <p:cNvSpPr txBox="1"/>
          <p:nvPr userDrawn="1"/>
        </p:nvSpPr>
        <p:spPr>
          <a:xfrm rot="18900000">
            <a:off x="115937" y="5676025"/>
            <a:ext cx="2358616" cy="389026"/>
          </a:xfrm>
          <a:prstGeom prst="rect">
            <a:avLst/>
          </a:prstGeom>
          <a:noFill/>
        </p:spPr>
        <p:txBody>
          <a:bodyPr wrap="none" lIns="80465" tIns="40232" rIns="80465" bIns="40232" rtlCol="0">
            <a:spAutoFit/>
          </a:bodyPr>
          <a:lstStyle/>
          <a:p>
            <a:r>
              <a:rPr lang="en-GB" sz="2000" dirty="0" smtClean="0">
                <a:solidFill>
                  <a:prstClr val="white">
                    <a:lumMod val="75000"/>
                  </a:prstClr>
                </a:solidFill>
              </a:rPr>
              <a:t>Thought leadership</a:t>
            </a:r>
            <a:endParaRPr lang="en-GB" sz="2000" dirty="0">
              <a:solidFill>
                <a:prstClr val="white">
                  <a:lumMod val="75000"/>
                </a:prstClr>
              </a:solidFill>
            </a:endParaRPr>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39424352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13 October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spTree>
    <p:extLst>
      <p:ext uri="{BB962C8B-B14F-4D97-AF65-F5344CB8AC3E}">
        <p14:creationId xmlns:p14="http://schemas.microsoft.com/office/powerpoint/2010/main" val="149925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8982471" cy="1295399"/>
          </a:xfrm>
        </p:spPr>
        <p:txBody>
          <a:bodyPr anchor="t"/>
          <a:lstStyle>
            <a:lvl1pPr>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3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13 October 2017</a:t>
            </a:fld>
            <a:endParaRPr lang="en-GB" dirty="0">
              <a:solidFill>
                <a:prstClr val="white"/>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084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30" y="2133610"/>
            <a:ext cx="6877446" cy="1295399"/>
          </a:xfrm>
        </p:spPr>
        <p:txBody>
          <a:bodyPr anchor="t"/>
          <a:lstStyle>
            <a:lvl1pPr>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3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88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7063184" cy="1295399"/>
          </a:xfrm>
        </p:spPr>
        <p:txBody>
          <a:bodyPr anchor="t"/>
          <a:lstStyle>
            <a:lvl1pPr>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3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13 October 2017</a:t>
            </a:fld>
            <a:endParaRPr lang="en-GB" dirty="0">
              <a:solidFill>
                <a:prstClr val="white"/>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475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7723585" cy="1295399"/>
          </a:xfrm>
        </p:spPr>
        <p:txBody>
          <a:bodyPr anchor="t"/>
          <a:lstStyle>
            <a:lvl1pPr>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3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34" y="6410333"/>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490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October 2017</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9523030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30" y="1557338"/>
            <a:ext cx="4407827" cy="4640263"/>
          </a:xfrm>
        </p:spPr>
        <p:txBody>
          <a:bodyPr/>
          <a:lstStyle>
            <a:lvl1pPr>
              <a:defRPr sz="2000"/>
            </a:lvl1pPr>
            <a:lvl2pPr>
              <a:defRPr sz="1800"/>
            </a:lvl2pPr>
            <a:lvl3pPr>
              <a:defRPr sz="1600"/>
            </a:lvl3pPr>
            <a:lvl4pPr>
              <a:defRPr sz="14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7" cy="4640263"/>
          </a:xfrm>
        </p:spPr>
        <p:txBody>
          <a:bodyPr/>
          <a:lstStyle>
            <a:lvl1pPr>
              <a:defRPr sz="2000"/>
            </a:lvl1pPr>
            <a:lvl2pPr>
              <a:defRPr sz="1800"/>
            </a:lvl2pPr>
            <a:lvl3pPr>
              <a:defRPr sz="1600"/>
            </a:lvl3pPr>
            <a:lvl4pPr>
              <a:defRPr sz="14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1783634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000" b="1"/>
            </a:lvl1pPr>
            <a:lvl2pPr marL="402346" indent="0">
              <a:buNone/>
              <a:defRPr sz="1800" b="1"/>
            </a:lvl2pPr>
            <a:lvl3pPr marL="804690" indent="0">
              <a:buNone/>
              <a:defRPr sz="1600" b="1"/>
            </a:lvl3pPr>
            <a:lvl4pPr marL="1207034" indent="0">
              <a:buNone/>
              <a:defRPr sz="1400" b="1"/>
            </a:lvl4pPr>
            <a:lvl5pPr marL="1609379" indent="0">
              <a:buNone/>
              <a:defRPr sz="1400" b="1"/>
            </a:lvl5pPr>
            <a:lvl6pPr marL="2011724" indent="0">
              <a:buNone/>
              <a:defRPr sz="1400" b="1"/>
            </a:lvl6pPr>
            <a:lvl7pPr marL="2414068" indent="0">
              <a:buNone/>
              <a:defRPr sz="1400" b="1"/>
            </a:lvl7pPr>
            <a:lvl8pPr marL="2816413" indent="0">
              <a:buNone/>
              <a:defRPr sz="1400" b="1"/>
            </a:lvl8pPr>
            <a:lvl9pPr marL="321875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000"/>
            </a:lvl1pPr>
            <a:lvl2pPr>
              <a:defRPr sz="1800"/>
            </a:lvl2pPr>
            <a:lvl3pPr>
              <a:defRPr sz="1600"/>
            </a:lvl3pPr>
            <a:lvl4pPr>
              <a:defRPr sz="1400"/>
            </a:lvl4pPr>
            <a:lvl5pPr>
              <a:defRPr sz="13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0" y="1535113"/>
            <a:ext cx="4378591" cy="639763"/>
          </a:xfrm>
        </p:spPr>
        <p:txBody>
          <a:bodyPr anchor="b"/>
          <a:lstStyle>
            <a:lvl1pPr marL="0" indent="0">
              <a:buNone/>
              <a:defRPr sz="2000" b="1"/>
            </a:lvl1pPr>
            <a:lvl2pPr marL="402346" indent="0">
              <a:buNone/>
              <a:defRPr sz="1800" b="1"/>
            </a:lvl2pPr>
            <a:lvl3pPr marL="804690" indent="0">
              <a:buNone/>
              <a:defRPr sz="1600" b="1"/>
            </a:lvl3pPr>
            <a:lvl4pPr marL="1207034" indent="0">
              <a:buNone/>
              <a:defRPr sz="1400" b="1"/>
            </a:lvl4pPr>
            <a:lvl5pPr marL="1609379" indent="0">
              <a:buNone/>
              <a:defRPr sz="1400" b="1"/>
            </a:lvl5pPr>
            <a:lvl6pPr marL="2011724" indent="0">
              <a:buNone/>
              <a:defRPr sz="1400" b="1"/>
            </a:lvl6pPr>
            <a:lvl7pPr marL="2414068" indent="0">
              <a:buNone/>
              <a:defRPr sz="1400" b="1"/>
            </a:lvl7pPr>
            <a:lvl8pPr marL="2816413" indent="0">
              <a:buNone/>
              <a:defRPr sz="1400" b="1"/>
            </a:lvl8pPr>
            <a:lvl9pPr marL="321875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032110" y="2174875"/>
            <a:ext cx="4378591" cy="3951288"/>
          </a:xfrm>
        </p:spPr>
        <p:txBody>
          <a:bodyPr/>
          <a:lstStyle>
            <a:lvl1pPr>
              <a:defRPr sz="2000"/>
            </a:lvl1pPr>
            <a:lvl2pPr>
              <a:defRPr sz="1800"/>
            </a:lvl2pPr>
            <a:lvl3pPr>
              <a:defRPr sz="1600"/>
            </a:lvl3pPr>
            <a:lvl4pPr>
              <a:defRPr sz="1400"/>
            </a:lvl4pPr>
            <a:lvl5pPr>
              <a:defRPr sz="13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13 October 2017</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3120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13 October 2017</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3929491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13 October 2017</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1551043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33"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30" y="1557338"/>
            <a:ext cx="4407827" cy="4640263"/>
          </a:xfrm>
        </p:spPr>
        <p:txBody>
          <a:bodyPr/>
          <a:lstStyle>
            <a:lvl1pPr>
              <a:defRPr sz="2000"/>
            </a:lvl1pPr>
            <a:lvl2pPr>
              <a:defRPr sz="1800"/>
            </a:lvl2pPr>
            <a:lvl3pPr>
              <a:defRPr sz="1600"/>
            </a:lvl3pPr>
            <a:lvl4pPr>
              <a:defRPr sz="14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7" cy="4640263"/>
          </a:xfrm>
        </p:spPr>
        <p:txBody>
          <a:bodyPr/>
          <a:lstStyle>
            <a:lvl1pPr>
              <a:defRPr sz="2000"/>
            </a:lvl1pPr>
          </a:lstStyle>
          <a:p>
            <a:r>
              <a:rPr lang="en-US" smtClean="0"/>
              <a:t>Click icon to add chart</a:t>
            </a:r>
            <a:endParaRPr lang="en-GB" dirty="0"/>
          </a:p>
        </p:txBody>
      </p:sp>
      <p:sp>
        <p:nvSpPr>
          <p:cNvPr id="5" name="Date Placeholder 4"/>
          <p:cNvSpPr>
            <a:spLocks noGrp="1"/>
          </p:cNvSpPr>
          <p:nvPr>
            <p:ph type="dt" sz="half" idx="10"/>
          </p:nvPr>
        </p:nvSpPr>
        <p:spPr>
          <a:xfrm>
            <a:off x="428232" y="6410326"/>
            <a:ext cx="2184135" cy="331788"/>
          </a:xfrm>
        </p:spPr>
        <p:txBody>
          <a:bodyPr/>
          <a:lstStyle>
            <a:lvl1pPr>
              <a:defRPr/>
            </a:lvl1pPr>
          </a:lstStyle>
          <a:p>
            <a:fld id="{E55E8865-9CB5-4569-9D00-F0979EDB96F2}"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a:xfrm>
            <a:off x="2612370" y="6410326"/>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100" y="6402396"/>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2146047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13 October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7" y="2116264"/>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30" y="2133602"/>
            <a:ext cx="841320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0" y="6410326"/>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25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30" y="2133602"/>
            <a:ext cx="6901035"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0" y="6410326"/>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9"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prstClr val="white"/>
                  </a:solidFill>
                </a:rPr>
                <a:t>Partner</a:t>
              </a:r>
            </a:p>
            <a:p>
              <a:r>
                <a:rPr lang="en-GB" sz="1600" dirty="0">
                  <a:solidFill>
                    <a:prstClr val="white"/>
                  </a:solidFill>
                </a:rPr>
                <a:t>Logo</a:t>
              </a:r>
            </a:p>
          </p:txBody>
        </p:sp>
      </p:grpSp>
      <p:grpSp>
        <p:nvGrpSpPr>
          <p:cNvPr id="5" name="Group 4"/>
          <p:cNvGrpSpPr/>
          <p:nvPr userDrawn="1"/>
        </p:nvGrpSpPr>
        <p:grpSpPr>
          <a:xfrm>
            <a:off x="7905329"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prstClr val="white"/>
                  </a:solidFill>
                </a:rPr>
                <a:t>Partner</a:t>
              </a:r>
            </a:p>
            <a:p>
              <a:r>
                <a:rPr lang="en-GB" sz="1600" dirty="0">
                  <a:solidFill>
                    <a:prstClr val="white"/>
                  </a:solidFill>
                </a:rPr>
                <a:t>Logo</a:t>
              </a:r>
            </a:p>
          </p:txBody>
        </p:sp>
      </p:grpSp>
    </p:spTree>
    <p:extLst>
      <p:ext uri="{BB962C8B-B14F-4D97-AF65-F5344CB8AC3E}">
        <p14:creationId xmlns:p14="http://schemas.microsoft.com/office/powerpoint/2010/main" val="2006600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2"/>
            <a:ext cx="11214196" cy="959393"/>
            <a:chOff x="-663784" y="5546035"/>
            <a:chExt cx="11214196" cy="959393"/>
          </a:xfrm>
        </p:grpSpPr>
        <p:sp>
          <p:nvSpPr>
            <p:cNvPr id="7" name="TextBox 6"/>
            <p:cNvSpPr txBox="1"/>
            <p:nvPr userDrawn="1"/>
          </p:nvSpPr>
          <p:spPr>
            <a:xfrm rot="18900000">
              <a:off x="521642" y="6074541"/>
              <a:ext cx="1314784" cy="430887"/>
            </a:xfrm>
            <a:prstGeom prst="rect">
              <a:avLst/>
            </a:prstGeom>
            <a:noFill/>
          </p:spPr>
          <p:txBody>
            <a:bodyPr wrap="none" rtlCol="0">
              <a:spAutoFit/>
            </a:bodyPr>
            <a:lstStyle/>
            <a:p>
              <a:r>
                <a:rPr lang="en-GB" sz="2200" dirty="0">
                  <a:solidFill>
                    <a:srgbClr val="7CB3E1">
                      <a:lumMod val="50000"/>
                    </a:srgbClr>
                  </a:solidFill>
                </a:rPr>
                <a:t>Progress</a:t>
              </a:r>
            </a:p>
          </p:txBody>
        </p:sp>
        <p:sp>
          <p:nvSpPr>
            <p:cNvPr id="8" name="TextBox 7"/>
            <p:cNvSpPr txBox="1"/>
            <p:nvPr userDrawn="1"/>
          </p:nvSpPr>
          <p:spPr>
            <a:xfrm rot="18900000">
              <a:off x="989622" y="6024208"/>
              <a:ext cx="1612942" cy="430887"/>
            </a:xfrm>
            <a:prstGeom prst="rect">
              <a:avLst/>
            </a:prstGeom>
            <a:noFill/>
          </p:spPr>
          <p:txBody>
            <a:bodyPr wrap="none" rtlCol="0">
              <a:spAutoFit/>
            </a:bodyPr>
            <a:lstStyle/>
            <a:p>
              <a:r>
                <a:rPr lang="en-GB" sz="2200" dirty="0">
                  <a:solidFill>
                    <a:srgbClr val="7CB3E1">
                      <a:lumMod val="50000"/>
                    </a:srgbClr>
                  </a:solidFill>
                </a:rPr>
                <a:t>Community</a:t>
              </a:r>
            </a:p>
          </p:txBody>
        </p:sp>
        <p:sp>
          <p:nvSpPr>
            <p:cNvPr id="9" name="TextBox 8"/>
            <p:cNvSpPr txBox="1"/>
            <p:nvPr userDrawn="1"/>
          </p:nvSpPr>
          <p:spPr>
            <a:xfrm rot="18900000">
              <a:off x="1416660" y="5646702"/>
              <a:ext cx="2632452" cy="430887"/>
            </a:xfrm>
            <a:prstGeom prst="rect">
              <a:avLst/>
            </a:prstGeom>
            <a:noFill/>
          </p:spPr>
          <p:txBody>
            <a:bodyPr wrap="none" rtlCol="0">
              <a:spAutoFit/>
            </a:bodyPr>
            <a:lstStyle/>
            <a:p>
              <a:r>
                <a:rPr lang="en-GB" sz="2200" dirty="0">
                  <a:solidFill>
                    <a:srgbClr val="7CB3E1">
                      <a:lumMod val="50000"/>
                    </a:srgbClr>
                  </a:solidFill>
                </a:rPr>
                <a:t>Sessional Meetings</a:t>
              </a:r>
            </a:p>
          </p:txBody>
        </p:sp>
        <p:sp>
          <p:nvSpPr>
            <p:cNvPr id="11" name="TextBox 10"/>
            <p:cNvSpPr txBox="1"/>
            <p:nvPr userDrawn="1"/>
          </p:nvSpPr>
          <p:spPr>
            <a:xfrm rot="18900000">
              <a:off x="2155808" y="6024206"/>
              <a:ext cx="1439818" cy="430887"/>
            </a:xfrm>
            <a:prstGeom prst="rect">
              <a:avLst/>
            </a:prstGeom>
            <a:noFill/>
          </p:spPr>
          <p:txBody>
            <a:bodyPr wrap="none" rtlCol="0">
              <a:spAutoFit/>
            </a:bodyPr>
            <a:lstStyle/>
            <a:p>
              <a:r>
                <a:rPr lang="en-GB" sz="2200" dirty="0">
                  <a:solidFill>
                    <a:srgbClr val="7CB3E1">
                      <a:lumMod val="50000"/>
                    </a:srgbClr>
                  </a:solidFill>
                </a:rPr>
                <a:t>Education</a:t>
              </a:r>
            </a:p>
          </p:txBody>
        </p:sp>
        <p:sp>
          <p:nvSpPr>
            <p:cNvPr id="12" name="TextBox 11"/>
            <p:cNvSpPr txBox="1"/>
            <p:nvPr userDrawn="1"/>
          </p:nvSpPr>
          <p:spPr>
            <a:xfrm rot="18900000">
              <a:off x="2587673" y="5797705"/>
              <a:ext cx="2141677" cy="430887"/>
            </a:xfrm>
            <a:prstGeom prst="rect">
              <a:avLst/>
            </a:prstGeom>
            <a:noFill/>
          </p:spPr>
          <p:txBody>
            <a:bodyPr wrap="none" rtlCol="0">
              <a:spAutoFit/>
            </a:bodyPr>
            <a:lstStyle/>
            <a:p>
              <a:r>
                <a:rPr lang="en-GB" sz="2200" dirty="0">
                  <a:solidFill>
                    <a:srgbClr val="7CB3E1">
                      <a:lumMod val="50000"/>
                    </a:srgbClr>
                  </a:solidFill>
                </a:rPr>
                <a:t>Working parties</a:t>
              </a:r>
            </a:p>
          </p:txBody>
        </p:sp>
        <p:sp>
          <p:nvSpPr>
            <p:cNvPr id="13" name="TextBox 12"/>
            <p:cNvSpPr txBox="1"/>
            <p:nvPr userDrawn="1"/>
          </p:nvSpPr>
          <p:spPr>
            <a:xfrm rot="18900000">
              <a:off x="3238955" y="5948709"/>
              <a:ext cx="1754455" cy="430887"/>
            </a:xfrm>
            <a:prstGeom prst="rect">
              <a:avLst/>
            </a:prstGeom>
            <a:noFill/>
          </p:spPr>
          <p:txBody>
            <a:bodyPr wrap="none" rtlCol="0">
              <a:spAutoFit/>
            </a:bodyPr>
            <a:lstStyle/>
            <a:p>
              <a:r>
                <a:rPr lang="en-GB" sz="2200" dirty="0">
                  <a:solidFill>
                    <a:srgbClr val="7CB3E1">
                      <a:lumMod val="50000"/>
                    </a:srgbClr>
                  </a:solidFill>
                </a:rPr>
                <a:t>Volunteering</a:t>
              </a:r>
            </a:p>
          </p:txBody>
        </p:sp>
        <p:sp>
          <p:nvSpPr>
            <p:cNvPr id="14" name="TextBox 13"/>
            <p:cNvSpPr txBox="1"/>
            <p:nvPr userDrawn="1"/>
          </p:nvSpPr>
          <p:spPr>
            <a:xfrm rot="18900000">
              <a:off x="3898857" y="6040986"/>
              <a:ext cx="1393330" cy="430887"/>
            </a:xfrm>
            <a:prstGeom prst="rect">
              <a:avLst/>
            </a:prstGeom>
            <a:noFill/>
          </p:spPr>
          <p:txBody>
            <a:bodyPr wrap="none" rtlCol="0">
              <a:spAutoFit/>
            </a:bodyPr>
            <a:lstStyle/>
            <a:p>
              <a:r>
                <a:rPr lang="en-GB" sz="2200" dirty="0">
                  <a:solidFill>
                    <a:srgbClr val="7CB3E1">
                      <a:lumMod val="50000"/>
                    </a:srgbClr>
                  </a:solidFill>
                </a:rPr>
                <a:t>Research</a:t>
              </a:r>
            </a:p>
          </p:txBody>
        </p:sp>
        <p:sp>
          <p:nvSpPr>
            <p:cNvPr id="15" name="TextBox 14"/>
            <p:cNvSpPr txBox="1"/>
            <p:nvPr userDrawn="1"/>
          </p:nvSpPr>
          <p:spPr>
            <a:xfrm rot="18900000">
              <a:off x="4293259" y="5680258"/>
              <a:ext cx="2492990" cy="430887"/>
            </a:xfrm>
            <a:prstGeom prst="rect">
              <a:avLst/>
            </a:prstGeom>
            <a:noFill/>
          </p:spPr>
          <p:txBody>
            <a:bodyPr wrap="none" rtlCol="0">
              <a:spAutoFit/>
            </a:bodyPr>
            <a:lstStyle/>
            <a:p>
              <a:r>
                <a:rPr lang="en-GB" sz="2200" dirty="0">
                  <a:solidFill>
                    <a:srgbClr val="7CB3E1">
                      <a:lumMod val="50000"/>
                    </a:srgbClr>
                  </a:solidFill>
                </a:rPr>
                <a:t>Shaping the future</a:t>
              </a:r>
            </a:p>
          </p:txBody>
        </p:sp>
        <p:sp>
          <p:nvSpPr>
            <p:cNvPr id="16" name="TextBox 15"/>
            <p:cNvSpPr txBox="1"/>
            <p:nvPr userDrawn="1"/>
          </p:nvSpPr>
          <p:spPr>
            <a:xfrm rot="18900000">
              <a:off x="5027083" y="5960094"/>
              <a:ext cx="1596912" cy="430887"/>
            </a:xfrm>
            <a:prstGeom prst="rect">
              <a:avLst/>
            </a:prstGeom>
            <a:noFill/>
          </p:spPr>
          <p:txBody>
            <a:bodyPr wrap="none" rtlCol="0">
              <a:spAutoFit/>
            </a:bodyPr>
            <a:lstStyle/>
            <a:p>
              <a:r>
                <a:rPr lang="en-GB" sz="2200" dirty="0">
                  <a:solidFill>
                    <a:srgbClr val="7CB3E1">
                      <a:lumMod val="50000"/>
                    </a:srgbClr>
                  </a:solidFill>
                </a:rPr>
                <a:t>Networking</a:t>
              </a:r>
            </a:p>
          </p:txBody>
        </p:sp>
        <p:sp>
          <p:nvSpPr>
            <p:cNvPr id="17" name="TextBox 16"/>
            <p:cNvSpPr txBox="1"/>
            <p:nvPr userDrawn="1"/>
          </p:nvSpPr>
          <p:spPr>
            <a:xfrm rot="18900000">
              <a:off x="5390230" y="5565806"/>
              <a:ext cx="2759089" cy="430887"/>
            </a:xfrm>
            <a:prstGeom prst="rect">
              <a:avLst/>
            </a:prstGeom>
            <a:noFill/>
          </p:spPr>
          <p:txBody>
            <a:bodyPr wrap="none" rtlCol="0">
              <a:spAutoFit/>
            </a:bodyPr>
            <a:lstStyle/>
            <a:p>
              <a:r>
                <a:rPr lang="en-GB" sz="2200" dirty="0">
                  <a:solidFill>
                    <a:srgbClr val="7CB3E1">
                      <a:lumMod val="50000"/>
                    </a:srgbClr>
                  </a:solidFill>
                </a:rPr>
                <a:t>Professional support</a:t>
              </a:r>
            </a:p>
          </p:txBody>
        </p:sp>
        <p:sp>
          <p:nvSpPr>
            <p:cNvPr id="18" name="TextBox 17"/>
            <p:cNvSpPr txBox="1"/>
            <p:nvPr userDrawn="1"/>
          </p:nvSpPr>
          <p:spPr>
            <a:xfrm rot="18900000">
              <a:off x="6017373" y="5641309"/>
              <a:ext cx="2539478" cy="430887"/>
            </a:xfrm>
            <a:prstGeom prst="rect">
              <a:avLst/>
            </a:prstGeom>
            <a:noFill/>
          </p:spPr>
          <p:txBody>
            <a:bodyPr wrap="none" rtlCol="0">
              <a:spAutoFit/>
            </a:bodyPr>
            <a:lstStyle/>
            <a:p>
              <a:r>
                <a:rPr lang="en-GB" sz="2200" dirty="0">
                  <a:solidFill>
                    <a:srgbClr val="7CB3E1">
                      <a:lumMod val="50000"/>
                    </a:srgbClr>
                  </a:solidFill>
                </a:rPr>
                <a:t>Enterprise and risk</a:t>
              </a:r>
            </a:p>
          </p:txBody>
        </p:sp>
        <p:sp>
          <p:nvSpPr>
            <p:cNvPr id="19" name="TextBox 18"/>
            <p:cNvSpPr txBox="1"/>
            <p:nvPr userDrawn="1"/>
          </p:nvSpPr>
          <p:spPr>
            <a:xfrm rot="18900000">
              <a:off x="6634158" y="5767143"/>
              <a:ext cx="2178802" cy="430887"/>
            </a:xfrm>
            <a:prstGeom prst="rect">
              <a:avLst/>
            </a:prstGeom>
            <a:noFill/>
          </p:spPr>
          <p:txBody>
            <a:bodyPr wrap="none" rtlCol="0">
              <a:spAutoFit/>
            </a:bodyPr>
            <a:lstStyle/>
            <a:p>
              <a:r>
                <a:rPr lang="en-GB" sz="2200" dirty="0">
                  <a:solidFill>
                    <a:srgbClr val="7CB3E1">
                      <a:lumMod val="50000"/>
                    </a:srgbClr>
                  </a:solidFill>
                </a:rPr>
                <a:t>Learned society</a:t>
              </a:r>
            </a:p>
          </p:txBody>
        </p:sp>
        <p:sp>
          <p:nvSpPr>
            <p:cNvPr id="20" name="TextBox 19"/>
            <p:cNvSpPr txBox="1"/>
            <p:nvPr userDrawn="1"/>
          </p:nvSpPr>
          <p:spPr>
            <a:xfrm rot="18900000">
              <a:off x="7230849" y="5993647"/>
              <a:ext cx="1645002" cy="430887"/>
            </a:xfrm>
            <a:prstGeom prst="rect">
              <a:avLst/>
            </a:prstGeom>
            <a:noFill/>
          </p:spPr>
          <p:txBody>
            <a:bodyPr wrap="none" rtlCol="0">
              <a:spAutoFit/>
            </a:bodyPr>
            <a:lstStyle/>
            <a:p>
              <a:r>
                <a:rPr lang="en-GB" sz="2200" dirty="0">
                  <a:solidFill>
                    <a:srgbClr val="7CB3E1">
                      <a:lumMod val="50000"/>
                    </a:srgbClr>
                  </a:solidFill>
                </a:rPr>
                <a:t>Opportunity</a:t>
              </a:r>
            </a:p>
          </p:txBody>
        </p:sp>
        <p:sp>
          <p:nvSpPr>
            <p:cNvPr id="21" name="TextBox 20"/>
            <p:cNvSpPr txBox="1"/>
            <p:nvPr userDrawn="1"/>
          </p:nvSpPr>
          <p:spPr>
            <a:xfrm rot="18900000">
              <a:off x="7745744" y="5607753"/>
              <a:ext cx="2587568" cy="430887"/>
            </a:xfrm>
            <a:prstGeom prst="rect">
              <a:avLst/>
            </a:prstGeom>
            <a:noFill/>
          </p:spPr>
          <p:txBody>
            <a:bodyPr wrap="none" rtlCol="0">
              <a:spAutoFit/>
            </a:bodyPr>
            <a:lstStyle/>
            <a:p>
              <a:r>
                <a:rPr lang="en-GB" sz="2200" dirty="0">
                  <a:solidFill>
                    <a:srgbClr val="7CB3E1">
                      <a:lumMod val="50000"/>
                    </a:srgbClr>
                  </a:solidFill>
                </a:rPr>
                <a:t>International profile</a:t>
              </a:r>
            </a:p>
          </p:txBody>
        </p:sp>
        <p:sp>
          <p:nvSpPr>
            <p:cNvPr id="22" name="TextBox 21"/>
            <p:cNvSpPr txBox="1"/>
            <p:nvPr userDrawn="1"/>
          </p:nvSpPr>
          <p:spPr>
            <a:xfrm rot="18900000">
              <a:off x="8515225" y="6052369"/>
              <a:ext cx="1252266" cy="430887"/>
            </a:xfrm>
            <a:prstGeom prst="rect">
              <a:avLst/>
            </a:prstGeom>
            <a:noFill/>
          </p:spPr>
          <p:txBody>
            <a:bodyPr wrap="none" rtlCol="0">
              <a:spAutoFit/>
            </a:bodyPr>
            <a:lstStyle/>
            <a:p>
              <a:r>
                <a:rPr lang="en-GB" sz="2200" dirty="0">
                  <a:solidFill>
                    <a:srgbClr val="7CB3E1">
                      <a:lumMod val="50000"/>
                    </a:srgbClr>
                  </a:solidFill>
                </a:rPr>
                <a:t>Journals</a:t>
              </a:r>
            </a:p>
          </p:txBody>
        </p:sp>
        <p:sp>
          <p:nvSpPr>
            <p:cNvPr id="23" name="TextBox 22"/>
            <p:cNvSpPr txBox="1"/>
            <p:nvPr userDrawn="1"/>
          </p:nvSpPr>
          <p:spPr>
            <a:xfrm rot="18900000">
              <a:off x="8999988" y="6002035"/>
              <a:ext cx="1550424" cy="430887"/>
            </a:xfrm>
            <a:prstGeom prst="rect">
              <a:avLst/>
            </a:prstGeom>
            <a:noFill/>
          </p:spPr>
          <p:txBody>
            <a:bodyPr wrap="none" rtlCol="0">
              <a:spAutoFit/>
            </a:bodyPr>
            <a:lstStyle/>
            <a:p>
              <a:r>
                <a:rPr lang="en-GB" sz="2200" dirty="0">
                  <a:solidFill>
                    <a:srgbClr val="7CB3E1">
                      <a:lumMod val="50000"/>
                    </a:srgbClr>
                  </a:solidFill>
                </a:rPr>
                <a:t>Supporting</a:t>
              </a:r>
            </a:p>
          </p:txBody>
        </p:sp>
        <p:sp>
          <p:nvSpPr>
            <p:cNvPr id="24" name="TextBox 23"/>
            <p:cNvSpPr txBox="1"/>
            <p:nvPr userDrawn="1"/>
          </p:nvSpPr>
          <p:spPr>
            <a:xfrm rot="18900000">
              <a:off x="-663784" y="5546035"/>
              <a:ext cx="1361270" cy="430887"/>
            </a:xfrm>
            <a:prstGeom prst="rect">
              <a:avLst/>
            </a:prstGeom>
            <a:noFill/>
          </p:spPr>
          <p:txBody>
            <a:bodyPr wrap="none" rtlCol="0">
              <a:spAutoFit/>
            </a:bodyPr>
            <a:lstStyle/>
            <a:p>
              <a:r>
                <a:rPr lang="en-GB" sz="2200" dirty="0">
                  <a:solidFill>
                    <a:srgbClr val="7CB3E1">
                      <a:lumMod val="50000"/>
                    </a:srgbClr>
                  </a:solidFill>
                </a:rPr>
                <a:t>Expertise</a:t>
              </a:r>
            </a:p>
          </p:txBody>
        </p:sp>
        <p:sp>
          <p:nvSpPr>
            <p:cNvPr id="25" name="TextBox 24"/>
            <p:cNvSpPr txBox="1"/>
            <p:nvPr userDrawn="1"/>
          </p:nvSpPr>
          <p:spPr>
            <a:xfrm rot="18900000">
              <a:off x="-612203" y="5873207"/>
              <a:ext cx="1754006" cy="430887"/>
            </a:xfrm>
            <a:prstGeom prst="rect">
              <a:avLst/>
            </a:prstGeom>
            <a:noFill/>
          </p:spPr>
          <p:txBody>
            <a:bodyPr wrap="none" rtlCol="0">
              <a:spAutoFit/>
            </a:bodyPr>
            <a:lstStyle/>
            <a:p>
              <a:r>
                <a:rPr lang="en-GB" sz="2200" dirty="0">
                  <a:solidFill>
                    <a:srgbClr val="7CB3E1">
                      <a:lumMod val="50000"/>
                    </a:srgbClr>
                  </a:solidFill>
                </a:rPr>
                <a:t>Sponsorship</a:t>
              </a:r>
            </a:p>
          </p:txBody>
        </p:sp>
        <p:sp>
          <p:nvSpPr>
            <p:cNvPr id="26" name="TextBox 25"/>
            <p:cNvSpPr txBox="1"/>
            <p:nvPr userDrawn="1"/>
          </p:nvSpPr>
          <p:spPr>
            <a:xfrm rot="18900000">
              <a:off x="-251213" y="5655091"/>
              <a:ext cx="2603598" cy="430887"/>
            </a:xfrm>
            <a:prstGeom prst="rect">
              <a:avLst/>
            </a:prstGeom>
            <a:noFill/>
          </p:spPr>
          <p:txBody>
            <a:bodyPr wrap="none" rtlCol="0">
              <a:spAutoFit/>
            </a:bodyPr>
            <a:lstStyle/>
            <a:p>
              <a:r>
                <a:rPr lang="en-GB" sz="2200" dirty="0">
                  <a:solidFill>
                    <a:srgbClr val="7CB3E1">
                      <a:lumMod val="50000"/>
                    </a:srgbClr>
                  </a:solidFill>
                </a:rPr>
                <a:t>Thought leadership</a:t>
              </a:r>
            </a:p>
          </p:txBody>
        </p:sp>
      </p:grpSp>
      <p:sp>
        <p:nvSpPr>
          <p:cNvPr id="3074" name="Rectangle 2"/>
          <p:cNvSpPr>
            <a:spLocks noGrp="1" noChangeArrowheads="1"/>
          </p:cNvSpPr>
          <p:nvPr>
            <p:ph type="ctrTitle"/>
          </p:nvPr>
        </p:nvSpPr>
        <p:spPr>
          <a:xfrm>
            <a:off x="428229" y="2133602"/>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0" y="6410326"/>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67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81180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54" y="6074547"/>
            <a:ext cx="1314761" cy="430877"/>
          </a:xfrm>
          <a:prstGeom prst="rect">
            <a:avLst/>
          </a:prstGeom>
          <a:noFill/>
        </p:spPr>
        <p:txBody>
          <a:bodyPr wrap="none" lIns="91429" tIns="45715" rIns="91429" bIns="45715" rtlCol="0">
            <a:spAutoFit/>
          </a:bodyPr>
          <a:lstStyle/>
          <a:p>
            <a:r>
              <a:rPr lang="en-GB" sz="2200" dirty="0">
                <a:solidFill>
                  <a:prstClr val="white">
                    <a:lumMod val="75000"/>
                  </a:prstClr>
                </a:solidFill>
              </a:rPr>
              <a:t>Progress</a:t>
            </a:r>
          </a:p>
        </p:txBody>
      </p:sp>
      <p:sp>
        <p:nvSpPr>
          <p:cNvPr id="11" name="TextBox 10"/>
          <p:cNvSpPr txBox="1"/>
          <p:nvPr userDrawn="1"/>
        </p:nvSpPr>
        <p:spPr>
          <a:xfrm rot="-2700000">
            <a:off x="989634" y="6024215"/>
            <a:ext cx="1612920" cy="430877"/>
          </a:xfrm>
          <a:prstGeom prst="rect">
            <a:avLst/>
          </a:prstGeom>
          <a:noFill/>
        </p:spPr>
        <p:txBody>
          <a:bodyPr wrap="none" lIns="91429" tIns="45715" rIns="91429" bIns="45715" rtlCol="0">
            <a:spAutoFit/>
          </a:bodyPr>
          <a:lstStyle/>
          <a:p>
            <a:r>
              <a:rPr lang="en-GB" sz="2200" dirty="0">
                <a:solidFill>
                  <a:prstClr val="white">
                    <a:lumMod val="75000"/>
                  </a:prstClr>
                </a:solidFill>
              </a:rPr>
              <a:t>Community</a:t>
            </a:r>
          </a:p>
        </p:txBody>
      </p:sp>
      <p:sp>
        <p:nvSpPr>
          <p:cNvPr id="12" name="TextBox 11"/>
          <p:cNvSpPr txBox="1"/>
          <p:nvPr userDrawn="1"/>
        </p:nvSpPr>
        <p:spPr>
          <a:xfrm rot="-2700000">
            <a:off x="1416671" y="5646710"/>
            <a:ext cx="2632430" cy="430877"/>
          </a:xfrm>
          <a:prstGeom prst="rect">
            <a:avLst/>
          </a:prstGeom>
          <a:noFill/>
        </p:spPr>
        <p:txBody>
          <a:bodyPr wrap="none" lIns="91429" tIns="45715" rIns="91429" bIns="45715" rtlCol="0">
            <a:spAutoFit/>
          </a:bodyPr>
          <a:lstStyle/>
          <a:p>
            <a:r>
              <a:rPr lang="en-GB" sz="2200" dirty="0">
                <a:solidFill>
                  <a:prstClr val="white">
                    <a:lumMod val="75000"/>
                  </a:prstClr>
                </a:solidFill>
              </a:rPr>
              <a:t>Sessional Meetings</a:t>
            </a:r>
          </a:p>
        </p:txBody>
      </p:sp>
      <p:sp>
        <p:nvSpPr>
          <p:cNvPr id="13" name="TextBox 12"/>
          <p:cNvSpPr txBox="1"/>
          <p:nvPr userDrawn="1"/>
        </p:nvSpPr>
        <p:spPr>
          <a:xfrm rot="-2700000">
            <a:off x="2155819" y="6024212"/>
            <a:ext cx="1439796" cy="430877"/>
          </a:xfrm>
          <a:prstGeom prst="rect">
            <a:avLst/>
          </a:prstGeom>
          <a:noFill/>
        </p:spPr>
        <p:txBody>
          <a:bodyPr wrap="none" lIns="91429" tIns="45715" rIns="91429" bIns="45715" rtlCol="0">
            <a:spAutoFit/>
          </a:bodyPr>
          <a:lstStyle/>
          <a:p>
            <a:r>
              <a:rPr lang="en-GB" sz="2200" dirty="0">
                <a:solidFill>
                  <a:prstClr val="white">
                    <a:lumMod val="75000"/>
                  </a:prstClr>
                </a:solidFill>
              </a:rPr>
              <a:t>Education</a:t>
            </a:r>
          </a:p>
        </p:txBody>
      </p:sp>
      <p:sp>
        <p:nvSpPr>
          <p:cNvPr id="14" name="TextBox 13"/>
          <p:cNvSpPr txBox="1"/>
          <p:nvPr userDrawn="1"/>
        </p:nvSpPr>
        <p:spPr>
          <a:xfrm rot="-2700000">
            <a:off x="2587686" y="5797711"/>
            <a:ext cx="2141654" cy="430877"/>
          </a:xfrm>
          <a:prstGeom prst="rect">
            <a:avLst/>
          </a:prstGeom>
          <a:noFill/>
        </p:spPr>
        <p:txBody>
          <a:bodyPr wrap="none" lIns="91429" tIns="45715" rIns="91429" bIns="45715" rtlCol="0">
            <a:spAutoFit/>
          </a:bodyPr>
          <a:lstStyle/>
          <a:p>
            <a:r>
              <a:rPr lang="en-GB" sz="2200" dirty="0">
                <a:solidFill>
                  <a:prstClr val="white">
                    <a:lumMod val="75000"/>
                  </a:prstClr>
                </a:solidFill>
              </a:rPr>
              <a:t>Working parties</a:t>
            </a:r>
          </a:p>
        </p:txBody>
      </p:sp>
      <p:sp>
        <p:nvSpPr>
          <p:cNvPr id="15" name="TextBox 14"/>
          <p:cNvSpPr txBox="1"/>
          <p:nvPr userDrawn="1"/>
        </p:nvSpPr>
        <p:spPr>
          <a:xfrm rot="-2700000">
            <a:off x="3238966" y="5948715"/>
            <a:ext cx="1754432" cy="430877"/>
          </a:xfrm>
          <a:prstGeom prst="rect">
            <a:avLst/>
          </a:prstGeom>
          <a:noFill/>
        </p:spPr>
        <p:txBody>
          <a:bodyPr wrap="none" lIns="91429" tIns="45715" rIns="91429" bIns="45715" rtlCol="0">
            <a:spAutoFit/>
          </a:bodyPr>
          <a:lstStyle/>
          <a:p>
            <a:r>
              <a:rPr lang="en-GB" sz="2200" dirty="0">
                <a:solidFill>
                  <a:prstClr val="white">
                    <a:lumMod val="75000"/>
                  </a:prstClr>
                </a:solidFill>
              </a:rPr>
              <a:t>Volunteering</a:t>
            </a:r>
          </a:p>
        </p:txBody>
      </p:sp>
      <p:sp>
        <p:nvSpPr>
          <p:cNvPr id="16" name="TextBox 15"/>
          <p:cNvSpPr txBox="1"/>
          <p:nvPr userDrawn="1"/>
        </p:nvSpPr>
        <p:spPr>
          <a:xfrm rot="-2700000">
            <a:off x="3898869" y="6040992"/>
            <a:ext cx="1393308" cy="430877"/>
          </a:xfrm>
          <a:prstGeom prst="rect">
            <a:avLst/>
          </a:prstGeom>
          <a:noFill/>
        </p:spPr>
        <p:txBody>
          <a:bodyPr wrap="none" lIns="91429" tIns="45715" rIns="91429" bIns="45715" rtlCol="0">
            <a:spAutoFit/>
          </a:bodyPr>
          <a:lstStyle/>
          <a:p>
            <a:r>
              <a:rPr lang="en-GB" sz="2200" dirty="0">
                <a:solidFill>
                  <a:prstClr val="white">
                    <a:lumMod val="75000"/>
                  </a:prstClr>
                </a:solidFill>
              </a:rPr>
              <a:t>Research</a:t>
            </a:r>
          </a:p>
        </p:txBody>
      </p:sp>
      <p:sp>
        <p:nvSpPr>
          <p:cNvPr id="17" name="TextBox 16"/>
          <p:cNvSpPr txBox="1"/>
          <p:nvPr userDrawn="1"/>
        </p:nvSpPr>
        <p:spPr>
          <a:xfrm rot="-2700000">
            <a:off x="4293270" y="5680264"/>
            <a:ext cx="2492968" cy="430877"/>
          </a:xfrm>
          <a:prstGeom prst="rect">
            <a:avLst/>
          </a:prstGeom>
          <a:noFill/>
        </p:spPr>
        <p:txBody>
          <a:bodyPr wrap="none" lIns="91429" tIns="45715" rIns="91429" bIns="45715" rtlCol="0">
            <a:spAutoFit/>
          </a:bodyPr>
          <a:lstStyle/>
          <a:p>
            <a:r>
              <a:rPr lang="en-GB" sz="2200" dirty="0">
                <a:solidFill>
                  <a:prstClr val="white">
                    <a:lumMod val="75000"/>
                  </a:prstClr>
                </a:solidFill>
              </a:rPr>
              <a:t>Shaping the future</a:t>
            </a:r>
          </a:p>
        </p:txBody>
      </p:sp>
      <p:sp>
        <p:nvSpPr>
          <p:cNvPr id="18" name="TextBox 17"/>
          <p:cNvSpPr txBox="1"/>
          <p:nvPr userDrawn="1"/>
        </p:nvSpPr>
        <p:spPr>
          <a:xfrm rot="-2700000">
            <a:off x="5027094" y="5960100"/>
            <a:ext cx="1596890" cy="430877"/>
          </a:xfrm>
          <a:prstGeom prst="rect">
            <a:avLst/>
          </a:prstGeom>
          <a:noFill/>
        </p:spPr>
        <p:txBody>
          <a:bodyPr wrap="none" lIns="91429" tIns="45715" rIns="91429" bIns="45715" rtlCol="0">
            <a:spAutoFit/>
          </a:bodyPr>
          <a:lstStyle/>
          <a:p>
            <a:r>
              <a:rPr lang="en-GB" sz="2200" dirty="0">
                <a:solidFill>
                  <a:prstClr val="white">
                    <a:lumMod val="75000"/>
                  </a:prstClr>
                </a:solidFill>
              </a:rPr>
              <a:t>Networking</a:t>
            </a:r>
          </a:p>
        </p:txBody>
      </p:sp>
      <p:sp>
        <p:nvSpPr>
          <p:cNvPr id="19" name="TextBox 18"/>
          <p:cNvSpPr txBox="1"/>
          <p:nvPr userDrawn="1"/>
        </p:nvSpPr>
        <p:spPr>
          <a:xfrm rot="-2700000">
            <a:off x="5390242" y="5565814"/>
            <a:ext cx="2759066" cy="430877"/>
          </a:xfrm>
          <a:prstGeom prst="rect">
            <a:avLst/>
          </a:prstGeom>
          <a:noFill/>
        </p:spPr>
        <p:txBody>
          <a:bodyPr wrap="none" lIns="91429" tIns="45715" rIns="91429" bIns="45715" rtlCol="0">
            <a:spAutoFit/>
          </a:bodyPr>
          <a:lstStyle/>
          <a:p>
            <a:r>
              <a:rPr lang="en-GB" sz="2200" dirty="0">
                <a:solidFill>
                  <a:prstClr val="white">
                    <a:lumMod val="75000"/>
                  </a:prstClr>
                </a:solidFill>
              </a:rPr>
              <a:t>Professional support</a:t>
            </a:r>
          </a:p>
        </p:txBody>
      </p:sp>
      <p:sp>
        <p:nvSpPr>
          <p:cNvPr id="20" name="TextBox 19"/>
          <p:cNvSpPr txBox="1"/>
          <p:nvPr userDrawn="1"/>
        </p:nvSpPr>
        <p:spPr>
          <a:xfrm rot="-2700000">
            <a:off x="6017385" y="5641315"/>
            <a:ext cx="2539456" cy="430877"/>
          </a:xfrm>
          <a:prstGeom prst="rect">
            <a:avLst/>
          </a:prstGeom>
          <a:noFill/>
        </p:spPr>
        <p:txBody>
          <a:bodyPr wrap="none" lIns="91429" tIns="45715" rIns="91429" bIns="45715" rtlCol="0">
            <a:spAutoFit/>
          </a:bodyPr>
          <a:lstStyle/>
          <a:p>
            <a:r>
              <a:rPr lang="en-GB" sz="2200" dirty="0">
                <a:solidFill>
                  <a:prstClr val="white">
                    <a:lumMod val="75000"/>
                  </a:prstClr>
                </a:solidFill>
              </a:rPr>
              <a:t>Enterprise and risk</a:t>
            </a:r>
          </a:p>
        </p:txBody>
      </p:sp>
      <p:sp>
        <p:nvSpPr>
          <p:cNvPr id="21" name="TextBox 20"/>
          <p:cNvSpPr txBox="1"/>
          <p:nvPr userDrawn="1"/>
        </p:nvSpPr>
        <p:spPr>
          <a:xfrm rot="-2700000">
            <a:off x="6634169" y="5767150"/>
            <a:ext cx="2178779" cy="430877"/>
          </a:xfrm>
          <a:prstGeom prst="rect">
            <a:avLst/>
          </a:prstGeom>
          <a:noFill/>
        </p:spPr>
        <p:txBody>
          <a:bodyPr wrap="none" lIns="91429" tIns="45715" rIns="91429" bIns="45715" rtlCol="0">
            <a:spAutoFit/>
          </a:bodyPr>
          <a:lstStyle/>
          <a:p>
            <a:r>
              <a:rPr lang="en-GB" sz="2200" dirty="0">
                <a:solidFill>
                  <a:prstClr val="white">
                    <a:lumMod val="75000"/>
                  </a:prstClr>
                </a:solidFill>
              </a:rPr>
              <a:t>Learned society</a:t>
            </a:r>
          </a:p>
        </p:txBody>
      </p:sp>
      <p:sp>
        <p:nvSpPr>
          <p:cNvPr id="22" name="TextBox 21"/>
          <p:cNvSpPr txBox="1"/>
          <p:nvPr userDrawn="1"/>
        </p:nvSpPr>
        <p:spPr>
          <a:xfrm rot="-2700000">
            <a:off x="7230859" y="5993654"/>
            <a:ext cx="1644980" cy="430877"/>
          </a:xfrm>
          <a:prstGeom prst="rect">
            <a:avLst/>
          </a:prstGeom>
          <a:noFill/>
        </p:spPr>
        <p:txBody>
          <a:bodyPr wrap="none" lIns="91429" tIns="45715" rIns="91429" bIns="45715" rtlCol="0">
            <a:spAutoFit/>
          </a:bodyPr>
          <a:lstStyle/>
          <a:p>
            <a:r>
              <a:rPr lang="en-GB" sz="2200" dirty="0">
                <a:solidFill>
                  <a:prstClr val="white">
                    <a:lumMod val="75000"/>
                  </a:prstClr>
                </a:solidFill>
              </a:rPr>
              <a:t>Opportunity</a:t>
            </a:r>
          </a:p>
        </p:txBody>
      </p:sp>
      <p:sp>
        <p:nvSpPr>
          <p:cNvPr id="23" name="TextBox 22"/>
          <p:cNvSpPr txBox="1"/>
          <p:nvPr userDrawn="1"/>
        </p:nvSpPr>
        <p:spPr>
          <a:xfrm rot="-2700000">
            <a:off x="7745755" y="5607759"/>
            <a:ext cx="2587546" cy="430877"/>
          </a:xfrm>
          <a:prstGeom prst="rect">
            <a:avLst/>
          </a:prstGeom>
          <a:noFill/>
        </p:spPr>
        <p:txBody>
          <a:bodyPr wrap="none" lIns="91429" tIns="45715" rIns="91429" bIns="45715" rtlCol="0">
            <a:spAutoFit/>
          </a:bodyPr>
          <a:lstStyle/>
          <a:p>
            <a:r>
              <a:rPr lang="en-GB" sz="2200" dirty="0">
                <a:solidFill>
                  <a:prstClr val="white">
                    <a:lumMod val="75000"/>
                  </a:prstClr>
                </a:solidFill>
              </a:rPr>
              <a:t>International profile</a:t>
            </a:r>
          </a:p>
        </p:txBody>
      </p:sp>
      <p:sp>
        <p:nvSpPr>
          <p:cNvPr id="24" name="TextBox 23"/>
          <p:cNvSpPr txBox="1"/>
          <p:nvPr userDrawn="1"/>
        </p:nvSpPr>
        <p:spPr>
          <a:xfrm rot="-2700000">
            <a:off x="8515237" y="6052375"/>
            <a:ext cx="1252244" cy="430877"/>
          </a:xfrm>
          <a:prstGeom prst="rect">
            <a:avLst/>
          </a:prstGeom>
          <a:noFill/>
        </p:spPr>
        <p:txBody>
          <a:bodyPr wrap="none" lIns="91429" tIns="45715" rIns="91429" bIns="45715" rtlCol="0">
            <a:spAutoFit/>
          </a:bodyPr>
          <a:lstStyle/>
          <a:p>
            <a:r>
              <a:rPr lang="en-GB" sz="2200" dirty="0">
                <a:solidFill>
                  <a:prstClr val="white">
                    <a:lumMod val="75000"/>
                  </a:prstClr>
                </a:solidFill>
              </a:rPr>
              <a:t>Journals</a:t>
            </a:r>
          </a:p>
        </p:txBody>
      </p:sp>
      <p:sp>
        <p:nvSpPr>
          <p:cNvPr id="25" name="TextBox 24"/>
          <p:cNvSpPr txBox="1"/>
          <p:nvPr userDrawn="1"/>
        </p:nvSpPr>
        <p:spPr>
          <a:xfrm rot="-2700000">
            <a:off x="8999999" y="6002043"/>
            <a:ext cx="1550402" cy="430877"/>
          </a:xfrm>
          <a:prstGeom prst="rect">
            <a:avLst/>
          </a:prstGeom>
          <a:noFill/>
        </p:spPr>
        <p:txBody>
          <a:bodyPr wrap="none" lIns="91429" tIns="45715" rIns="91429" bIns="45715" rtlCol="0">
            <a:spAutoFit/>
          </a:bodyPr>
          <a:lstStyle/>
          <a:p>
            <a:r>
              <a:rPr lang="en-GB" sz="2200" dirty="0">
                <a:solidFill>
                  <a:prstClr val="white">
                    <a:lumMod val="75000"/>
                  </a:prstClr>
                </a:solidFill>
              </a:rPr>
              <a:t>Supporting</a:t>
            </a:r>
          </a:p>
        </p:txBody>
      </p:sp>
      <p:sp>
        <p:nvSpPr>
          <p:cNvPr id="26" name="TextBox 25"/>
          <p:cNvSpPr txBox="1"/>
          <p:nvPr userDrawn="1"/>
        </p:nvSpPr>
        <p:spPr>
          <a:xfrm rot="-2700000">
            <a:off x="-663772" y="5546043"/>
            <a:ext cx="1361248" cy="430877"/>
          </a:xfrm>
          <a:prstGeom prst="rect">
            <a:avLst/>
          </a:prstGeom>
          <a:noFill/>
        </p:spPr>
        <p:txBody>
          <a:bodyPr wrap="none" lIns="91429" tIns="45715" rIns="91429" bIns="45715" rtlCol="0">
            <a:spAutoFit/>
          </a:bodyPr>
          <a:lstStyle/>
          <a:p>
            <a:r>
              <a:rPr lang="en-GB" sz="2200" dirty="0">
                <a:solidFill>
                  <a:prstClr val="white">
                    <a:lumMod val="75000"/>
                  </a:prstClr>
                </a:solidFill>
              </a:rPr>
              <a:t>Expertise</a:t>
            </a:r>
          </a:p>
        </p:txBody>
      </p:sp>
      <p:sp>
        <p:nvSpPr>
          <p:cNvPr id="27" name="TextBox 26"/>
          <p:cNvSpPr txBox="1"/>
          <p:nvPr userDrawn="1"/>
        </p:nvSpPr>
        <p:spPr>
          <a:xfrm rot="-2700000">
            <a:off x="-612190" y="5873214"/>
            <a:ext cx="1753984" cy="430877"/>
          </a:xfrm>
          <a:prstGeom prst="rect">
            <a:avLst/>
          </a:prstGeom>
          <a:noFill/>
        </p:spPr>
        <p:txBody>
          <a:bodyPr wrap="none" lIns="91429" tIns="45715" rIns="91429" bIns="45715" rtlCol="0">
            <a:spAutoFit/>
          </a:bodyPr>
          <a:lstStyle/>
          <a:p>
            <a:r>
              <a:rPr lang="en-GB" sz="2200" dirty="0">
                <a:solidFill>
                  <a:prstClr val="white">
                    <a:lumMod val="75000"/>
                  </a:prstClr>
                </a:solidFill>
              </a:rPr>
              <a:t>Sponsorship</a:t>
            </a:r>
          </a:p>
        </p:txBody>
      </p:sp>
      <p:sp>
        <p:nvSpPr>
          <p:cNvPr id="28" name="TextBox 27"/>
          <p:cNvSpPr txBox="1"/>
          <p:nvPr userDrawn="1"/>
        </p:nvSpPr>
        <p:spPr>
          <a:xfrm rot="-2700000">
            <a:off x="-251201" y="5655099"/>
            <a:ext cx="2603576" cy="430877"/>
          </a:xfrm>
          <a:prstGeom prst="rect">
            <a:avLst/>
          </a:prstGeom>
          <a:noFill/>
        </p:spPr>
        <p:txBody>
          <a:bodyPr wrap="none" lIns="91429" tIns="45715" rIns="91429" bIns="45715" rtlCol="0">
            <a:spAutoFit/>
          </a:bodyPr>
          <a:lstStyle/>
          <a:p>
            <a:r>
              <a:rPr lang="en-GB" sz="2200" dirty="0">
                <a:solidFill>
                  <a:prstClr val="white">
                    <a:lumMod val="75000"/>
                  </a:prstClr>
                </a:solidFill>
              </a:rPr>
              <a:t>Thought leadership</a:t>
            </a:r>
          </a:p>
        </p:txBody>
      </p:sp>
      <p:sp>
        <p:nvSpPr>
          <p:cNvPr id="3076" name="Rectangle 4"/>
          <p:cNvSpPr>
            <a:spLocks noGrp="1" noChangeArrowheads="1"/>
          </p:cNvSpPr>
          <p:nvPr>
            <p:ph type="dt" sz="half" idx="2"/>
          </p:nvPr>
        </p:nvSpPr>
        <p:spPr>
          <a:xfrm>
            <a:off x="428230" y="6410326"/>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351658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6"/>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13 October 2017</a:t>
            </a:fld>
            <a:endParaRPr lang="en-GB" dirty="0">
              <a:solidFill>
                <a:prstClr val="white"/>
              </a:solidFill>
            </a:endParaRPr>
          </a:p>
        </p:txBody>
      </p:sp>
    </p:spTree>
    <p:extLst>
      <p:ext uri="{BB962C8B-B14F-4D97-AF65-F5344CB8AC3E}">
        <p14:creationId xmlns:p14="http://schemas.microsoft.com/office/powerpoint/2010/main" val="1823806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6"/>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1757255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6"/>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859219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0" y="2781301"/>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2056745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October 2017</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3105602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242309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13 October 2017</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2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2" y="1535113"/>
            <a:ext cx="4378590" cy="639763"/>
          </a:xfrm>
        </p:spPr>
        <p:txBody>
          <a:bodyPr anchor="b"/>
          <a:lstStyle>
            <a:lvl1pPr marL="0" indent="0">
              <a:buNone/>
              <a:defRPr sz="22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13 October 2017</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3913513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13 October 2017</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84302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13 October 2017</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3441713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9"/>
          </a:xfrm>
        </p:spPr>
        <p:txBody>
          <a:bodyPr anchor="b"/>
          <a:lstStyle>
            <a:lvl1pPr algn="l">
              <a:defRPr sz="2300" b="1"/>
            </a:lvl1pPr>
          </a:lstStyle>
          <a:p>
            <a:r>
              <a:rPr lang="en-US"/>
              <a:t>Click to edit Master title style</a:t>
            </a:r>
            <a:endParaRPr lang="en-GB" dirty="0"/>
          </a:p>
        </p:txBody>
      </p:sp>
      <p:sp>
        <p:nvSpPr>
          <p:cNvPr id="3" name="Picture Placeholder 2"/>
          <p:cNvSpPr>
            <a:spLocks noGrp="1"/>
          </p:cNvSpPr>
          <p:nvPr>
            <p:ph type="pic" idx="1"/>
          </p:nvPr>
        </p:nvSpPr>
        <p:spPr>
          <a:xfrm>
            <a:off x="415926" y="466328"/>
            <a:ext cx="9073579" cy="4114800"/>
          </a:xfrm>
        </p:spPr>
        <p:txBody>
          <a:bodyPr/>
          <a:lstStyle>
            <a:lvl1pPr marL="0" indent="0">
              <a:buNone/>
              <a:defRPr sz="3200"/>
            </a:lvl1pPr>
            <a:lvl2pPr marL="457148" indent="0">
              <a:buNone/>
              <a:defRPr sz="2800"/>
            </a:lvl2pPr>
            <a:lvl3pPr marL="914296" indent="0">
              <a:buNone/>
              <a:defRPr sz="2300"/>
            </a:lvl3pPr>
            <a:lvl4pPr marL="1371445"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3"/>
          </a:xfrm>
        </p:spPr>
        <p:txBody>
          <a:bodyPr/>
          <a:lstStyle>
            <a:lvl1pPr marL="0" indent="0">
              <a:buNone/>
              <a:defRPr sz="18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1830611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30"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3"/>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3"/>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30" y="6410326"/>
            <a:ext cx="2184135" cy="331788"/>
          </a:xfrm>
        </p:spPr>
        <p:txBody>
          <a:bodyPr/>
          <a:lstStyle>
            <a:lvl1pPr>
              <a:defRPr/>
            </a:lvl1pPr>
          </a:lstStyle>
          <a:p>
            <a:fld id="{E55E8865-9CB5-4569-9D00-F0979EDB96F2}"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a:xfrm>
            <a:off x="2612366" y="6410326"/>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90"/>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2217303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36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prstClr val="white"/>
                  </a:solidFill>
                </a:rPr>
                <a:t>Partner</a:t>
              </a:r>
            </a:p>
            <a:p>
              <a:r>
                <a:rPr lang="en-GB" sz="1600" dirty="0">
                  <a:solidFill>
                    <a:prstClr val="white"/>
                  </a:solidFill>
                </a:rPr>
                <a:t>Logo</a:t>
              </a: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prstClr val="white"/>
                  </a:solidFill>
                </a:rPr>
                <a:t>Partner</a:t>
              </a:r>
            </a:p>
            <a:p>
              <a:r>
                <a:rPr lang="en-GB" sz="1600" dirty="0">
                  <a:solidFill>
                    <a:prstClr val="white"/>
                  </a:solidFill>
                </a:rPr>
                <a:t>Logo</a:t>
              </a:r>
            </a:p>
          </p:txBody>
        </p:sp>
      </p:grpSp>
    </p:spTree>
    <p:extLst>
      <p:ext uri="{BB962C8B-B14F-4D97-AF65-F5344CB8AC3E}">
        <p14:creationId xmlns:p14="http://schemas.microsoft.com/office/powerpoint/2010/main" val="2269503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a:solidFill>
                    <a:srgbClr val="7CB3E1">
                      <a:lumMod val="50000"/>
                    </a:srgbClr>
                  </a:solidFill>
                </a:rPr>
                <a:t>Progress</a:t>
              </a: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a:solidFill>
                    <a:srgbClr val="7CB3E1">
                      <a:lumMod val="50000"/>
                    </a:srgbClr>
                  </a:solidFill>
                </a:rPr>
                <a:t>Community</a:t>
              </a: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a:solidFill>
                    <a:srgbClr val="7CB3E1">
                      <a:lumMod val="50000"/>
                    </a:srgbClr>
                  </a:solidFill>
                </a:rPr>
                <a:t>Sessional Meetings</a:t>
              </a: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a:solidFill>
                    <a:srgbClr val="7CB3E1">
                      <a:lumMod val="50000"/>
                    </a:srgbClr>
                  </a:solidFill>
                </a:rPr>
                <a:t>Education</a:t>
              </a: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a:solidFill>
                    <a:srgbClr val="7CB3E1">
                      <a:lumMod val="50000"/>
                    </a:srgbClr>
                  </a:solidFill>
                </a:rPr>
                <a:t>Working parties</a:t>
              </a: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a:solidFill>
                    <a:srgbClr val="7CB3E1">
                      <a:lumMod val="50000"/>
                    </a:srgbClr>
                  </a:solidFill>
                </a:rPr>
                <a:t>Volunteering</a:t>
              </a: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a:solidFill>
                    <a:srgbClr val="7CB3E1">
                      <a:lumMod val="50000"/>
                    </a:srgbClr>
                  </a:solidFill>
                </a:rPr>
                <a:t>Research</a:t>
              </a: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a:solidFill>
                    <a:srgbClr val="7CB3E1">
                      <a:lumMod val="50000"/>
                    </a:srgbClr>
                  </a:solidFill>
                </a:rPr>
                <a:t>Shaping the future</a:t>
              </a: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a:solidFill>
                    <a:srgbClr val="7CB3E1">
                      <a:lumMod val="50000"/>
                    </a:srgbClr>
                  </a:solidFill>
                </a:rPr>
                <a:t>Networking</a:t>
              </a: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a:solidFill>
                    <a:srgbClr val="7CB3E1">
                      <a:lumMod val="50000"/>
                    </a:srgbClr>
                  </a:solidFill>
                </a:rPr>
                <a:t>Professional support</a:t>
              </a: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a:solidFill>
                    <a:srgbClr val="7CB3E1">
                      <a:lumMod val="50000"/>
                    </a:srgbClr>
                  </a:solidFill>
                </a:rPr>
                <a:t>Enterprise and risk</a:t>
              </a: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a:solidFill>
                    <a:srgbClr val="7CB3E1">
                      <a:lumMod val="50000"/>
                    </a:srgbClr>
                  </a:solidFill>
                </a:rPr>
                <a:t>Learned society</a:t>
              </a: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a:solidFill>
                    <a:srgbClr val="7CB3E1">
                      <a:lumMod val="50000"/>
                    </a:srgbClr>
                  </a:solidFill>
                </a:rPr>
                <a:t>Opportunity</a:t>
              </a: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a:solidFill>
                    <a:srgbClr val="7CB3E1">
                      <a:lumMod val="50000"/>
                    </a:srgbClr>
                  </a:solidFill>
                </a:rPr>
                <a:t>International profile</a:t>
              </a: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a:solidFill>
                    <a:srgbClr val="7CB3E1">
                      <a:lumMod val="50000"/>
                    </a:srgbClr>
                  </a:solidFill>
                </a:rPr>
                <a:t>Journals</a:t>
              </a: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a:solidFill>
                    <a:srgbClr val="7CB3E1">
                      <a:lumMod val="50000"/>
                    </a:srgbClr>
                  </a:solidFill>
                </a:rPr>
                <a:t>Supporting</a:t>
              </a: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a:solidFill>
                    <a:srgbClr val="7CB3E1">
                      <a:lumMod val="50000"/>
                    </a:srgbClr>
                  </a:solidFill>
                </a:rPr>
                <a:t>Expertise</a:t>
              </a: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a:solidFill>
                    <a:srgbClr val="7CB3E1">
                      <a:lumMod val="50000"/>
                    </a:srgbClr>
                  </a:solidFill>
                </a:rPr>
                <a:t>Sponsorship</a:t>
              </a: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a:solidFill>
                    <a:srgbClr val="7CB3E1">
                      <a:lumMod val="50000"/>
                    </a:srgbClr>
                  </a:solidFill>
                </a:rPr>
                <a:t>Thought leadership</a:t>
              </a: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13 October 2017</a:t>
            </a:fld>
            <a:endParaRPr lang="en-GB">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4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a:solidFill>
                  <a:prstClr val="white">
                    <a:lumMod val="75000"/>
                  </a:prstClr>
                </a:solidFill>
              </a:rPr>
              <a:t>Progress</a:t>
            </a: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a:solidFill>
                  <a:prstClr val="white">
                    <a:lumMod val="75000"/>
                  </a:prstClr>
                </a:solidFill>
              </a:rPr>
              <a:t>Community</a:t>
            </a: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a:solidFill>
                  <a:prstClr val="white">
                    <a:lumMod val="75000"/>
                  </a:prstClr>
                </a:solidFill>
              </a:rPr>
              <a:t>Sessional Meetings</a:t>
            </a: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a:solidFill>
                  <a:prstClr val="white">
                    <a:lumMod val="75000"/>
                  </a:prstClr>
                </a:solidFill>
              </a:rPr>
              <a:t>Education</a:t>
            </a: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a:solidFill>
                  <a:prstClr val="white">
                    <a:lumMod val="75000"/>
                  </a:prstClr>
                </a:solidFill>
              </a:rPr>
              <a:t>Working parties</a:t>
            </a: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a:solidFill>
                  <a:prstClr val="white">
                    <a:lumMod val="75000"/>
                  </a:prstClr>
                </a:solidFill>
              </a:rPr>
              <a:t>Volunteering</a:t>
            </a: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a:solidFill>
                  <a:prstClr val="white">
                    <a:lumMod val="75000"/>
                  </a:prstClr>
                </a:solidFill>
              </a:rPr>
              <a:t>Research</a:t>
            </a: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a:solidFill>
                  <a:prstClr val="white">
                    <a:lumMod val="75000"/>
                  </a:prstClr>
                </a:solidFill>
              </a:rPr>
              <a:t>Shaping the future</a:t>
            </a: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a:solidFill>
                  <a:prstClr val="white">
                    <a:lumMod val="75000"/>
                  </a:prstClr>
                </a:solidFill>
              </a:rPr>
              <a:t>Networking</a:t>
            </a: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a:solidFill>
                  <a:prstClr val="white">
                    <a:lumMod val="75000"/>
                  </a:prstClr>
                </a:solidFill>
              </a:rPr>
              <a:t>Professional support</a:t>
            </a: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a:solidFill>
                  <a:prstClr val="white">
                    <a:lumMod val="75000"/>
                  </a:prstClr>
                </a:solidFill>
              </a:rPr>
              <a:t>Enterprise and risk</a:t>
            </a: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a:solidFill>
                  <a:prstClr val="white">
                    <a:lumMod val="75000"/>
                  </a:prstClr>
                </a:solidFill>
              </a:rPr>
              <a:t>Learned society</a:t>
            </a: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a:solidFill>
                  <a:prstClr val="white">
                    <a:lumMod val="75000"/>
                  </a:prstClr>
                </a:solidFill>
              </a:rPr>
              <a:t>Opportunity</a:t>
            </a: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a:solidFill>
                  <a:prstClr val="white">
                    <a:lumMod val="75000"/>
                  </a:prstClr>
                </a:solidFill>
              </a:rPr>
              <a:t>International profile</a:t>
            </a: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a:solidFill>
                  <a:prstClr val="white">
                    <a:lumMod val="75000"/>
                  </a:prstClr>
                </a:solidFill>
              </a:rPr>
              <a:t>Journals</a:t>
            </a: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a:solidFill>
                  <a:prstClr val="white">
                    <a:lumMod val="75000"/>
                  </a:prstClr>
                </a:solidFill>
              </a:rPr>
              <a:t>Supporting</a:t>
            </a: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a:solidFill>
                  <a:prstClr val="white">
                    <a:lumMod val="75000"/>
                  </a:prstClr>
                </a:solidFill>
              </a:rPr>
              <a:t>Expertise</a:t>
            </a: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a:solidFill>
                  <a:prstClr val="white">
                    <a:lumMod val="75000"/>
                  </a:prstClr>
                </a:solidFill>
              </a:rPr>
              <a:t>Sponsorship</a:t>
            </a: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a:solidFill>
                  <a:prstClr val="white">
                    <a:lumMod val="75000"/>
                  </a:prstClr>
                </a:solidFill>
              </a:rPr>
              <a:t>Thought leadership</a:t>
            </a: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394634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13 October 2017</a:t>
            </a:fld>
            <a:endParaRPr lang="en-GB" dirty="0">
              <a:solidFill>
                <a:prstClr val="white"/>
              </a:solidFill>
            </a:endParaRPr>
          </a:p>
        </p:txBody>
      </p:sp>
    </p:spTree>
    <p:extLst>
      <p:ext uri="{BB962C8B-B14F-4D97-AF65-F5344CB8AC3E}">
        <p14:creationId xmlns:p14="http://schemas.microsoft.com/office/powerpoint/2010/main" val="43837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13 October 2017</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3110733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1151217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13 October 2017</a:t>
            </a:fld>
            <a:endParaRPr lang="en-GB" dirty="0">
              <a:solidFill>
                <a:srgbClr val="3F4548"/>
              </a:solidFill>
            </a:endParaRPr>
          </a:p>
        </p:txBody>
      </p:sp>
    </p:spTree>
    <p:extLst>
      <p:ext uri="{BB962C8B-B14F-4D97-AF65-F5344CB8AC3E}">
        <p14:creationId xmlns:p14="http://schemas.microsoft.com/office/powerpoint/2010/main" val="1595109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October 2017</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3459475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73262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13 October 2017</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976073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13 October 2017</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151883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13 October 2017</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415422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2012336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13 October 2017</a:t>
            </a:fld>
            <a:endParaRPr lang="en-GB">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278997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13 October 2017</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13 October 2017</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13 October 2017</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13 October 2017</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w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wmf"/><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wmf"/><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13 October 2017</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61312"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33"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65" tIns="40232" rIns="80465" bIns="40232"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33" y="1557338"/>
            <a:ext cx="8982471"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65" tIns="40232" rIns="80465" bIns="402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32" y="6410326"/>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65" tIns="40232" rIns="80465" bIns="40232" numCol="1" anchor="t" anchorCtr="0" compatLnSpc="1">
            <a:prstTxWarp prst="textNoShape">
              <a:avLst/>
            </a:prstTxWarp>
          </a:bodyPr>
          <a:lstStyle>
            <a:lvl1pPr>
              <a:defRPr sz="1100">
                <a:solidFill>
                  <a:schemeClr val="tx1"/>
                </a:solidFill>
              </a:defRPr>
            </a:lvl1pPr>
          </a:lstStyle>
          <a:p>
            <a:fld id="{0D5A5B80-4E0E-41F8-BFF5-504EC24C412E}" type="datetime4">
              <a:rPr lang="en-GB" smtClean="0">
                <a:solidFill>
                  <a:srgbClr val="3F4548"/>
                </a:solidFill>
              </a:rPr>
              <a:pPr/>
              <a:t>13 October 2017</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9" y="6410326"/>
            <a:ext cx="605538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65" tIns="40232" rIns="80465" bIns="40232" numCol="1" anchor="t" anchorCtr="0" compatLnSpc="1">
            <a:prstTxWarp prst="textNoShape">
              <a:avLst/>
            </a:prstTxWarp>
          </a:bodyPr>
          <a:lstStyle>
            <a:lvl1pPr>
              <a:defRPr sz="11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100" y="6402396"/>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65" tIns="40232" rIns="80465" bIns="40232" numCol="1" anchor="t" anchorCtr="0" compatLnSpc="1">
            <a:prstTxWarp prst="textNoShape">
              <a:avLst/>
            </a:prstTxWarp>
          </a:bodyPr>
          <a:lstStyle>
            <a:lvl1pPr algn="r">
              <a:defRPr sz="11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5"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65" tIns="40232" rIns="80465" bIns="40232"/>
          <a:lstStyle/>
          <a:p>
            <a:endParaRPr lang="en-GB">
              <a:solidFill>
                <a:srgbClr val="3F4548"/>
              </a:solidFill>
            </a:endParaRPr>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48625" y="5563122"/>
            <a:ext cx="1345650"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549101" y="0"/>
            <a:ext cx="2452333"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TextBox 62"/>
            <p:cNvSpPr txBox="1"/>
            <p:nvPr userDrawn="1"/>
          </p:nvSpPr>
          <p:spPr>
            <a:xfrm>
              <a:off x="-2982572" y="99308"/>
              <a:ext cx="2839662" cy="276999"/>
            </a:xfrm>
            <a:prstGeom prst="rect">
              <a:avLst/>
            </a:prstGeom>
            <a:noFill/>
          </p:spPr>
          <p:txBody>
            <a:bodyPr wrap="square" lIns="0" tIns="0" rIns="0" bIns="0" rtlCol="0">
              <a:spAutoFit/>
            </a:bodyPr>
            <a:lstStyle/>
            <a:p>
              <a:r>
                <a:rPr lang="en-GB" sz="900" b="1" dirty="0" smtClean="0">
                  <a:solidFill>
                    <a:srgbClr val="113458"/>
                  </a:solidFill>
                </a:rPr>
                <a:t>Colour palette for PowerPoint presentations</a:t>
              </a:r>
              <a:endParaRPr lang="en-US" sz="900" b="1" dirty="0">
                <a:solidFill>
                  <a:srgbClr val="113458"/>
                </a:solidFill>
              </a:endParaRPr>
            </a:p>
          </p:txBody>
        </p:sp>
        <p:grpSp>
          <p:nvGrpSpPr>
            <p:cNvPr id="64" name="Group 58"/>
            <p:cNvGrpSpPr/>
            <p:nvPr userDrawn="1"/>
          </p:nvGrpSpPr>
          <p:grpSpPr>
            <a:xfrm>
              <a:off x="-2982571" y="476672"/>
              <a:ext cx="2863473" cy="285752"/>
              <a:chOff x="-2982571" y="476672"/>
              <a:chExt cx="2863473" cy="285752"/>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1"/>
              <p:cNvSpPr txBox="1"/>
              <p:nvPr userDrawn="1"/>
            </p:nvSpPr>
            <p:spPr>
              <a:xfrm>
                <a:off x="-2518224" y="476672"/>
                <a:ext cx="2399126" cy="276999"/>
              </a:xfrm>
              <a:prstGeom prst="rect">
                <a:avLst/>
              </a:prstGeom>
              <a:noFill/>
            </p:spPr>
            <p:txBody>
              <a:bodyPr wrap="square" lIns="0" tIns="0" rIns="0" bIns="0" rtlCol="0">
                <a:spAutoFit/>
              </a:bodyPr>
              <a:lstStyle/>
              <a:p>
                <a:r>
                  <a:rPr lang="en-GB" sz="900" dirty="0" smtClean="0">
                    <a:solidFill>
                      <a:srgbClr val="3F4548"/>
                    </a:solidFill>
                  </a:rPr>
                  <a:t>Dark blue</a:t>
                </a:r>
              </a:p>
              <a:p>
                <a:r>
                  <a:rPr lang="en-GB" sz="900" dirty="0" smtClean="0">
                    <a:solidFill>
                      <a:srgbClr val="3F4548"/>
                    </a:solidFill>
                  </a:rPr>
                  <a:t>R17  G52  B88</a:t>
                </a:r>
                <a:endParaRPr lang="en-US" sz="900" dirty="0">
                  <a:solidFill>
                    <a:srgbClr val="3F4548"/>
                  </a:solidFill>
                </a:endParaRPr>
              </a:p>
            </p:txBody>
          </p:sp>
        </p:grpSp>
        <p:grpSp>
          <p:nvGrpSpPr>
            <p:cNvPr id="65" name="Group 13"/>
            <p:cNvGrpSpPr/>
            <p:nvPr userDrawn="1"/>
          </p:nvGrpSpPr>
          <p:grpSpPr>
            <a:xfrm>
              <a:off x="-2982575" y="882170"/>
              <a:ext cx="2863476" cy="285752"/>
              <a:chOff x="-2928990" y="365095"/>
              <a:chExt cx="2643206" cy="285752"/>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extBox 15"/>
              <p:cNvSpPr txBox="1"/>
              <p:nvPr userDrawn="1"/>
            </p:nvSpPr>
            <p:spPr>
              <a:xfrm>
                <a:off x="-2500362" y="365095"/>
                <a:ext cx="2214578" cy="276999"/>
              </a:xfrm>
              <a:prstGeom prst="rect">
                <a:avLst/>
              </a:prstGeom>
              <a:noFill/>
            </p:spPr>
            <p:txBody>
              <a:bodyPr wrap="square" lIns="0" tIns="0" rIns="0" bIns="0" rtlCol="0">
                <a:spAutoFit/>
              </a:bodyPr>
              <a:lstStyle/>
              <a:p>
                <a:r>
                  <a:rPr lang="en-GB" sz="900" dirty="0" smtClean="0">
                    <a:solidFill>
                      <a:srgbClr val="3F4548"/>
                    </a:solidFill>
                  </a:rPr>
                  <a:t>Gold</a:t>
                </a:r>
              </a:p>
              <a:p>
                <a:r>
                  <a:rPr lang="en-GB" sz="900" dirty="0" smtClean="0">
                    <a:solidFill>
                      <a:srgbClr val="3F4548"/>
                    </a:solidFill>
                  </a:rPr>
                  <a:t>R217  G171  B22</a:t>
                </a:r>
                <a:endParaRPr lang="en-US" sz="700" dirty="0">
                  <a:solidFill>
                    <a:srgbClr val="3F4548"/>
                  </a:solidFill>
                </a:endParaRPr>
              </a:p>
            </p:txBody>
          </p:sp>
        </p:grpSp>
        <p:grpSp>
          <p:nvGrpSpPr>
            <p:cNvPr id="66" name="Group 16"/>
            <p:cNvGrpSpPr/>
            <p:nvPr userDrawn="1"/>
          </p:nvGrpSpPr>
          <p:grpSpPr>
            <a:xfrm>
              <a:off x="-2982575" y="1277829"/>
              <a:ext cx="2863476" cy="285752"/>
              <a:chOff x="-2928990" y="63509"/>
              <a:chExt cx="2643206" cy="285752"/>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TextBox 18"/>
              <p:cNvSpPr txBox="1"/>
              <p:nvPr userDrawn="1"/>
            </p:nvSpPr>
            <p:spPr>
              <a:xfrm>
                <a:off x="-2500362" y="63509"/>
                <a:ext cx="2214578" cy="276999"/>
              </a:xfrm>
              <a:prstGeom prst="rect">
                <a:avLst/>
              </a:prstGeom>
              <a:noFill/>
            </p:spPr>
            <p:txBody>
              <a:bodyPr wrap="square" lIns="0" tIns="0" rIns="0" bIns="0" rtlCol="0">
                <a:spAutoFit/>
              </a:bodyPr>
              <a:lstStyle/>
              <a:p>
                <a:r>
                  <a:rPr lang="en-GB" sz="900" dirty="0" smtClean="0">
                    <a:solidFill>
                      <a:srgbClr val="3F4548"/>
                    </a:solidFill>
                  </a:rPr>
                  <a:t>Mid blue</a:t>
                </a:r>
              </a:p>
              <a:p>
                <a:r>
                  <a:rPr lang="en-GB" sz="900" dirty="0" smtClean="0">
                    <a:solidFill>
                      <a:srgbClr val="3F4548"/>
                    </a:solidFill>
                  </a:rPr>
                  <a:t>R64  G150  B184</a:t>
                </a:r>
                <a:endParaRPr lang="en-US" sz="900" dirty="0">
                  <a:solidFill>
                    <a:srgbClr val="3F4548"/>
                  </a:solidFill>
                </a:endParaRPr>
              </a:p>
            </p:txBody>
          </p:sp>
        </p:grpSp>
        <p:sp>
          <p:nvSpPr>
            <p:cNvPr id="67" name="TextBox 66"/>
            <p:cNvSpPr txBox="1"/>
            <p:nvPr userDrawn="1"/>
          </p:nvSpPr>
          <p:spPr>
            <a:xfrm>
              <a:off x="-2982571" y="2122984"/>
              <a:ext cx="2399127" cy="138499"/>
            </a:xfrm>
            <a:prstGeom prst="rect">
              <a:avLst/>
            </a:prstGeom>
            <a:noFill/>
          </p:spPr>
          <p:txBody>
            <a:bodyPr wrap="square" lIns="0" tIns="0" rIns="0" bIns="0" rtlCol="0">
              <a:spAutoFit/>
            </a:bodyPr>
            <a:lstStyle/>
            <a:p>
              <a:r>
                <a:rPr lang="en-GB" sz="900" b="1" dirty="0" smtClean="0">
                  <a:solidFill>
                    <a:srgbClr val="D9AB16"/>
                  </a:solidFill>
                </a:rPr>
                <a:t>Secondary colour palette</a:t>
              </a:r>
              <a:endParaRPr lang="en-US" sz="900" b="1" dirty="0">
                <a:solidFill>
                  <a:srgbClr val="D9AB16"/>
                </a:solidFill>
              </a:endParaRPr>
            </a:p>
          </p:txBody>
        </p:sp>
        <p:sp>
          <p:nvSpPr>
            <p:cNvPr id="68" name="TextBox 67"/>
            <p:cNvSpPr txBox="1"/>
            <p:nvPr userDrawn="1"/>
          </p:nvSpPr>
          <p:spPr>
            <a:xfrm>
              <a:off x="-2982571" y="260648"/>
              <a:ext cx="2399127" cy="138499"/>
            </a:xfrm>
            <a:prstGeom prst="rect">
              <a:avLst/>
            </a:prstGeom>
            <a:noFill/>
          </p:spPr>
          <p:txBody>
            <a:bodyPr wrap="square" lIns="0" tIns="0" rIns="0" bIns="0" rtlCol="0">
              <a:spAutoFit/>
            </a:bodyPr>
            <a:lstStyle/>
            <a:p>
              <a:pPr>
                <a:tabLst>
                  <a:tab pos="2128968" algn="l"/>
                </a:tabLst>
              </a:pPr>
              <a:r>
                <a:rPr lang="en-GB" sz="900" b="1" dirty="0" smtClean="0">
                  <a:solidFill>
                    <a:srgbClr val="D9AB16"/>
                  </a:solidFill>
                </a:rPr>
                <a:t>Primary colour palette</a:t>
              </a:r>
              <a:endParaRPr lang="en-US" sz="900" b="1" dirty="0">
                <a:solidFill>
                  <a:srgbClr val="D9AB16"/>
                </a:solidFill>
              </a:endParaRPr>
            </a:p>
          </p:txBody>
        </p:sp>
        <p:grpSp>
          <p:nvGrpSpPr>
            <p:cNvPr id="69" name="Group 24"/>
            <p:cNvGrpSpPr/>
            <p:nvPr userDrawn="1"/>
          </p:nvGrpSpPr>
          <p:grpSpPr>
            <a:xfrm>
              <a:off x="-2982575" y="1688965"/>
              <a:ext cx="2863476" cy="285752"/>
              <a:chOff x="-2928990" y="63509"/>
              <a:chExt cx="2643206" cy="285752"/>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TextBox 100"/>
              <p:cNvSpPr txBox="1"/>
              <p:nvPr userDrawn="1"/>
            </p:nvSpPr>
            <p:spPr>
              <a:xfrm>
                <a:off x="-2500362" y="63509"/>
                <a:ext cx="2214578" cy="276999"/>
              </a:xfrm>
              <a:prstGeom prst="rect">
                <a:avLst/>
              </a:prstGeom>
              <a:noFill/>
            </p:spPr>
            <p:txBody>
              <a:bodyPr wrap="square" lIns="0" tIns="0" rIns="0" bIns="0" rtlCol="0">
                <a:spAutoFit/>
              </a:bodyPr>
              <a:lstStyle/>
              <a:p>
                <a:r>
                  <a:rPr lang="en-GB" sz="900" dirty="0" smtClean="0">
                    <a:solidFill>
                      <a:srgbClr val="3F4548"/>
                    </a:solidFill>
                  </a:rPr>
                  <a:t>Light grey</a:t>
                </a:r>
              </a:p>
              <a:p>
                <a:r>
                  <a:rPr lang="en-GB" sz="900" dirty="0" smtClean="0">
                    <a:solidFill>
                      <a:srgbClr val="3F4548"/>
                    </a:solidFill>
                  </a:rPr>
                  <a:t>R220  G221  B217</a:t>
                </a:r>
                <a:endParaRPr lang="en-US" sz="900" dirty="0">
                  <a:solidFill>
                    <a:srgbClr val="3F4548"/>
                  </a:solidFill>
                </a:endParaRPr>
              </a:p>
            </p:txBody>
          </p:sp>
        </p:grpSp>
        <p:grpSp>
          <p:nvGrpSpPr>
            <p:cNvPr id="70" name="Group 27"/>
            <p:cNvGrpSpPr/>
            <p:nvPr userDrawn="1"/>
          </p:nvGrpSpPr>
          <p:grpSpPr>
            <a:xfrm>
              <a:off x="-2982575" y="2733370"/>
              <a:ext cx="2863476" cy="285752"/>
              <a:chOff x="-2928990" y="696778"/>
              <a:chExt cx="2643206" cy="285752"/>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Pea green</a:t>
                </a:r>
              </a:p>
              <a:p>
                <a:r>
                  <a:rPr lang="en-GB" sz="900" dirty="0" smtClean="0">
                    <a:solidFill>
                      <a:srgbClr val="3F4548"/>
                    </a:solidFill>
                  </a:rPr>
                  <a:t>R121  G163  B42</a:t>
                </a:r>
                <a:endParaRPr lang="en-US" sz="900" dirty="0">
                  <a:solidFill>
                    <a:srgbClr val="3F4548"/>
                  </a:solidFill>
                </a:endParaRPr>
              </a:p>
            </p:txBody>
          </p:sp>
        </p:grpSp>
        <p:grpSp>
          <p:nvGrpSpPr>
            <p:cNvPr id="71" name="Group 60"/>
            <p:cNvGrpSpPr/>
            <p:nvPr userDrawn="1"/>
          </p:nvGrpSpPr>
          <p:grpSpPr>
            <a:xfrm>
              <a:off x="-2982571" y="3144506"/>
              <a:ext cx="2863473" cy="285752"/>
              <a:chOff x="-2982571" y="3144506"/>
              <a:chExt cx="2863473" cy="285752"/>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p:nvPr userDrawn="1"/>
            </p:nvSpPr>
            <p:spPr>
              <a:xfrm>
                <a:off x="-2518224" y="3144506"/>
                <a:ext cx="2399126" cy="276999"/>
              </a:xfrm>
              <a:prstGeom prst="rect">
                <a:avLst/>
              </a:prstGeom>
              <a:noFill/>
            </p:spPr>
            <p:txBody>
              <a:bodyPr wrap="square" lIns="0" tIns="0" rIns="0" bIns="0" rtlCol="0">
                <a:spAutoFit/>
              </a:bodyPr>
              <a:lstStyle/>
              <a:p>
                <a:r>
                  <a:rPr lang="en-GB" sz="900" dirty="0" smtClean="0">
                    <a:solidFill>
                      <a:srgbClr val="3F4548"/>
                    </a:solidFill>
                  </a:rPr>
                  <a:t>Forest green</a:t>
                </a:r>
              </a:p>
              <a:p>
                <a:r>
                  <a:rPr lang="en-GB" sz="900" dirty="0" smtClean="0">
                    <a:solidFill>
                      <a:srgbClr val="3F4548"/>
                    </a:solidFill>
                  </a:rPr>
                  <a:t>R0 G132  B82</a:t>
                </a:r>
                <a:endParaRPr lang="en-US" sz="900" dirty="0">
                  <a:solidFill>
                    <a:srgbClr val="3F4548"/>
                  </a:solidFill>
                </a:endParaRPr>
              </a:p>
            </p:txBody>
          </p:sp>
        </p:grpSp>
        <p:grpSp>
          <p:nvGrpSpPr>
            <p:cNvPr id="72" name="Group 33"/>
            <p:cNvGrpSpPr/>
            <p:nvPr userDrawn="1"/>
          </p:nvGrpSpPr>
          <p:grpSpPr>
            <a:xfrm>
              <a:off x="-2982575" y="3555642"/>
              <a:ext cx="2863476" cy="285752"/>
              <a:chOff x="-2928990" y="696778"/>
              <a:chExt cx="2643206" cy="285752"/>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TextBox 94"/>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Bottle green</a:t>
                </a:r>
              </a:p>
              <a:p>
                <a:r>
                  <a:rPr lang="en-GB" sz="900" dirty="0" smtClean="0">
                    <a:solidFill>
                      <a:srgbClr val="3F4548"/>
                    </a:solidFill>
                  </a:rPr>
                  <a:t>R17  G179  B162</a:t>
                </a:r>
                <a:endParaRPr lang="en-US" sz="900" dirty="0">
                  <a:solidFill>
                    <a:srgbClr val="3F4548"/>
                  </a:solidFill>
                </a:endParaRPr>
              </a:p>
            </p:txBody>
          </p:sp>
        </p:grpSp>
        <p:grpSp>
          <p:nvGrpSpPr>
            <p:cNvPr id="73" name="Group 36"/>
            <p:cNvGrpSpPr/>
            <p:nvPr userDrawn="1"/>
          </p:nvGrpSpPr>
          <p:grpSpPr>
            <a:xfrm>
              <a:off x="-2982575" y="3966778"/>
              <a:ext cx="2863476" cy="285752"/>
              <a:chOff x="-2928990" y="696778"/>
              <a:chExt cx="2643206" cy="285752"/>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TextBox 92"/>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Cyan</a:t>
                </a:r>
              </a:p>
              <a:p>
                <a:r>
                  <a:rPr lang="en-GB" sz="900" dirty="0" smtClean="0">
                    <a:solidFill>
                      <a:srgbClr val="3F4548"/>
                    </a:solidFill>
                  </a:rPr>
                  <a:t>R0  G156  B200</a:t>
                </a:r>
                <a:endParaRPr lang="en-US" sz="900" dirty="0">
                  <a:solidFill>
                    <a:srgbClr val="3F4548"/>
                  </a:solidFill>
                </a:endParaRPr>
              </a:p>
            </p:txBody>
          </p:sp>
        </p:grpSp>
        <p:grpSp>
          <p:nvGrpSpPr>
            <p:cNvPr id="74" name="Group 63"/>
            <p:cNvGrpSpPr/>
            <p:nvPr userDrawn="1"/>
          </p:nvGrpSpPr>
          <p:grpSpPr>
            <a:xfrm>
              <a:off x="-2982571" y="4377914"/>
              <a:ext cx="2863473" cy="285752"/>
              <a:chOff x="-2982571" y="4377914"/>
              <a:chExt cx="2863473" cy="285752"/>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TextBox 90"/>
              <p:cNvSpPr txBox="1"/>
              <p:nvPr userDrawn="1"/>
            </p:nvSpPr>
            <p:spPr>
              <a:xfrm>
                <a:off x="-2518224" y="4377914"/>
                <a:ext cx="2399126" cy="276999"/>
              </a:xfrm>
              <a:prstGeom prst="rect">
                <a:avLst/>
              </a:prstGeom>
              <a:noFill/>
            </p:spPr>
            <p:txBody>
              <a:bodyPr wrap="square" lIns="0" tIns="0" rIns="0" bIns="0" rtlCol="0">
                <a:spAutoFit/>
              </a:bodyPr>
              <a:lstStyle/>
              <a:p>
                <a:r>
                  <a:rPr lang="en-GB" sz="900" dirty="0" smtClean="0">
                    <a:solidFill>
                      <a:srgbClr val="3F4548"/>
                    </a:solidFill>
                  </a:rPr>
                  <a:t>Light blue</a:t>
                </a:r>
              </a:p>
              <a:p>
                <a:r>
                  <a:rPr lang="en-GB" sz="900" dirty="0" smtClean="0">
                    <a:solidFill>
                      <a:srgbClr val="3F4548"/>
                    </a:solidFill>
                  </a:rPr>
                  <a:t>R124  G179  B225</a:t>
                </a:r>
                <a:endParaRPr lang="en-US" sz="900" dirty="0">
                  <a:solidFill>
                    <a:srgbClr val="3F4548"/>
                  </a:solidFill>
                </a:endParaRPr>
              </a:p>
            </p:txBody>
          </p:sp>
        </p:grpSp>
        <p:grpSp>
          <p:nvGrpSpPr>
            <p:cNvPr id="75" name="Group 43"/>
            <p:cNvGrpSpPr/>
            <p:nvPr userDrawn="1"/>
          </p:nvGrpSpPr>
          <p:grpSpPr>
            <a:xfrm>
              <a:off x="-2982575" y="4789050"/>
              <a:ext cx="2863476" cy="285752"/>
              <a:chOff x="-2928990" y="696778"/>
              <a:chExt cx="2643206" cy="285752"/>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TextBox 88"/>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Violet</a:t>
                </a:r>
              </a:p>
              <a:p>
                <a:r>
                  <a:rPr lang="en-GB" sz="900" dirty="0" smtClean="0">
                    <a:solidFill>
                      <a:srgbClr val="3F4548"/>
                    </a:solidFill>
                  </a:rPr>
                  <a:t>R128  G118  B207</a:t>
                </a:r>
                <a:endParaRPr lang="en-US" sz="900" dirty="0">
                  <a:solidFill>
                    <a:srgbClr val="3F4548"/>
                  </a:solidFill>
                </a:endParaRPr>
              </a:p>
            </p:txBody>
          </p:sp>
        </p:grpSp>
        <p:grpSp>
          <p:nvGrpSpPr>
            <p:cNvPr id="76" name="Group 46"/>
            <p:cNvGrpSpPr/>
            <p:nvPr userDrawn="1"/>
          </p:nvGrpSpPr>
          <p:grpSpPr>
            <a:xfrm>
              <a:off x="-2982575" y="5200186"/>
              <a:ext cx="2863476" cy="285752"/>
              <a:chOff x="-2928990" y="696778"/>
              <a:chExt cx="2643206" cy="285752"/>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Purple</a:t>
                </a:r>
              </a:p>
              <a:p>
                <a:r>
                  <a:rPr lang="en-GB" sz="900" dirty="0" smtClean="0">
                    <a:solidFill>
                      <a:srgbClr val="3F4548"/>
                    </a:solidFill>
                  </a:rPr>
                  <a:t>R143  G70  B147</a:t>
                </a:r>
                <a:endParaRPr lang="en-US" sz="900" dirty="0">
                  <a:solidFill>
                    <a:srgbClr val="3F4548"/>
                  </a:solidFill>
                </a:endParaRPr>
              </a:p>
            </p:txBody>
          </p:sp>
        </p:grpSp>
        <p:grpSp>
          <p:nvGrpSpPr>
            <p:cNvPr id="77" name="Group 49"/>
            <p:cNvGrpSpPr/>
            <p:nvPr userDrawn="1"/>
          </p:nvGrpSpPr>
          <p:grpSpPr>
            <a:xfrm>
              <a:off x="-2982575" y="5611322"/>
              <a:ext cx="2863476" cy="285752"/>
              <a:chOff x="-2928990" y="696778"/>
              <a:chExt cx="2643206" cy="285752"/>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84"/>
              <p:cNvSpPr txBox="1"/>
              <p:nvPr userDrawn="1"/>
            </p:nvSpPr>
            <p:spPr>
              <a:xfrm>
                <a:off x="-2500362" y="696778"/>
                <a:ext cx="2214578" cy="276999"/>
              </a:xfrm>
              <a:prstGeom prst="rect">
                <a:avLst/>
              </a:prstGeom>
              <a:noFill/>
            </p:spPr>
            <p:txBody>
              <a:bodyPr wrap="square" lIns="0" tIns="0" rIns="0" bIns="0" rtlCol="0">
                <a:spAutoFit/>
              </a:bodyPr>
              <a:lstStyle/>
              <a:p>
                <a:r>
                  <a:rPr lang="en-GB" sz="900" dirty="0" err="1" smtClean="0">
                    <a:solidFill>
                      <a:srgbClr val="3F4548"/>
                    </a:solidFill>
                  </a:rPr>
                  <a:t>Fuscia</a:t>
                </a:r>
                <a:endParaRPr lang="en-GB" sz="900" dirty="0" smtClean="0">
                  <a:solidFill>
                    <a:srgbClr val="3F4548"/>
                  </a:solidFill>
                </a:endParaRPr>
              </a:p>
              <a:p>
                <a:r>
                  <a:rPr lang="en-GB" sz="900" dirty="0" smtClean="0">
                    <a:solidFill>
                      <a:srgbClr val="3F4548"/>
                    </a:solidFill>
                  </a:rPr>
                  <a:t>R233  G69  B140</a:t>
                </a:r>
                <a:endParaRPr lang="en-US" sz="900" dirty="0">
                  <a:solidFill>
                    <a:srgbClr val="3F4548"/>
                  </a:solidFill>
                </a:endParaRPr>
              </a:p>
            </p:txBody>
          </p:sp>
        </p:grpSp>
        <p:grpSp>
          <p:nvGrpSpPr>
            <p:cNvPr id="78" name="Group 52"/>
            <p:cNvGrpSpPr/>
            <p:nvPr userDrawn="1"/>
          </p:nvGrpSpPr>
          <p:grpSpPr>
            <a:xfrm>
              <a:off x="-2982575" y="6022458"/>
              <a:ext cx="2863476" cy="285752"/>
              <a:chOff x="-2928990" y="696778"/>
              <a:chExt cx="2643206" cy="285752"/>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TextBox 82"/>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Red</a:t>
                </a:r>
              </a:p>
              <a:p>
                <a:r>
                  <a:rPr lang="en-GB" sz="900" dirty="0" smtClean="0">
                    <a:solidFill>
                      <a:srgbClr val="3F4548"/>
                    </a:solidFill>
                  </a:rPr>
                  <a:t>R200  G30  B69</a:t>
                </a:r>
                <a:endParaRPr lang="en-US" sz="900" dirty="0">
                  <a:solidFill>
                    <a:srgbClr val="3F4548"/>
                  </a:solidFill>
                </a:endParaRPr>
              </a:p>
            </p:txBody>
          </p:sp>
        </p:grpSp>
        <p:grpSp>
          <p:nvGrpSpPr>
            <p:cNvPr id="79" name="Group 55"/>
            <p:cNvGrpSpPr/>
            <p:nvPr userDrawn="1"/>
          </p:nvGrpSpPr>
          <p:grpSpPr>
            <a:xfrm>
              <a:off x="-2982575" y="6433591"/>
              <a:ext cx="2863476" cy="285752"/>
              <a:chOff x="-2928990" y="696778"/>
              <a:chExt cx="2643206" cy="285752"/>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userDrawn="1"/>
            </p:nvSpPr>
            <p:spPr>
              <a:xfrm>
                <a:off x="-2500362" y="696778"/>
                <a:ext cx="2214578" cy="276999"/>
              </a:xfrm>
              <a:prstGeom prst="rect">
                <a:avLst/>
              </a:prstGeom>
              <a:noFill/>
            </p:spPr>
            <p:txBody>
              <a:bodyPr wrap="square" lIns="0" tIns="0" rIns="0" bIns="0" rtlCol="0">
                <a:spAutoFit/>
              </a:bodyPr>
              <a:lstStyle/>
              <a:p>
                <a:r>
                  <a:rPr lang="en-GB" sz="900" dirty="0" smtClean="0">
                    <a:solidFill>
                      <a:srgbClr val="3F4548"/>
                    </a:solidFill>
                  </a:rPr>
                  <a:t>Orange</a:t>
                </a:r>
              </a:p>
              <a:p>
                <a:r>
                  <a:rPr lang="en-GB" sz="900" dirty="0" smtClean="0">
                    <a:solidFill>
                      <a:srgbClr val="3F4548"/>
                    </a:solidFill>
                  </a:rPr>
                  <a:t>R238  G116  29</a:t>
                </a:r>
                <a:endParaRPr lang="en-US" sz="900" dirty="0">
                  <a:solidFill>
                    <a:srgbClr val="3F4548"/>
                  </a:solidFill>
                </a:endParaRPr>
              </a:p>
            </p:txBody>
          </p:sp>
        </p:grpSp>
      </p:grpSp>
    </p:spTree>
    <p:extLst>
      <p:ext uri="{BB962C8B-B14F-4D97-AF65-F5344CB8AC3E}">
        <p14:creationId xmlns:p14="http://schemas.microsoft.com/office/powerpoint/2010/main" val="35601511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rgbClr val="D9AB16"/>
          </a:solidFill>
          <a:latin typeface="+mj-lt"/>
          <a:ea typeface="+mj-ea"/>
          <a:cs typeface="+mj-cs"/>
        </a:defRPr>
      </a:lvl1pPr>
      <a:lvl2pPr algn="l" rtl="0" eaLnBrk="1" fontAlgn="base" hangingPunct="1">
        <a:spcBef>
          <a:spcPct val="0"/>
        </a:spcBef>
        <a:spcAft>
          <a:spcPct val="0"/>
        </a:spcAft>
        <a:defRPr sz="2800">
          <a:solidFill>
            <a:srgbClr val="D9AB16"/>
          </a:solidFill>
          <a:latin typeface="Arial" charset="0"/>
          <a:cs typeface="Arial" charset="0"/>
        </a:defRPr>
      </a:lvl2pPr>
      <a:lvl3pPr algn="l" rtl="0" eaLnBrk="1" fontAlgn="base" hangingPunct="1">
        <a:spcBef>
          <a:spcPct val="0"/>
        </a:spcBef>
        <a:spcAft>
          <a:spcPct val="0"/>
        </a:spcAft>
        <a:defRPr sz="2800">
          <a:solidFill>
            <a:srgbClr val="D9AB16"/>
          </a:solidFill>
          <a:latin typeface="Arial" charset="0"/>
          <a:cs typeface="Arial" charset="0"/>
        </a:defRPr>
      </a:lvl3pPr>
      <a:lvl4pPr algn="l" rtl="0" eaLnBrk="1" fontAlgn="base" hangingPunct="1">
        <a:spcBef>
          <a:spcPct val="0"/>
        </a:spcBef>
        <a:spcAft>
          <a:spcPct val="0"/>
        </a:spcAft>
        <a:defRPr sz="2800">
          <a:solidFill>
            <a:srgbClr val="D9AB16"/>
          </a:solidFill>
          <a:latin typeface="Arial" charset="0"/>
          <a:cs typeface="Arial" charset="0"/>
        </a:defRPr>
      </a:lvl4pPr>
      <a:lvl5pPr algn="l" rtl="0" eaLnBrk="1" fontAlgn="base" hangingPunct="1">
        <a:spcBef>
          <a:spcPct val="0"/>
        </a:spcBef>
        <a:spcAft>
          <a:spcPct val="0"/>
        </a:spcAft>
        <a:defRPr sz="2800">
          <a:solidFill>
            <a:srgbClr val="D9AB16"/>
          </a:solidFill>
          <a:latin typeface="Arial" charset="0"/>
          <a:cs typeface="Arial" charset="0"/>
        </a:defRPr>
      </a:lvl5pPr>
      <a:lvl6pPr marL="402346" algn="l" rtl="0" eaLnBrk="1" fontAlgn="base" hangingPunct="1">
        <a:spcBef>
          <a:spcPct val="0"/>
        </a:spcBef>
        <a:spcAft>
          <a:spcPct val="0"/>
        </a:spcAft>
        <a:defRPr sz="2800">
          <a:solidFill>
            <a:srgbClr val="D9AB16"/>
          </a:solidFill>
          <a:latin typeface="Arial" charset="0"/>
          <a:cs typeface="Arial" charset="0"/>
        </a:defRPr>
      </a:lvl6pPr>
      <a:lvl7pPr marL="804690" algn="l" rtl="0" eaLnBrk="1" fontAlgn="base" hangingPunct="1">
        <a:spcBef>
          <a:spcPct val="0"/>
        </a:spcBef>
        <a:spcAft>
          <a:spcPct val="0"/>
        </a:spcAft>
        <a:defRPr sz="2800">
          <a:solidFill>
            <a:srgbClr val="D9AB16"/>
          </a:solidFill>
          <a:latin typeface="Arial" charset="0"/>
          <a:cs typeface="Arial" charset="0"/>
        </a:defRPr>
      </a:lvl7pPr>
      <a:lvl8pPr marL="1207034" algn="l" rtl="0" eaLnBrk="1" fontAlgn="base" hangingPunct="1">
        <a:spcBef>
          <a:spcPct val="0"/>
        </a:spcBef>
        <a:spcAft>
          <a:spcPct val="0"/>
        </a:spcAft>
        <a:defRPr sz="2800">
          <a:solidFill>
            <a:srgbClr val="D9AB16"/>
          </a:solidFill>
          <a:latin typeface="Arial" charset="0"/>
          <a:cs typeface="Arial" charset="0"/>
        </a:defRPr>
      </a:lvl8pPr>
      <a:lvl9pPr marL="1609379" algn="l" rtl="0" eaLnBrk="1" fontAlgn="base" hangingPunct="1">
        <a:spcBef>
          <a:spcPct val="0"/>
        </a:spcBef>
        <a:spcAft>
          <a:spcPct val="0"/>
        </a:spcAft>
        <a:defRPr sz="2800">
          <a:solidFill>
            <a:srgbClr val="D9AB16"/>
          </a:solidFill>
          <a:latin typeface="Arial" charset="0"/>
          <a:cs typeface="Arial" charset="0"/>
        </a:defRPr>
      </a:lvl9pPr>
    </p:titleStyle>
    <p:bodyStyle>
      <a:lvl1pPr marL="237496" indent="-237496" algn="l" rtl="0" eaLnBrk="1" fontAlgn="base" hangingPunct="1">
        <a:spcBef>
          <a:spcPct val="50000"/>
        </a:spcBef>
        <a:spcAft>
          <a:spcPct val="0"/>
        </a:spcAft>
        <a:buClr>
          <a:srgbClr val="D9AB16"/>
        </a:buClr>
        <a:buChar char="•"/>
        <a:defRPr sz="2100">
          <a:solidFill>
            <a:srgbClr val="3F4548"/>
          </a:solidFill>
          <a:latin typeface="+mn-lt"/>
          <a:ea typeface="+mn-ea"/>
          <a:cs typeface="+mn-cs"/>
        </a:defRPr>
      </a:lvl1pPr>
      <a:lvl2pPr marL="631458" indent="-236098" algn="l" rtl="0" eaLnBrk="1" fontAlgn="base" hangingPunct="1">
        <a:spcBef>
          <a:spcPct val="50000"/>
        </a:spcBef>
        <a:spcAft>
          <a:spcPct val="0"/>
        </a:spcAft>
        <a:buClr>
          <a:srgbClr val="D9AB16"/>
        </a:buClr>
        <a:buChar char="–"/>
        <a:defRPr sz="1800">
          <a:solidFill>
            <a:srgbClr val="3F4548"/>
          </a:solidFill>
          <a:latin typeface="+mn-lt"/>
          <a:cs typeface="+mn-cs"/>
        </a:defRPr>
      </a:lvl2pPr>
      <a:lvl3pPr marL="942996" indent="-153673" algn="l" rtl="0" eaLnBrk="1" fontAlgn="base" hangingPunct="1">
        <a:spcBef>
          <a:spcPct val="50000"/>
        </a:spcBef>
        <a:spcAft>
          <a:spcPct val="0"/>
        </a:spcAft>
        <a:buClr>
          <a:srgbClr val="D9AB16"/>
        </a:buClr>
        <a:buChar char="•"/>
        <a:defRPr>
          <a:solidFill>
            <a:srgbClr val="3F4548"/>
          </a:solidFill>
          <a:latin typeface="+mn-lt"/>
          <a:cs typeface="+mn-cs"/>
        </a:defRPr>
      </a:lvl3pPr>
      <a:lvl4pPr marL="1261519" indent="-160660" algn="l" rtl="0" eaLnBrk="1" fontAlgn="base" hangingPunct="1">
        <a:spcBef>
          <a:spcPct val="50000"/>
        </a:spcBef>
        <a:spcAft>
          <a:spcPct val="0"/>
        </a:spcAft>
        <a:buClr>
          <a:srgbClr val="D9AB16"/>
        </a:buClr>
        <a:buChar char="–"/>
        <a:defRPr sz="1400">
          <a:solidFill>
            <a:srgbClr val="3F4548"/>
          </a:solidFill>
          <a:latin typeface="+mn-lt"/>
          <a:cs typeface="+mn-cs"/>
        </a:defRPr>
      </a:lvl4pPr>
      <a:lvl5pPr marL="1577247" indent="-155072" algn="l" rtl="0" eaLnBrk="1" fontAlgn="base" hangingPunct="1">
        <a:spcBef>
          <a:spcPct val="50000"/>
        </a:spcBef>
        <a:spcAft>
          <a:spcPct val="0"/>
        </a:spcAft>
        <a:buClr>
          <a:srgbClr val="D9AB16"/>
        </a:buClr>
        <a:buFont typeface="Arial" pitchFamily="34" charset="0"/>
        <a:buChar char="•"/>
        <a:defRPr sz="1300">
          <a:solidFill>
            <a:srgbClr val="3F4548"/>
          </a:solidFill>
          <a:latin typeface="+mn-lt"/>
          <a:cs typeface="+mn-cs"/>
        </a:defRPr>
      </a:lvl5pPr>
      <a:lvl6pPr marL="1979592" indent="-155072" algn="l" rtl="0" eaLnBrk="1" fontAlgn="base" hangingPunct="1">
        <a:spcBef>
          <a:spcPct val="50000"/>
        </a:spcBef>
        <a:spcAft>
          <a:spcPct val="0"/>
        </a:spcAft>
        <a:buClr>
          <a:srgbClr val="D9AB16"/>
        </a:buClr>
        <a:buChar char="»"/>
        <a:defRPr sz="1300">
          <a:solidFill>
            <a:srgbClr val="0D2E64"/>
          </a:solidFill>
          <a:latin typeface="+mn-lt"/>
          <a:cs typeface="+mn-cs"/>
        </a:defRPr>
      </a:lvl6pPr>
      <a:lvl7pPr marL="2381936" indent="-155072" algn="l" rtl="0" eaLnBrk="1" fontAlgn="base" hangingPunct="1">
        <a:spcBef>
          <a:spcPct val="50000"/>
        </a:spcBef>
        <a:spcAft>
          <a:spcPct val="0"/>
        </a:spcAft>
        <a:buClr>
          <a:srgbClr val="D9AB16"/>
        </a:buClr>
        <a:buChar char="»"/>
        <a:defRPr sz="1300">
          <a:solidFill>
            <a:srgbClr val="0D2E64"/>
          </a:solidFill>
          <a:latin typeface="+mn-lt"/>
          <a:cs typeface="+mn-cs"/>
        </a:defRPr>
      </a:lvl7pPr>
      <a:lvl8pPr marL="2784282" indent="-155072" algn="l" rtl="0" eaLnBrk="1" fontAlgn="base" hangingPunct="1">
        <a:spcBef>
          <a:spcPct val="50000"/>
        </a:spcBef>
        <a:spcAft>
          <a:spcPct val="0"/>
        </a:spcAft>
        <a:buClr>
          <a:srgbClr val="D9AB16"/>
        </a:buClr>
        <a:buChar char="»"/>
        <a:defRPr sz="1300">
          <a:solidFill>
            <a:srgbClr val="0D2E64"/>
          </a:solidFill>
          <a:latin typeface="+mn-lt"/>
          <a:cs typeface="+mn-cs"/>
        </a:defRPr>
      </a:lvl8pPr>
      <a:lvl9pPr marL="3186626" indent="-155072" algn="l" rtl="0" eaLnBrk="1" fontAlgn="base" hangingPunct="1">
        <a:spcBef>
          <a:spcPct val="50000"/>
        </a:spcBef>
        <a:spcAft>
          <a:spcPct val="0"/>
        </a:spcAft>
        <a:buClr>
          <a:srgbClr val="D9AB16"/>
        </a:buClr>
        <a:buChar char="»"/>
        <a:defRPr sz="1300">
          <a:solidFill>
            <a:srgbClr val="0D2E64"/>
          </a:solidFill>
          <a:latin typeface="+mn-lt"/>
          <a:cs typeface="+mn-cs"/>
        </a:defRPr>
      </a:lvl9pPr>
    </p:bodyStyle>
    <p:otherStyle>
      <a:defPPr>
        <a:defRPr lang="en-US"/>
      </a:defPPr>
      <a:lvl1pPr marL="0" algn="l" defTabSz="804690" rtl="0" eaLnBrk="1" latinLnBrk="0" hangingPunct="1">
        <a:defRPr sz="1600" kern="1200">
          <a:solidFill>
            <a:schemeClr val="tx1"/>
          </a:solidFill>
          <a:latin typeface="+mn-lt"/>
          <a:ea typeface="+mn-ea"/>
          <a:cs typeface="+mn-cs"/>
        </a:defRPr>
      </a:lvl1pPr>
      <a:lvl2pPr marL="402346" algn="l" defTabSz="804690" rtl="0" eaLnBrk="1" latinLnBrk="0" hangingPunct="1">
        <a:defRPr sz="1600" kern="1200">
          <a:solidFill>
            <a:schemeClr val="tx1"/>
          </a:solidFill>
          <a:latin typeface="+mn-lt"/>
          <a:ea typeface="+mn-ea"/>
          <a:cs typeface="+mn-cs"/>
        </a:defRPr>
      </a:lvl2pPr>
      <a:lvl3pPr marL="804690" algn="l" defTabSz="804690" rtl="0" eaLnBrk="1" latinLnBrk="0" hangingPunct="1">
        <a:defRPr sz="1600" kern="1200">
          <a:solidFill>
            <a:schemeClr val="tx1"/>
          </a:solidFill>
          <a:latin typeface="+mn-lt"/>
          <a:ea typeface="+mn-ea"/>
          <a:cs typeface="+mn-cs"/>
        </a:defRPr>
      </a:lvl3pPr>
      <a:lvl4pPr marL="1207034" algn="l" defTabSz="804690" rtl="0" eaLnBrk="1" latinLnBrk="0" hangingPunct="1">
        <a:defRPr sz="1600" kern="1200">
          <a:solidFill>
            <a:schemeClr val="tx1"/>
          </a:solidFill>
          <a:latin typeface="+mn-lt"/>
          <a:ea typeface="+mn-ea"/>
          <a:cs typeface="+mn-cs"/>
        </a:defRPr>
      </a:lvl4pPr>
      <a:lvl5pPr marL="1609379" algn="l" defTabSz="804690" rtl="0" eaLnBrk="1" latinLnBrk="0" hangingPunct="1">
        <a:defRPr sz="1600" kern="1200">
          <a:solidFill>
            <a:schemeClr val="tx1"/>
          </a:solidFill>
          <a:latin typeface="+mn-lt"/>
          <a:ea typeface="+mn-ea"/>
          <a:cs typeface="+mn-cs"/>
        </a:defRPr>
      </a:lvl5pPr>
      <a:lvl6pPr marL="2011724" algn="l" defTabSz="804690" rtl="0" eaLnBrk="1" latinLnBrk="0" hangingPunct="1">
        <a:defRPr sz="1600" kern="1200">
          <a:solidFill>
            <a:schemeClr val="tx1"/>
          </a:solidFill>
          <a:latin typeface="+mn-lt"/>
          <a:ea typeface="+mn-ea"/>
          <a:cs typeface="+mn-cs"/>
        </a:defRPr>
      </a:lvl6pPr>
      <a:lvl7pPr marL="2414068" algn="l" defTabSz="804690" rtl="0" eaLnBrk="1" latinLnBrk="0" hangingPunct="1">
        <a:defRPr sz="1600" kern="1200">
          <a:solidFill>
            <a:schemeClr val="tx1"/>
          </a:solidFill>
          <a:latin typeface="+mn-lt"/>
          <a:ea typeface="+mn-ea"/>
          <a:cs typeface="+mn-cs"/>
        </a:defRPr>
      </a:lvl7pPr>
      <a:lvl8pPr marL="2816413" algn="l" defTabSz="804690" rtl="0" eaLnBrk="1" latinLnBrk="0" hangingPunct="1">
        <a:defRPr sz="1600" kern="1200">
          <a:solidFill>
            <a:schemeClr val="tx1"/>
          </a:solidFill>
          <a:latin typeface="+mn-lt"/>
          <a:ea typeface="+mn-ea"/>
          <a:cs typeface="+mn-cs"/>
        </a:defRPr>
      </a:lvl8pPr>
      <a:lvl9pPr marL="3218757" algn="l" defTabSz="80469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30"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30" y="1557338"/>
            <a:ext cx="8982471"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30" y="6410326"/>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13 October 2017</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6" y="6410326"/>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90"/>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1"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p>
            <a:endParaRPr lang="en-GB">
              <a:solidFill>
                <a:srgbClr val="3F4548"/>
              </a:solidFill>
            </a:endParaRPr>
          </a:p>
        </p:txBody>
      </p:sp>
      <p:pic>
        <p:nvPicPr>
          <p:cNvPr id="2050" name="Picture 2" descr="E:\Pants Work\Current Work\Actuaries 2011\Logos all\IFOA Logo\Lanscape - Standard\WMF logos\IFOA_logo_L_RGB.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61312" y="5563122"/>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338554"/>
            </a:xfrm>
            <a:prstGeom prst="rect">
              <a:avLst/>
            </a:prstGeom>
            <a:noFill/>
          </p:spPr>
          <p:txBody>
            <a:bodyPr wrap="square" lIns="0" tIns="0" rIns="0" bIns="0" rtlCol="0">
              <a:spAutoFit/>
            </a:bodyPr>
            <a:lstStyle/>
            <a:p>
              <a:r>
                <a:rPr lang="en-GB" sz="1100" b="1" dirty="0">
                  <a:solidFill>
                    <a:srgbClr val="113458"/>
                  </a:solidFill>
                </a:rPr>
                <a:t>Colour palette for PowerPoint presentations</a:t>
              </a:r>
              <a:endParaRPr lang="en-US" sz="1100" b="1" dirty="0">
                <a:solidFill>
                  <a:srgbClr val="113458"/>
                </a:solidFill>
              </a:endParaRPr>
            </a:p>
          </p:txBody>
        </p:sp>
        <p:grpSp>
          <p:nvGrpSpPr>
            <p:cNvPr id="14" name="Group 58"/>
            <p:cNvGrpSpPr/>
            <p:nvPr userDrawn="1"/>
          </p:nvGrpSpPr>
          <p:grpSpPr>
            <a:xfrm>
              <a:off x="-2982571" y="476672"/>
              <a:ext cx="2863473" cy="338554"/>
              <a:chOff x="-2982571" y="476672"/>
              <a:chExt cx="2863473" cy="338554"/>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TextBox 11"/>
              <p:cNvSpPr txBox="1"/>
              <p:nvPr userDrawn="1"/>
            </p:nvSpPr>
            <p:spPr>
              <a:xfrm>
                <a:off x="-2518224" y="476672"/>
                <a:ext cx="2399126" cy="338554"/>
              </a:xfrm>
              <a:prstGeom prst="rect">
                <a:avLst/>
              </a:prstGeom>
              <a:noFill/>
            </p:spPr>
            <p:txBody>
              <a:bodyPr wrap="square" lIns="0" tIns="0" rIns="0" bIns="0" rtlCol="0">
                <a:spAutoFit/>
              </a:bodyPr>
              <a:lstStyle/>
              <a:p>
                <a:r>
                  <a:rPr lang="en-GB" sz="1100" dirty="0">
                    <a:solidFill>
                      <a:srgbClr val="3F4548"/>
                    </a:solidFill>
                  </a:rPr>
                  <a:t>Dark blue</a:t>
                </a:r>
              </a:p>
              <a:p>
                <a:r>
                  <a:rPr lang="en-GB" sz="1100" dirty="0">
                    <a:solidFill>
                      <a:srgbClr val="3F4548"/>
                    </a:solidFill>
                  </a:rPr>
                  <a:t>R17  G52  B88</a:t>
                </a:r>
                <a:endParaRPr lang="en-US" sz="1100" dirty="0">
                  <a:solidFill>
                    <a:srgbClr val="3F4548"/>
                  </a:solidFill>
                </a:endParaRPr>
              </a:p>
            </p:txBody>
          </p:sp>
        </p:grpSp>
        <p:grpSp>
          <p:nvGrpSpPr>
            <p:cNvPr id="15" name="Group 13"/>
            <p:cNvGrpSpPr/>
            <p:nvPr userDrawn="1"/>
          </p:nvGrpSpPr>
          <p:grpSpPr>
            <a:xfrm>
              <a:off x="-2982575" y="882170"/>
              <a:ext cx="2863476" cy="338554"/>
              <a:chOff x="-2928990" y="365095"/>
              <a:chExt cx="2643206" cy="338554"/>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Box 15"/>
              <p:cNvSpPr txBox="1"/>
              <p:nvPr userDrawn="1"/>
            </p:nvSpPr>
            <p:spPr>
              <a:xfrm>
                <a:off x="-2500362" y="365095"/>
                <a:ext cx="2214578" cy="338554"/>
              </a:xfrm>
              <a:prstGeom prst="rect">
                <a:avLst/>
              </a:prstGeom>
              <a:noFill/>
            </p:spPr>
            <p:txBody>
              <a:bodyPr wrap="square" lIns="0" tIns="0" rIns="0" bIns="0" rtlCol="0">
                <a:spAutoFit/>
              </a:bodyPr>
              <a:lstStyle/>
              <a:p>
                <a:r>
                  <a:rPr lang="en-GB" sz="1100" dirty="0">
                    <a:solidFill>
                      <a:srgbClr val="3F4548"/>
                    </a:solidFill>
                  </a:rPr>
                  <a:t>Gold</a:t>
                </a:r>
              </a:p>
              <a:p>
                <a:r>
                  <a:rPr lang="en-GB" sz="11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38554"/>
              <a:chOff x="-2928990" y="63509"/>
              <a:chExt cx="2643206" cy="338554"/>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Box 18"/>
              <p:cNvSpPr txBox="1"/>
              <p:nvPr userDrawn="1"/>
            </p:nvSpPr>
            <p:spPr>
              <a:xfrm>
                <a:off x="-2500362" y="63509"/>
                <a:ext cx="2214578" cy="338554"/>
              </a:xfrm>
              <a:prstGeom prst="rect">
                <a:avLst/>
              </a:prstGeom>
              <a:noFill/>
            </p:spPr>
            <p:txBody>
              <a:bodyPr wrap="square" lIns="0" tIns="0" rIns="0" bIns="0" rtlCol="0">
                <a:spAutoFit/>
              </a:bodyPr>
              <a:lstStyle/>
              <a:p>
                <a:r>
                  <a:rPr lang="en-GB" sz="1100" dirty="0">
                    <a:solidFill>
                      <a:srgbClr val="3F4548"/>
                    </a:solidFill>
                  </a:rPr>
                  <a:t>Mid blue</a:t>
                </a:r>
              </a:p>
              <a:p>
                <a:r>
                  <a:rPr lang="en-GB" sz="1100" dirty="0">
                    <a:solidFill>
                      <a:srgbClr val="3F4548"/>
                    </a:solidFill>
                  </a:rPr>
                  <a:t>R64  G150  B184</a:t>
                </a:r>
                <a:endParaRPr lang="en-US" sz="1100" dirty="0">
                  <a:solidFill>
                    <a:srgbClr val="3F4548"/>
                  </a:solidFill>
                </a:endParaRPr>
              </a:p>
            </p:txBody>
          </p:sp>
        </p:grpSp>
        <p:sp>
          <p:nvSpPr>
            <p:cNvPr id="17" name="TextBox 16"/>
            <p:cNvSpPr txBox="1"/>
            <p:nvPr userDrawn="1"/>
          </p:nvSpPr>
          <p:spPr>
            <a:xfrm>
              <a:off x="-2982571" y="2122984"/>
              <a:ext cx="2399125" cy="169277"/>
            </a:xfrm>
            <a:prstGeom prst="rect">
              <a:avLst/>
            </a:prstGeom>
            <a:noFill/>
          </p:spPr>
          <p:txBody>
            <a:bodyPr wrap="square" lIns="0" tIns="0" rIns="0" bIns="0" rtlCol="0">
              <a:spAutoFit/>
            </a:bodyPr>
            <a:lstStyle/>
            <a:p>
              <a:r>
                <a:rPr lang="en-GB" sz="1100" b="1" dirty="0">
                  <a:solidFill>
                    <a:srgbClr val="D9AB16"/>
                  </a:solidFill>
                </a:rPr>
                <a:t>Secondary colour palette</a:t>
              </a:r>
              <a:endParaRPr lang="en-US" sz="1100" b="1" dirty="0">
                <a:solidFill>
                  <a:srgbClr val="D9AB16"/>
                </a:solidFill>
              </a:endParaRPr>
            </a:p>
          </p:txBody>
        </p:sp>
        <p:sp>
          <p:nvSpPr>
            <p:cNvPr id="18" name="TextBox 17"/>
            <p:cNvSpPr txBox="1"/>
            <p:nvPr userDrawn="1"/>
          </p:nvSpPr>
          <p:spPr>
            <a:xfrm>
              <a:off x="-2982571" y="260648"/>
              <a:ext cx="2399125" cy="169277"/>
            </a:xfrm>
            <a:prstGeom prst="rect">
              <a:avLst/>
            </a:prstGeom>
            <a:noFill/>
          </p:spPr>
          <p:txBody>
            <a:bodyPr wrap="square" lIns="0" tIns="0" rIns="0" bIns="0" rtlCol="0">
              <a:spAutoFit/>
            </a:bodyPr>
            <a:lstStyle/>
            <a:p>
              <a:pPr>
                <a:tabLst>
                  <a:tab pos="2419075" algn="l"/>
                </a:tabLst>
              </a:pPr>
              <a:r>
                <a:rPr lang="en-GB" sz="1100" b="1" dirty="0">
                  <a:solidFill>
                    <a:srgbClr val="D9AB16"/>
                  </a:solidFill>
                </a:rPr>
                <a:t>Primary colour palette</a:t>
              </a:r>
              <a:endParaRPr lang="en-US" sz="1100" b="1" dirty="0">
                <a:solidFill>
                  <a:srgbClr val="D9AB16"/>
                </a:solidFill>
              </a:endParaRPr>
            </a:p>
          </p:txBody>
        </p:sp>
        <p:grpSp>
          <p:nvGrpSpPr>
            <p:cNvPr id="19" name="Group 24"/>
            <p:cNvGrpSpPr/>
            <p:nvPr userDrawn="1"/>
          </p:nvGrpSpPr>
          <p:grpSpPr>
            <a:xfrm>
              <a:off x="-2982575" y="1688965"/>
              <a:ext cx="2863476" cy="338554"/>
              <a:chOff x="-2928990" y="63509"/>
              <a:chExt cx="2643206" cy="338554"/>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userDrawn="1"/>
            </p:nvSpPr>
            <p:spPr>
              <a:xfrm>
                <a:off x="-2500362" y="63509"/>
                <a:ext cx="2214578" cy="338554"/>
              </a:xfrm>
              <a:prstGeom prst="rect">
                <a:avLst/>
              </a:prstGeom>
              <a:noFill/>
            </p:spPr>
            <p:txBody>
              <a:bodyPr wrap="square" lIns="0" tIns="0" rIns="0" bIns="0" rtlCol="0">
                <a:spAutoFit/>
              </a:bodyPr>
              <a:lstStyle/>
              <a:p>
                <a:r>
                  <a:rPr lang="en-GB" sz="1100" dirty="0">
                    <a:solidFill>
                      <a:srgbClr val="3F4548"/>
                    </a:solidFill>
                  </a:rPr>
                  <a:t>Light grey</a:t>
                </a:r>
              </a:p>
              <a:p>
                <a:r>
                  <a:rPr lang="en-GB" sz="1100" dirty="0">
                    <a:solidFill>
                      <a:srgbClr val="3F4548"/>
                    </a:solidFill>
                  </a:rPr>
                  <a:t>R220  G221  B217</a:t>
                </a:r>
                <a:endParaRPr lang="en-US" sz="1100" dirty="0">
                  <a:solidFill>
                    <a:srgbClr val="3F4548"/>
                  </a:solidFill>
                </a:endParaRPr>
              </a:p>
            </p:txBody>
          </p:sp>
        </p:grpSp>
        <p:grpSp>
          <p:nvGrpSpPr>
            <p:cNvPr id="20" name="Group 27"/>
            <p:cNvGrpSpPr/>
            <p:nvPr userDrawn="1"/>
          </p:nvGrpSpPr>
          <p:grpSpPr>
            <a:xfrm>
              <a:off x="-2982575" y="2733370"/>
              <a:ext cx="2863476" cy="338554"/>
              <a:chOff x="-2928990" y="696778"/>
              <a:chExt cx="2643206" cy="338554"/>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Pea green</a:t>
                </a:r>
              </a:p>
              <a:p>
                <a:r>
                  <a:rPr lang="en-GB" sz="1100" dirty="0">
                    <a:solidFill>
                      <a:srgbClr val="3F4548"/>
                    </a:solidFill>
                  </a:rPr>
                  <a:t>R121  G163  B42</a:t>
                </a:r>
                <a:endParaRPr lang="en-US" sz="1100" dirty="0">
                  <a:solidFill>
                    <a:srgbClr val="3F4548"/>
                  </a:solidFill>
                </a:endParaRPr>
              </a:p>
            </p:txBody>
          </p:sp>
        </p:grpSp>
        <p:grpSp>
          <p:nvGrpSpPr>
            <p:cNvPr id="21" name="Group 60"/>
            <p:cNvGrpSpPr/>
            <p:nvPr userDrawn="1"/>
          </p:nvGrpSpPr>
          <p:grpSpPr>
            <a:xfrm>
              <a:off x="-2982571" y="3144506"/>
              <a:ext cx="2863473" cy="338554"/>
              <a:chOff x="-2982571" y="3144506"/>
              <a:chExt cx="2863473" cy="338554"/>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userDrawn="1"/>
            </p:nvSpPr>
            <p:spPr>
              <a:xfrm>
                <a:off x="-2518224" y="3144506"/>
                <a:ext cx="2399126" cy="338554"/>
              </a:xfrm>
              <a:prstGeom prst="rect">
                <a:avLst/>
              </a:prstGeom>
              <a:noFill/>
            </p:spPr>
            <p:txBody>
              <a:bodyPr wrap="square" lIns="0" tIns="0" rIns="0" bIns="0" rtlCol="0">
                <a:spAutoFit/>
              </a:bodyPr>
              <a:lstStyle/>
              <a:p>
                <a:r>
                  <a:rPr lang="en-GB" sz="1100" dirty="0">
                    <a:solidFill>
                      <a:srgbClr val="3F4548"/>
                    </a:solidFill>
                  </a:rPr>
                  <a:t>Forest green</a:t>
                </a:r>
              </a:p>
              <a:p>
                <a:r>
                  <a:rPr lang="en-GB" sz="1100" dirty="0">
                    <a:solidFill>
                      <a:srgbClr val="3F4548"/>
                    </a:solidFill>
                  </a:rPr>
                  <a:t>R0 G132  B82</a:t>
                </a:r>
                <a:endParaRPr lang="en-US" sz="1100" dirty="0">
                  <a:solidFill>
                    <a:srgbClr val="3F4548"/>
                  </a:solidFill>
                </a:endParaRPr>
              </a:p>
            </p:txBody>
          </p:sp>
        </p:grpSp>
        <p:grpSp>
          <p:nvGrpSpPr>
            <p:cNvPr id="22" name="Group 33"/>
            <p:cNvGrpSpPr/>
            <p:nvPr userDrawn="1"/>
          </p:nvGrpSpPr>
          <p:grpSpPr>
            <a:xfrm>
              <a:off x="-2982575" y="3555642"/>
              <a:ext cx="2863476" cy="338554"/>
              <a:chOff x="-2928990" y="696778"/>
              <a:chExt cx="2643206" cy="338554"/>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Bottle green</a:t>
                </a:r>
              </a:p>
              <a:p>
                <a:r>
                  <a:rPr lang="en-GB" sz="1100" dirty="0">
                    <a:solidFill>
                      <a:srgbClr val="3F4548"/>
                    </a:solidFill>
                  </a:rPr>
                  <a:t>R17  G179  B162</a:t>
                </a:r>
                <a:endParaRPr lang="en-US" sz="1100" dirty="0">
                  <a:solidFill>
                    <a:srgbClr val="3F4548"/>
                  </a:solidFill>
                </a:endParaRPr>
              </a:p>
            </p:txBody>
          </p:sp>
        </p:grpSp>
        <p:grpSp>
          <p:nvGrpSpPr>
            <p:cNvPr id="23" name="Group 36"/>
            <p:cNvGrpSpPr/>
            <p:nvPr userDrawn="1"/>
          </p:nvGrpSpPr>
          <p:grpSpPr>
            <a:xfrm>
              <a:off x="-2982575" y="3966778"/>
              <a:ext cx="2863476" cy="338554"/>
              <a:chOff x="-2928990" y="696778"/>
              <a:chExt cx="2643206" cy="338554"/>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Cyan</a:t>
                </a:r>
              </a:p>
              <a:p>
                <a:r>
                  <a:rPr lang="en-GB" sz="1100" dirty="0">
                    <a:solidFill>
                      <a:srgbClr val="3F4548"/>
                    </a:solidFill>
                  </a:rPr>
                  <a:t>R0  G156  B200</a:t>
                </a:r>
                <a:endParaRPr lang="en-US" sz="1100" dirty="0">
                  <a:solidFill>
                    <a:srgbClr val="3F4548"/>
                  </a:solidFill>
                </a:endParaRPr>
              </a:p>
            </p:txBody>
          </p:sp>
        </p:grpSp>
        <p:grpSp>
          <p:nvGrpSpPr>
            <p:cNvPr id="24" name="Group 63"/>
            <p:cNvGrpSpPr/>
            <p:nvPr userDrawn="1"/>
          </p:nvGrpSpPr>
          <p:grpSpPr>
            <a:xfrm>
              <a:off x="-2982571" y="4377914"/>
              <a:ext cx="2863473" cy="338554"/>
              <a:chOff x="-2982571" y="4377914"/>
              <a:chExt cx="2863473" cy="338554"/>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2518224" y="4377914"/>
                <a:ext cx="2399126" cy="338554"/>
              </a:xfrm>
              <a:prstGeom prst="rect">
                <a:avLst/>
              </a:prstGeom>
              <a:noFill/>
            </p:spPr>
            <p:txBody>
              <a:bodyPr wrap="square" lIns="0" tIns="0" rIns="0" bIns="0" rtlCol="0">
                <a:spAutoFit/>
              </a:bodyPr>
              <a:lstStyle/>
              <a:p>
                <a:r>
                  <a:rPr lang="en-GB" sz="1100" dirty="0">
                    <a:solidFill>
                      <a:srgbClr val="3F4548"/>
                    </a:solidFill>
                  </a:rPr>
                  <a:t>Light blue</a:t>
                </a:r>
              </a:p>
              <a:p>
                <a:r>
                  <a:rPr lang="en-GB" sz="1100" dirty="0">
                    <a:solidFill>
                      <a:srgbClr val="3F4548"/>
                    </a:solidFill>
                  </a:rPr>
                  <a:t>R124  G179  B225</a:t>
                </a:r>
                <a:endParaRPr lang="en-US" sz="1100" dirty="0">
                  <a:solidFill>
                    <a:srgbClr val="3F4548"/>
                  </a:solidFill>
                </a:endParaRPr>
              </a:p>
            </p:txBody>
          </p:sp>
        </p:grpSp>
        <p:grpSp>
          <p:nvGrpSpPr>
            <p:cNvPr id="25" name="Group 43"/>
            <p:cNvGrpSpPr/>
            <p:nvPr userDrawn="1"/>
          </p:nvGrpSpPr>
          <p:grpSpPr>
            <a:xfrm>
              <a:off x="-2982575" y="4789050"/>
              <a:ext cx="2863476" cy="338554"/>
              <a:chOff x="-2928990" y="696778"/>
              <a:chExt cx="2643206" cy="338554"/>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Violet</a:t>
                </a:r>
              </a:p>
              <a:p>
                <a:r>
                  <a:rPr lang="en-GB" sz="1100" dirty="0">
                    <a:solidFill>
                      <a:srgbClr val="3F4548"/>
                    </a:solidFill>
                  </a:rPr>
                  <a:t>R128  G118  B207</a:t>
                </a:r>
                <a:endParaRPr lang="en-US" sz="1100" dirty="0">
                  <a:solidFill>
                    <a:srgbClr val="3F4548"/>
                  </a:solidFill>
                </a:endParaRPr>
              </a:p>
            </p:txBody>
          </p:sp>
        </p:grpSp>
        <p:grpSp>
          <p:nvGrpSpPr>
            <p:cNvPr id="26" name="Group 46"/>
            <p:cNvGrpSpPr/>
            <p:nvPr userDrawn="1"/>
          </p:nvGrpSpPr>
          <p:grpSpPr>
            <a:xfrm>
              <a:off x="-2982575" y="5200186"/>
              <a:ext cx="2863476" cy="338554"/>
              <a:chOff x="-2928990" y="696778"/>
              <a:chExt cx="2643206" cy="338554"/>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Purple</a:t>
                </a:r>
              </a:p>
              <a:p>
                <a:r>
                  <a:rPr lang="en-GB" sz="1100" dirty="0">
                    <a:solidFill>
                      <a:srgbClr val="3F4548"/>
                    </a:solidFill>
                  </a:rPr>
                  <a:t>R143  G70  B147</a:t>
                </a:r>
                <a:endParaRPr lang="en-US" sz="1100" dirty="0">
                  <a:solidFill>
                    <a:srgbClr val="3F4548"/>
                  </a:solidFill>
                </a:endParaRPr>
              </a:p>
            </p:txBody>
          </p:sp>
        </p:grpSp>
        <p:grpSp>
          <p:nvGrpSpPr>
            <p:cNvPr id="27" name="Group 49"/>
            <p:cNvGrpSpPr/>
            <p:nvPr userDrawn="1"/>
          </p:nvGrpSpPr>
          <p:grpSpPr>
            <a:xfrm>
              <a:off x="-2982575" y="5611322"/>
              <a:ext cx="2863476" cy="338554"/>
              <a:chOff x="-2928990" y="696778"/>
              <a:chExt cx="2643206" cy="338554"/>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userDrawn="1"/>
            </p:nvSpPr>
            <p:spPr>
              <a:xfrm>
                <a:off x="-2500362" y="696778"/>
                <a:ext cx="2214578" cy="338554"/>
              </a:xfrm>
              <a:prstGeom prst="rect">
                <a:avLst/>
              </a:prstGeom>
              <a:noFill/>
            </p:spPr>
            <p:txBody>
              <a:bodyPr wrap="square" lIns="0" tIns="0" rIns="0" bIns="0" rtlCol="0">
                <a:spAutoFit/>
              </a:bodyPr>
              <a:lstStyle/>
              <a:p>
                <a:r>
                  <a:rPr lang="en-GB" sz="1100" dirty="0" err="1">
                    <a:solidFill>
                      <a:srgbClr val="3F4548"/>
                    </a:solidFill>
                  </a:rPr>
                  <a:t>Fuscia</a:t>
                </a:r>
                <a:endParaRPr lang="en-GB" sz="1100" dirty="0">
                  <a:solidFill>
                    <a:srgbClr val="3F4548"/>
                  </a:solidFill>
                </a:endParaRPr>
              </a:p>
              <a:p>
                <a:r>
                  <a:rPr lang="en-GB" sz="1100" dirty="0">
                    <a:solidFill>
                      <a:srgbClr val="3F4548"/>
                    </a:solidFill>
                  </a:rPr>
                  <a:t>R233  G69  B140</a:t>
                </a:r>
                <a:endParaRPr lang="en-US" sz="1100" dirty="0">
                  <a:solidFill>
                    <a:srgbClr val="3F4548"/>
                  </a:solidFill>
                </a:endParaRPr>
              </a:p>
            </p:txBody>
          </p:sp>
        </p:grpSp>
        <p:grpSp>
          <p:nvGrpSpPr>
            <p:cNvPr id="28" name="Group 52"/>
            <p:cNvGrpSpPr/>
            <p:nvPr userDrawn="1"/>
          </p:nvGrpSpPr>
          <p:grpSpPr>
            <a:xfrm>
              <a:off x="-2982575" y="6022458"/>
              <a:ext cx="2863476" cy="338554"/>
              <a:chOff x="-2928990" y="696778"/>
              <a:chExt cx="2643206" cy="338554"/>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Red</a:t>
                </a:r>
              </a:p>
              <a:p>
                <a:r>
                  <a:rPr lang="en-GB" sz="1100" dirty="0">
                    <a:solidFill>
                      <a:srgbClr val="3F4548"/>
                    </a:solidFill>
                  </a:rPr>
                  <a:t>R200  G30  B69</a:t>
                </a:r>
                <a:endParaRPr lang="en-US" sz="1100" dirty="0">
                  <a:solidFill>
                    <a:srgbClr val="3F4548"/>
                  </a:solidFill>
                </a:endParaRPr>
              </a:p>
            </p:txBody>
          </p:sp>
        </p:grpSp>
        <p:grpSp>
          <p:nvGrpSpPr>
            <p:cNvPr id="29" name="Group 55"/>
            <p:cNvGrpSpPr/>
            <p:nvPr userDrawn="1"/>
          </p:nvGrpSpPr>
          <p:grpSpPr>
            <a:xfrm>
              <a:off x="-2982575" y="6433591"/>
              <a:ext cx="2863476" cy="338554"/>
              <a:chOff x="-2928990" y="696778"/>
              <a:chExt cx="2643206" cy="338554"/>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2500362" y="696778"/>
                <a:ext cx="2214578" cy="338554"/>
              </a:xfrm>
              <a:prstGeom prst="rect">
                <a:avLst/>
              </a:prstGeom>
              <a:noFill/>
            </p:spPr>
            <p:txBody>
              <a:bodyPr wrap="square" lIns="0" tIns="0" rIns="0" bIns="0" rtlCol="0">
                <a:spAutoFit/>
              </a:bodyPr>
              <a:lstStyle/>
              <a:p>
                <a:r>
                  <a:rPr lang="en-GB" sz="1100" dirty="0">
                    <a:solidFill>
                      <a:srgbClr val="3F4548"/>
                    </a:solidFill>
                  </a:rPr>
                  <a:t>Orange</a:t>
                </a:r>
              </a:p>
              <a:p>
                <a:r>
                  <a:rPr lang="en-GB" sz="1100" dirty="0">
                    <a:solidFill>
                      <a:srgbClr val="3F4548"/>
                    </a:solidFill>
                  </a:rPr>
                  <a:t>R238  G116  29</a:t>
                </a:r>
                <a:endParaRPr lang="en-US" sz="11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solidFill>
                <a:prstClr val="white"/>
              </a:solidFill>
            </a:endParaRPr>
          </a:p>
        </p:txBody>
      </p:sp>
      <p:sp>
        <p:nvSpPr>
          <p:cNvPr id="59" name="TextBox 58"/>
          <p:cNvSpPr txBox="1"/>
          <p:nvPr/>
        </p:nvSpPr>
        <p:spPr>
          <a:xfrm>
            <a:off x="-2503532" y="2348881"/>
            <a:ext cx="2399129" cy="338554"/>
          </a:xfrm>
          <a:prstGeom prst="rect">
            <a:avLst/>
          </a:prstGeom>
          <a:noFill/>
        </p:spPr>
        <p:txBody>
          <a:bodyPr wrap="square" lIns="0" tIns="0" rIns="0" bIns="0" rtlCol="0">
            <a:spAutoFit/>
          </a:bodyPr>
          <a:lstStyle/>
          <a:p>
            <a:r>
              <a:rPr lang="en-GB" sz="1100" dirty="0">
                <a:solidFill>
                  <a:srgbClr val="3F4548"/>
                </a:solidFill>
              </a:rPr>
              <a:t>Dark grey</a:t>
            </a:r>
          </a:p>
          <a:p>
            <a:r>
              <a:rPr lang="en-GB" sz="1100" dirty="0">
                <a:solidFill>
                  <a:srgbClr val="3F4548"/>
                </a:solidFill>
              </a:rPr>
              <a:t>R63  G69  B72</a:t>
            </a:r>
            <a:endParaRPr lang="en-US" sz="1100" dirty="0">
              <a:solidFill>
                <a:srgbClr val="3F4548"/>
              </a:solidFill>
            </a:endParaRPr>
          </a:p>
        </p:txBody>
      </p:sp>
    </p:spTree>
    <p:extLst>
      <p:ext uri="{BB962C8B-B14F-4D97-AF65-F5344CB8AC3E}">
        <p14:creationId xmlns:p14="http://schemas.microsoft.com/office/powerpoint/2010/main" val="19938172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148" algn="l" rtl="0" eaLnBrk="1" fontAlgn="base" hangingPunct="1">
        <a:spcBef>
          <a:spcPct val="0"/>
        </a:spcBef>
        <a:spcAft>
          <a:spcPct val="0"/>
        </a:spcAft>
        <a:defRPr sz="3200">
          <a:solidFill>
            <a:srgbClr val="D9AB16"/>
          </a:solidFill>
          <a:latin typeface="Arial" charset="0"/>
          <a:cs typeface="Arial" charset="0"/>
        </a:defRPr>
      </a:lvl6pPr>
      <a:lvl7pPr marL="914296" algn="l" rtl="0" eaLnBrk="1" fontAlgn="base" hangingPunct="1">
        <a:spcBef>
          <a:spcPct val="0"/>
        </a:spcBef>
        <a:spcAft>
          <a:spcPct val="0"/>
        </a:spcAft>
        <a:defRPr sz="3200">
          <a:solidFill>
            <a:srgbClr val="D9AB16"/>
          </a:solidFill>
          <a:latin typeface="Arial" charset="0"/>
          <a:cs typeface="Arial" charset="0"/>
        </a:defRPr>
      </a:lvl7pPr>
      <a:lvl8pPr marL="1371445" algn="l" rtl="0" eaLnBrk="1" fontAlgn="base" hangingPunct="1">
        <a:spcBef>
          <a:spcPct val="0"/>
        </a:spcBef>
        <a:spcAft>
          <a:spcPct val="0"/>
        </a:spcAft>
        <a:defRPr sz="3200">
          <a:solidFill>
            <a:srgbClr val="D9AB16"/>
          </a:solidFill>
          <a:latin typeface="Arial" charset="0"/>
          <a:cs typeface="Arial" charset="0"/>
        </a:defRPr>
      </a:lvl8pPr>
      <a:lvl9pPr marL="1828592" algn="l" rtl="0" eaLnBrk="1" fontAlgn="base" hangingPunct="1">
        <a:spcBef>
          <a:spcPct val="0"/>
        </a:spcBef>
        <a:spcAft>
          <a:spcPct val="0"/>
        </a:spcAft>
        <a:defRPr sz="3200">
          <a:solidFill>
            <a:srgbClr val="D9AB16"/>
          </a:solidFill>
          <a:latin typeface="Arial" charset="0"/>
          <a:cs typeface="Arial" charset="0"/>
        </a:defRPr>
      </a:lvl9pPr>
    </p:titleStyle>
    <p:bodyStyle>
      <a:lvl1pPr marL="269844" indent="-269844" algn="l" rtl="0" eaLnBrk="1" fontAlgn="base" hangingPunct="1">
        <a:spcBef>
          <a:spcPct val="50000"/>
        </a:spcBef>
        <a:spcAft>
          <a:spcPct val="0"/>
        </a:spcAft>
        <a:buClr>
          <a:srgbClr val="D9AB16"/>
        </a:buClr>
        <a:buChar char="•"/>
        <a:defRPr sz="2300">
          <a:solidFill>
            <a:srgbClr val="3F4548"/>
          </a:solidFill>
          <a:latin typeface="+mn-lt"/>
          <a:ea typeface="+mn-ea"/>
          <a:cs typeface="+mn-cs"/>
        </a:defRPr>
      </a:lvl1pPr>
      <a:lvl2pPr marL="717468" indent="-268257"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441" indent="-174605" algn="l" rtl="0" eaLnBrk="1" fontAlgn="base" hangingPunct="1">
        <a:spcBef>
          <a:spcPct val="50000"/>
        </a:spcBef>
        <a:spcAft>
          <a:spcPct val="0"/>
        </a:spcAft>
        <a:buClr>
          <a:srgbClr val="D9AB16"/>
        </a:buClr>
        <a:buChar char="•"/>
        <a:defRPr>
          <a:solidFill>
            <a:srgbClr val="3F4548"/>
          </a:solidFill>
          <a:latin typeface="+mn-lt"/>
          <a:cs typeface="+mn-cs"/>
        </a:defRPr>
      </a:lvl3pPr>
      <a:lvl4pPr marL="1433350" indent="-182542"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084" indent="-17619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233" indent="-17619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381" indent="-17619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528" indent="-17619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0676" indent="-17619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13 October 2017</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3F4548"/>
              </a:solidFill>
            </a:endParaRPr>
          </a:p>
        </p:txBody>
      </p:sp>
      <p:pic>
        <p:nvPicPr>
          <p:cNvPr id="2050" name="Picture 2" descr="E:\Pants Work\Current Work\Actuaries 2011\Logos all\IFOA Logo\Lanscape - Standard\WMF logos\IFOA_logo_L_RGB.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61312"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solidFill>
                      <a:srgbClr val="3F4548"/>
                    </a:solidFill>
                  </a:rPr>
                  <a:t>Dark blue</a:t>
                </a:r>
              </a:p>
              <a:p>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solidFill>
                      <a:srgbClr val="3F4548"/>
                    </a:solidFill>
                  </a:rPr>
                  <a:t>Gold</a:t>
                </a:r>
              </a:p>
              <a:p>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solidFill>
                      <a:srgbClr val="3F4548"/>
                    </a:solidFill>
                  </a:rPr>
                  <a:t>Mid blue</a:t>
                </a:r>
              </a:p>
              <a:p>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rgbClr val="D9AB16"/>
                  </a:solidFill>
                </a:rPr>
                <a:t>Secondary colour palette</a:t>
              </a:r>
              <a:endParaRPr lang="en-US" sz="1000" b="1" dirty="0">
                <a:solidFill>
                  <a:srgbClr val="D9AB16"/>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rgbClr val="D9AB16"/>
                  </a:solidFill>
                </a:rPr>
                <a:t>Primary colour palette</a:t>
              </a:r>
              <a:endParaRPr lang="en-US" sz="1000" b="1" dirty="0">
                <a:solidFill>
                  <a:srgbClr val="D9AB16"/>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a:solidFill>
                      <a:srgbClr val="3F4548"/>
                    </a:solidFill>
                  </a:rPr>
                  <a:t>Light grey</a:t>
                </a:r>
              </a:p>
              <a:p>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Pea green</a:t>
                </a:r>
              </a:p>
              <a:p>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solidFill>
                      <a:srgbClr val="3F4548"/>
                    </a:solidFill>
                  </a:rPr>
                  <a:t>Forest green</a:t>
                </a:r>
              </a:p>
              <a:p>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Bottle green</a:t>
                </a:r>
              </a:p>
              <a:p>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Cyan</a:t>
                </a:r>
              </a:p>
              <a:p>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solidFill>
                      <a:srgbClr val="3F4548"/>
                    </a:solidFill>
                  </a:rPr>
                  <a:t>Light blue</a:t>
                </a:r>
              </a:p>
              <a:p>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Violet</a:t>
                </a:r>
              </a:p>
              <a:p>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Purple</a:t>
                </a:r>
              </a:p>
              <a:p>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solidFill>
                      <a:srgbClr val="3F4548"/>
                    </a:solidFill>
                  </a:rPr>
                  <a:t>Fuscia</a:t>
                </a:r>
                <a:endParaRPr lang="en-GB" sz="1000" dirty="0">
                  <a:solidFill>
                    <a:srgbClr val="3F4548"/>
                  </a:solidFill>
                </a:endParaRPr>
              </a:p>
              <a:p>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Red</a:t>
                </a:r>
              </a:p>
              <a:p>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solidFill>
                      <a:srgbClr val="3F4548"/>
                    </a:solidFill>
                  </a:rPr>
                  <a:t>Orange</a:t>
                </a:r>
              </a:p>
              <a:p>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solidFill>
                  <a:srgbClr val="3F4548"/>
                </a:solidFill>
              </a:rPr>
              <a:t>Dark grey</a:t>
            </a:r>
          </a:p>
          <a:p>
            <a:r>
              <a:rPr lang="en-GB" sz="1000" dirty="0">
                <a:solidFill>
                  <a:srgbClr val="3F4548"/>
                </a:solidFill>
              </a:rPr>
              <a:t>R63  G69  B72</a:t>
            </a:r>
            <a:endParaRPr lang="en-US" sz="1000" dirty="0">
              <a:solidFill>
                <a:srgbClr val="3F4548"/>
              </a:solidFill>
            </a:endParaRPr>
          </a:p>
        </p:txBody>
      </p:sp>
    </p:spTree>
    <p:extLst>
      <p:ext uri="{BB962C8B-B14F-4D97-AF65-F5344CB8AC3E}">
        <p14:creationId xmlns:p14="http://schemas.microsoft.com/office/powerpoint/2010/main" val="128183570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udience.sentiance.com/dashboard" TargetMode="Externa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The Impact of Wearable Technology and Internet of Things </a:t>
            </a:r>
            <a:br>
              <a:rPr lang="en-GB" dirty="0"/>
            </a:br>
            <a:r>
              <a:rPr lang="en-GB" dirty="0"/>
              <a:t>Networking and CPD Event</a:t>
            </a:r>
          </a:p>
        </p:txBody>
      </p:sp>
      <p:sp>
        <p:nvSpPr>
          <p:cNvPr id="2051" name="Rectangle 3"/>
          <p:cNvSpPr>
            <a:spLocks noGrp="1" noChangeArrowheads="1"/>
          </p:cNvSpPr>
          <p:nvPr>
            <p:ph type="subTitle" idx="1"/>
          </p:nvPr>
        </p:nvSpPr>
        <p:spPr>
          <a:xfrm>
            <a:off x="428229" y="3933056"/>
            <a:ext cx="6631517" cy="936104"/>
          </a:xfrm>
        </p:spPr>
        <p:txBody>
          <a:bodyPr/>
          <a:lstStyle/>
          <a:p>
            <a:r>
              <a:rPr lang="en-GB" dirty="0"/>
              <a:t>Anna Spender – Chair</a:t>
            </a:r>
          </a:p>
          <a:p>
            <a:r>
              <a:rPr lang="en-GB" dirty="0"/>
              <a:t>Colin Bullen – Deputy Chair</a:t>
            </a:r>
          </a:p>
          <a:p>
            <a:endParaRPr lang="en-GB" dirty="0"/>
          </a:p>
          <a:p>
            <a:endParaRPr lang="en-GB" dirty="0"/>
          </a:p>
        </p:txBody>
      </p:sp>
      <p:sp>
        <p:nvSpPr>
          <p:cNvPr id="4" name="Rectangle 4"/>
          <p:cNvSpPr>
            <a:spLocks noGrp="1" noChangeArrowheads="1"/>
          </p:cNvSpPr>
          <p:nvPr>
            <p:ph type="dt" sz="half" idx="2"/>
          </p:nvPr>
        </p:nvSpPr>
        <p:spPr/>
        <p:txBody>
          <a:bodyPr/>
          <a:lstStyle/>
          <a:p>
            <a:r>
              <a:rPr lang="en-GB" dirty="0"/>
              <a:t>17 October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 – Case Studies</a:t>
            </a:r>
            <a:endParaRPr lang="en-GB" dirty="0"/>
          </a:p>
        </p:txBody>
      </p:sp>
      <p:sp>
        <p:nvSpPr>
          <p:cNvPr id="3" name="Content Placeholder 2"/>
          <p:cNvSpPr>
            <a:spLocks noGrp="1"/>
          </p:cNvSpPr>
          <p:nvPr>
            <p:ph idx="1"/>
          </p:nvPr>
        </p:nvSpPr>
        <p:spPr>
          <a:xfrm>
            <a:off x="428229" y="1557338"/>
            <a:ext cx="4308747" cy="2087686"/>
          </a:xfrm>
          <a:solidFill>
            <a:schemeClr val="accent1"/>
          </a:solidFill>
        </p:spPr>
        <p:txBody>
          <a:bodyPr/>
          <a:lstStyle/>
          <a:p>
            <a:pPr marL="0" indent="0">
              <a:buNone/>
            </a:pPr>
            <a:r>
              <a:rPr lang="en-GB" sz="1800" b="1" dirty="0" smtClean="0">
                <a:solidFill>
                  <a:schemeClr val="bg2"/>
                </a:solidFill>
              </a:rPr>
              <a:t>Data</a:t>
            </a:r>
          </a:p>
          <a:p>
            <a:pPr>
              <a:buClr>
                <a:schemeClr val="bg1"/>
              </a:buClr>
            </a:pPr>
            <a:r>
              <a:rPr lang="en-GB" sz="1800" dirty="0" smtClean="0">
                <a:solidFill>
                  <a:schemeClr val="bg2"/>
                </a:solidFill>
              </a:rPr>
              <a:t>Aggregators</a:t>
            </a:r>
          </a:p>
          <a:p>
            <a:pPr>
              <a:buClr>
                <a:schemeClr val="bg1"/>
              </a:buClr>
            </a:pPr>
            <a:r>
              <a:rPr lang="en-GB" sz="1800" dirty="0" smtClean="0">
                <a:solidFill>
                  <a:schemeClr val="bg2"/>
                </a:solidFill>
              </a:rPr>
              <a:t>Data Protection</a:t>
            </a:r>
          </a:p>
          <a:p>
            <a:pPr>
              <a:buClr>
                <a:schemeClr val="bg1"/>
              </a:buClr>
            </a:pPr>
            <a:r>
              <a:rPr lang="en-GB" sz="1800" dirty="0" smtClean="0">
                <a:solidFill>
                  <a:schemeClr val="bg2"/>
                </a:solidFill>
              </a:rPr>
              <a:t>Value of data</a:t>
            </a:r>
          </a:p>
          <a:p>
            <a:pPr>
              <a:buClr>
                <a:schemeClr val="bg1"/>
              </a:buClr>
            </a:pPr>
            <a:r>
              <a:rPr lang="en-GB" sz="1800" dirty="0" smtClean="0">
                <a:solidFill>
                  <a:schemeClr val="bg2"/>
                </a:solidFill>
              </a:rPr>
              <a:t>Collection devices</a:t>
            </a:r>
            <a:endParaRPr lang="en-GB" sz="1800" b="1" dirty="0">
              <a:solidFill>
                <a:schemeClr val="bg2"/>
              </a:solidFill>
            </a:endParaRPr>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6" name="Content Placeholder 2"/>
          <p:cNvSpPr txBox="1">
            <a:spLocks/>
          </p:cNvSpPr>
          <p:nvPr/>
        </p:nvSpPr>
        <p:spPr bwMode="auto">
          <a:xfrm>
            <a:off x="4880992" y="1556792"/>
            <a:ext cx="4464496" cy="2088232"/>
          </a:xfrm>
          <a:prstGeom prst="rect">
            <a:avLst/>
          </a:prstGeom>
          <a:solidFill>
            <a:srgbClr val="113458"/>
          </a:solidFill>
          <a:ln>
            <a:noFill/>
          </a:ln>
          <a:effectLs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800" b="1" kern="0" dirty="0" smtClean="0">
                <a:solidFill>
                  <a:schemeClr val="bg2"/>
                </a:solidFill>
              </a:rPr>
              <a:t>Continuous Underwriting</a:t>
            </a:r>
          </a:p>
          <a:p>
            <a:pPr>
              <a:buClr>
                <a:schemeClr val="bg1"/>
              </a:buClr>
            </a:pPr>
            <a:r>
              <a:rPr lang="en-GB" sz="1800" kern="0" dirty="0" smtClean="0">
                <a:solidFill>
                  <a:schemeClr val="bg2"/>
                </a:solidFill>
              </a:rPr>
              <a:t>Key area of emerging propositions</a:t>
            </a:r>
          </a:p>
          <a:p>
            <a:pPr>
              <a:buClr>
                <a:schemeClr val="bg1"/>
              </a:buClr>
            </a:pPr>
            <a:r>
              <a:rPr lang="en-GB" sz="1800" kern="0" dirty="0" smtClean="0">
                <a:solidFill>
                  <a:schemeClr val="bg2"/>
                </a:solidFill>
              </a:rPr>
              <a:t>Chronic diseases</a:t>
            </a:r>
          </a:p>
          <a:p>
            <a:pPr>
              <a:buClr>
                <a:schemeClr val="bg1"/>
              </a:buClr>
            </a:pPr>
            <a:r>
              <a:rPr lang="en-GB" sz="1800" kern="0" dirty="0" smtClean="0">
                <a:solidFill>
                  <a:schemeClr val="bg2"/>
                </a:solidFill>
              </a:rPr>
              <a:t>Medical advice?</a:t>
            </a:r>
          </a:p>
          <a:p>
            <a:pPr>
              <a:buClr>
                <a:schemeClr val="bg1"/>
              </a:buClr>
            </a:pPr>
            <a:r>
              <a:rPr lang="en-GB" sz="1800" kern="0" dirty="0" smtClean="0">
                <a:solidFill>
                  <a:schemeClr val="bg2"/>
                </a:solidFill>
              </a:rPr>
              <a:t>Establishing incentive / Penalty bands</a:t>
            </a:r>
            <a:endParaRPr lang="en-GB" sz="1800" kern="0" dirty="0">
              <a:solidFill>
                <a:schemeClr val="bg2"/>
              </a:solidFill>
            </a:endParaRPr>
          </a:p>
        </p:txBody>
      </p:sp>
      <p:sp>
        <p:nvSpPr>
          <p:cNvPr id="7" name="Content Placeholder 2"/>
          <p:cNvSpPr txBox="1">
            <a:spLocks/>
          </p:cNvSpPr>
          <p:nvPr/>
        </p:nvSpPr>
        <p:spPr bwMode="auto">
          <a:xfrm>
            <a:off x="416496" y="3789040"/>
            <a:ext cx="8928992" cy="1671328"/>
          </a:xfrm>
          <a:prstGeom prst="rect">
            <a:avLst/>
          </a:prstGeom>
          <a:solidFill>
            <a:srgbClr val="4096B8"/>
          </a:solidFill>
          <a:ln>
            <a:noFill/>
          </a:ln>
          <a:effectLs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800" b="1" kern="0" dirty="0" smtClean="0">
                <a:solidFill>
                  <a:schemeClr val="bg2"/>
                </a:solidFill>
              </a:rPr>
              <a:t>Other</a:t>
            </a:r>
          </a:p>
          <a:p>
            <a:pPr>
              <a:buClr>
                <a:schemeClr val="bg1"/>
              </a:buClr>
              <a:buFont typeface="Arial" panose="020B0604020202020204" pitchFamily="34" charset="0"/>
              <a:buChar char="•"/>
            </a:pPr>
            <a:r>
              <a:rPr lang="en-GB" sz="1800" kern="0" dirty="0" smtClean="0">
                <a:solidFill>
                  <a:schemeClr val="bg2"/>
                </a:solidFill>
              </a:rPr>
              <a:t>General Insurance</a:t>
            </a:r>
          </a:p>
          <a:p>
            <a:pPr>
              <a:buClr>
                <a:schemeClr val="bg1"/>
              </a:buClr>
              <a:buFont typeface="Arial" panose="020B0604020202020204" pitchFamily="34" charset="0"/>
              <a:buChar char="•"/>
            </a:pPr>
            <a:r>
              <a:rPr lang="en-GB" sz="1800" kern="0" dirty="0" smtClean="0">
                <a:solidFill>
                  <a:schemeClr val="bg2"/>
                </a:solidFill>
              </a:rPr>
              <a:t>Technology &amp; Insurance Tech Companies</a:t>
            </a:r>
          </a:p>
          <a:p>
            <a:pPr>
              <a:buClr>
                <a:schemeClr val="bg1"/>
              </a:buClr>
              <a:buFont typeface="Arial" panose="020B0604020202020204" pitchFamily="34" charset="0"/>
              <a:buChar char="•"/>
            </a:pPr>
            <a:r>
              <a:rPr lang="en-GB" sz="1800" kern="0" dirty="0" smtClean="0">
                <a:solidFill>
                  <a:schemeClr val="bg2"/>
                </a:solidFill>
              </a:rPr>
              <a:t>Employers</a:t>
            </a:r>
            <a:endParaRPr lang="en-GB" sz="1800" kern="0" dirty="0">
              <a:solidFill>
                <a:schemeClr val="bg2"/>
              </a:solidFill>
            </a:endParaRPr>
          </a:p>
        </p:txBody>
      </p:sp>
    </p:spTree>
    <p:extLst>
      <p:ext uri="{BB962C8B-B14F-4D97-AF65-F5344CB8AC3E}">
        <p14:creationId xmlns:p14="http://schemas.microsoft.com/office/powerpoint/2010/main" val="3117297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Working Party </a:t>
            </a:r>
            <a:r>
              <a:rPr lang="en-GB" dirty="0" smtClean="0"/>
              <a:t>Progress </a:t>
            </a:r>
            <a:r>
              <a:rPr lang="en-GB" dirty="0"/>
              <a:t>R</a:t>
            </a:r>
            <a:r>
              <a:rPr lang="en-GB" dirty="0" smtClean="0"/>
              <a:t>eport</a:t>
            </a:r>
            <a:endParaRPr lang="en-GB" dirty="0"/>
          </a:p>
        </p:txBody>
      </p:sp>
      <p:sp>
        <p:nvSpPr>
          <p:cNvPr id="6" name="Subtitle 5"/>
          <p:cNvSpPr>
            <a:spLocks noGrp="1"/>
          </p:cNvSpPr>
          <p:nvPr>
            <p:ph type="subTitle" idx="1"/>
          </p:nvPr>
        </p:nvSpPr>
        <p:spPr/>
        <p:txBody>
          <a:bodyPr/>
          <a:lstStyle/>
          <a:p>
            <a:r>
              <a:rPr lang="en-GB" dirty="0" err="1"/>
              <a:t>Workstream</a:t>
            </a:r>
            <a:r>
              <a:rPr lang="en-GB" dirty="0"/>
              <a:t> </a:t>
            </a:r>
            <a:r>
              <a:rPr lang="en-GB" dirty="0" smtClean="0"/>
              <a:t>2</a:t>
            </a:r>
            <a:endParaRPr lang="en-GB" dirty="0"/>
          </a:p>
        </p:txBody>
      </p:sp>
      <p:sp>
        <p:nvSpPr>
          <p:cNvPr id="4" name="Date Placeholder 3"/>
          <p:cNvSpPr>
            <a:spLocks noGrp="1"/>
          </p:cNvSpPr>
          <p:nvPr>
            <p:ph type="dt" sz="half" idx="2"/>
          </p:nvPr>
        </p:nvSpPr>
        <p:spPr/>
        <p:txBody>
          <a:bodyPr/>
          <a:lstStyle/>
          <a:p>
            <a:r>
              <a:rPr lang="en-GB" dirty="0"/>
              <a:t>17 October 2017</a:t>
            </a:r>
          </a:p>
        </p:txBody>
      </p:sp>
    </p:spTree>
    <p:extLst>
      <p:ext uri="{BB962C8B-B14F-4D97-AF65-F5344CB8AC3E}">
        <p14:creationId xmlns:p14="http://schemas.microsoft.com/office/powerpoint/2010/main" val="159251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Workstream 2 </a:t>
            </a:r>
            <a:r>
              <a:rPr lang="en-GB" dirty="0" smtClean="0"/>
              <a:t>Brief</a:t>
            </a:r>
            <a:endParaRPr lang="en-GB" dirty="0"/>
          </a:p>
        </p:txBody>
      </p:sp>
      <p:sp>
        <p:nvSpPr>
          <p:cNvPr id="3" name="Content Placeholder 2"/>
          <p:cNvSpPr>
            <a:spLocks noGrp="1"/>
          </p:cNvSpPr>
          <p:nvPr>
            <p:ph idx="1"/>
          </p:nvPr>
        </p:nvSpPr>
        <p:spPr>
          <a:xfrm>
            <a:off x="428229" y="1557338"/>
            <a:ext cx="9205291" cy="4640262"/>
          </a:xfrm>
        </p:spPr>
        <p:txBody>
          <a:bodyPr/>
          <a:lstStyle/>
          <a:p>
            <a:pPr marL="0" indent="0">
              <a:buNone/>
            </a:pPr>
            <a:r>
              <a:rPr lang="en-GB" sz="1800" dirty="0">
                <a:solidFill>
                  <a:schemeClr val="tx1"/>
                </a:solidFill>
              </a:rPr>
              <a:t>Research the various technologies available now or in the future with the potential to impact health and wellbeing</a:t>
            </a:r>
          </a:p>
          <a:p>
            <a:r>
              <a:rPr lang="en-GB" sz="1800" dirty="0"/>
              <a:t>What can be measured?</a:t>
            </a:r>
          </a:p>
          <a:p>
            <a:r>
              <a:rPr lang="en-GB" sz="1800" dirty="0"/>
              <a:t>What data is captured, and by what process?</a:t>
            </a:r>
          </a:p>
          <a:p>
            <a:r>
              <a:rPr lang="en-GB" sz="1800" dirty="0"/>
              <a:t>How accurate and reliable is that data?</a:t>
            </a:r>
          </a:p>
          <a:p>
            <a:r>
              <a:rPr lang="en-GB" sz="1800" dirty="0"/>
              <a:t>How do users engage with the technology, and implications for stakeholders?</a:t>
            </a:r>
          </a:p>
          <a:p>
            <a:r>
              <a:rPr lang="en-GB" sz="1800" dirty="0"/>
              <a:t>What is cost of using this technology?</a:t>
            </a:r>
          </a:p>
          <a:p>
            <a:r>
              <a:rPr lang="en-GB" sz="1800" dirty="0"/>
              <a:t>Expected impact on behaviour, if any</a:t>
            </a:r>
          </a:p>
          <a:p>
            <a:endParaRPr lang="en-GB" sz="1800" dirty="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Tree>
    <p:extLst>
      <p:ext uri="{BB962C8B-B14F-4D97-AF65-F5344CB8AC3E}">
        <p14:creationId xmlns:p14="http://schemas.microsoft.com/office/powerpoint/2010/main" val="76475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Devices </a:t>
            </a:r>
            <a:r>
              <a:rPr lang="en-GB" dirty="0" smtClean="0"/>
              <a:t>Identified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6999295"/>
              </p:ext>
            </p:extLst>
          </p:nvPr>
        </p:nvGraphicFramePr>
        <p:xfrm>
          <a:off x="488504" y="1432491"/>
          <a:ext cx="8989270" cy="4907309"/>
        </p:xfrm>
        <a:graphic>
          <a:graphicData uri="http://schemas.openxmlformats.org/drawingml/2006/table">
            <a:tbl>
              <a:tblPr firstRow="1" bandRow="1">
                <a:tableStyleId>{21E4AEA4-8DFA-4A89-87EB-49C32662AFE0}</a:tableStyleId>
              </a:tblPr>
              <a:tblGrid>
                <a:gridCol w="1797854">
                  <a:extLst>
                    <a:ext uri="{9D8B030D-6E8A-4147-A177-3AD203B41FA5}">
                      <a16:colId xmlns:a16="http://schemas.microsoft.com/office/drawing/2014/main" xmlns="" val="20000"/>
                    </a:ext>
                  </a:extLst>
                </a:gridCol>
                <a:gridCol w="1797854">
                  <a:extLst>
                    <a:ext uri="{9D8B030D-6E8A-4147-A177-3AD203B41FA5}">
                      <a16:colId xmlns:a16="http://schemas.microsoft.com/office/drawing/2014/main" xmlns="" val="20001"/>
                    </a:ext>
                  </a:extLst>
                </a:gridCol>
                <a:gridCol w="1797854">
                  <a:extLst>
                    <a:ext uri="{9D8B030D-6E8A-4147-A177-3AD203B41FA5}">
                      <a16:colId xmlns:a16="http://schemas.microsoft.com/office/drawing/2014/main" xmlns="" val="20002"/>
                    </a:ext>
                  </a:extLst>
                </a:gridCol>
                <a:gridCol w="1797854">
                  <a:extLst>
                    <a:ext uri="{9D8B030D-6E8A-4147-A177-3AD203B41FA5}">
                      <a16:colId xmlns:a16="http://schemas.microsoft.com/office/drawing/2014/main" xmlns="" val="4293220573"/>
                    </a:ext>
                  </a:extLst>
                </a:gridCol>
                <a:gridCol w="1797854">
                  <a:extLst>
                    <a:ext uri="{9D8B030D-6E8A-4147-A177-3AD203B41FA5}">
                      <a16:colId xmlns:a16="http://schemas.microsoft.com/office/drawing/2014/main" xmlns="" val="244686319"/>
                    </a:ext>
                  </a:extLst>
                </a:gridCol>
              </a:tblGrid>
              <a:tr h="231595">
                <a:tc>
                  <a:txBody>
                    <a:bodyPr/>
                    <a:lstStyle/>
                    <a:p>
                      <a:pPr algn="ctr"/>
                      <a:r>
                        <a:rPr lang="en-GB" sz="1400" dirty="0"/>
                        <a:t>Wrist – activity/HR</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Clothing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Body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IoT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Medical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62756">
                <a:tc>
                  <a:txBody>
                    <a:bodyPr/>
                    <a:lstStyle/>
                    <a:p>
                      <a:pPr algn="l" fontAlgn="ctr"/>
                      <a:r>
                        <a:rPr lang="en-GB" sz="1200" kern="1200" dirty="0">
                          <a:solidFill>
                            <a:srgbClr val="3F4548"/>
                          </a:solidFill>
                          <a:latin typeface="+mn-lt"/>
                          <a:ea typeface="+mn-ea"/>
                          <a:cs typeface="+mn-cs"/>
                        </a:rPr>
                        <a:t>Apple Watch</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Tune shoes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Ouraring</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Sentiance</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Quell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68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Fitbit</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Under Armour </a:t>
                      </a:r>
                      <a:r>
                        <a:rPr lang="en-GB" sz="1200" kern="1200" dirty="0" err="1">
                          <a:solidFill>
                            <a:srgbClr val="3F4548"/>
                          </a:solidFill>
                          <a:latin typeface="+mn-lt"/>
                          <a:ea typeface="+mn-ea"/>
                          <a:cs typeface="+mn-cs"/>
                        </a:rPr>
                        <a:t>SpeedForm</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Prevent - </a:t>
                      </a:r>
                      <a:r>
                        <a:rPr lang="en-GB" sz="1200" kern="1200" dirty="0" err="1">
                          <a:solidFill>
                            <a:srgbClr val="3F4548"/>
                          </a:solidFill>
                          <a:latin typeface="+mn-lt"/>
                          <a:ea typeface="+mn-ea"/>
                          <a:cs typeface="+mn-cs"/>
                        </a:rPr>
                        <a:t>mouthguards</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AliveCor</a:t>
                      </a:r>
                      <a:r>
                        <a:rPr lang="en-GB" sz="1200" kern="1200" dirty="0">
                          <a:solidFill>
                            <a:srgbClr val="3F4548"/>
                          </a:solidFill>
                          <a:latin typeface="+mn-lt"/>
                          <a:ea typeface="+mn-ea"/>
                          <a:cs typeface="+mn-cs"/>
                        </a:rPr>
                        <a:t> - </a:t>
                      </a:r>
                      <a:r>
                        <a:rPr lang="en-GB" sz="1200" kern="1200" dirty="0" err="1">
                          <a:solidFill>
                            <a:srgbClr val="3F4548"/>
                          </a:solidFill>
                          <a:latin typeface="+mn-lt"/>
                          <a:ea typeface="+mn-ea"/>
                          <a:cs typeface="+mn-cs"/>
                        </a:rPr>
                        <a:t>Kardia</a:t>
                      </a:r>
                      <a:r>
                        <a:rPr lang="en-GB" sz="1200" kern="1200" dirty="0">
                          <a:solidFill>
                            <a:srgbClr val="3F4548"/>
                          </a:solidFill>
                          <a:latin typeface="+mn-lt"/>
                          <a:ea typeface="+mn-ea"/>
                          <a:cs typeface="+mn-cs"/>
                        </a:rPr>
                        <a:t> Mobile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SEEQ Mobile Cardiac Telemetry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80819977"/>
                  </a:ext>
                </a:extLst>
              </a:tr>
              <a:tr h="262756">
                <a:tc>
                  <a:txBody>
                    <a:bodyPr/>
                    <a:lstStyle/>
                    <a:p>
                      <a:pPr algn="l" fontAlgn="ctr"/>
                      <a:r>
                        <a:rPr lang="en-GB" sz="1200" kern="1200" dirty="0">
                          <a:solidFill>
                            <a:srgbClr val="3F4548"/>
                          </a:solidFill>
                          <a:latin typeface="+mn-lt"/>
                          <a:ea typeface="+mn-ea"/>
                          <a:cs typeface="+mn-cs"/>
                        </a:rPr>
                        <a:t>Mio Global</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ATO-Gear Arion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Kokoon</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mybitat</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Stedi</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1208883"/>
                  </a:ext>
                </a:extLst>
              </a:tr>
              <a:tr h="262756">
                <a:tc>
                  <a:txBody>
                    <a:bodyPr/>
                    <a:lstStyle/>
                    <a:p>
                      <a:pPr algn="l" fontAlgn="ctr"/>
                      <a:r>
                        <a:rPr lang="en-GB" sz="1200" kern="1200" dirty="0" err="1">
                          <a:solidFill>
                            <a:srgbClr val="3F4548"/>
                          </a:solidFill>
                          <a:latin typeface="+mn-lt"/>
                          <a:ea typeface="+mn-ea"/>
                          <a:cs typeface="+mn-cs"/>
                        </a:rPr>
                        <a:t>Sence</a:t>
                      </a:r>
                      <a:endParaRPr lang="en-GB" sz="1200" kern="1200" dirty="0">
                        <a:solidFill>
                          <a:srgbClr val="3F4548"/>
                        </a:solidFill>
                        <a:latin typeface="+mn-lt"/>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Iofit</a:t>
                      </a:r>
                      <a:r>
                        <a:rPr lang="en-GB" sz="1200" kern="1200" dirty="0">
                          <a:solidFill>
                            <a:srgbClr val="3F4548"/>
                          </a:solidFill>
                          <a:latin typeface="+mn-lt"/>
                          <a:ea typeface="+mn-ea"/>
                          <a:cs typeface="+mn-cs"/>
                        </a:rPr>
                        <a:t> shoes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Neuroon</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OnKol</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DIA-VIT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3136517"/>
                  </a:ext>
                </a:extLst>
              </a:tr>
              <a:tr h="262756">
                <a:tc>
                  <a:txBody>
                    <a:bodyPr/>
                    <a:lstStyle/>
                    <a:p>
                      <a:pPr algn="l" fontAlgn="ctr"/>
                      <a:r>
                        <a:rPr lang="en-GB" sz="1200" kern="1200" dirty="0">
                          <a:solidFill>
                            <a:srgbClr val="3F4548"/>
                          </a:solidFill>
                          <a:latin typeface="+mn-lt"/>
                          <a:ea typeface="+mn-ea"/>
                          <a:cs typeface="+mn-cs"/>
                        </a:rPr>
                        <a:t>HELO</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OMBra</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Sleep Shepherd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3rings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Shade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1687296"/>
                  </a:ext>
                </a:extLst>
              </a:tr>
              <a:tr h="262756">
                <a:tc>
                  <a:txBody>
                    <a:bodyPr/>
                    <a:lstStyle/>
                    <a:p>
                      <a:pPr algn="l" fontAlgn="ctr"/>
                      <a:r>
                        <a:rPr lang="en-GB" sz="1200" kern="1200" dirty="0">
                          <a:solidFill>
                            <a:srgbClr val="3F4548"/>
                          </a:solidFill>
                          <a:latin typeface="+mn-lt"/>
                          <a:ea typeface="+mn-ea"/>
                          <a:cs typeface="+mn-cs"/>
                        </a:rPr>
                        <a:t>Garmin</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de-DE" sz="1200" kern="1200" dirty="0">
                          <a:solidFill>
                            <a:srgbClr val="3F4548"/>
                          </a:solidFill>
                          <a:latin typeface="+mn-lt"/>
                          <a:ea typeface="+mn-ea"/>
                          <a:cs typeface="+mn-cs"/>
                        </a:rPr>
                        <a:t>Samsung WELT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Muse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Canary care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GlucoTrack</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71500091"/>
                  </a:ext>
                </a:extLst>
              </a:tr>
              <a:tr h="262756">
                <a:tc>
                  <a:txBody>
                    <a:bodyPr/>
                    <a:lstStyle/>
                    <a:p>
                      <a:pPr algn="l" fontAlgn="ctr"/>
                      <a:r>
                        <a:rPr lang="en-GB" sz="1200" kern="1200" dirty="0">
                          <a:solidFill>
                            <a:srgbClr val="3F4548"/>
                          </a:solidFill>
                          <a:latin typeface="+mn-lt"/>
                          <a:ea typeface="+mn-ea"/>
                          <a:cs typeface="+mn-cs"/>
                        </a:rPr>
                        <a:t>Striiv</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Lumo</a:t>
                      </a:r>
                      <a:r>
                        <a:rPr lang="en-GB" sz="1200" kern="1200" dirty="0">
                          <a:solidFill>
                            <a:srgbClr val="3F4548"/>
                          </a:solidFill>
                          <a:latin typeface="+mn-lt"/>
                          <a:ea typeface="+mn-ea"/>
                          <a:cs typeface="+mn-cs"/>
                        </a:rPr>
                        <a:t> Run shorts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Modius</a:t>
                      </a:r>
                      <a:r>
                        <a:rPr lang="en-GB" sz="1200" kern="1200" dirty="0">
                          <a:solidFill>
                            <a:srgbClr val="3F4548"/>
                          </a:solidFill>
                          <a:latin typeface="+mn-lt"/>
                          <a:ea typeface="+mn-ea"/>
                          <a:cs typeface="+mn-cs"/>
                        </a:rPr>
                        <a:t> Health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Howz</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SwellFit</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59096005"/>
                  </a:ext>
                </a:extLst>
              </a:tr>
              <a:tr h="262756">
                <a:tc>
                  <a:txBody>
                    <a:bodyPr/>
                    <a:lstStyle/>
                    <a:p>
                      <a:pPr algn="l" fontAlgn="ctr"/>
                      <a:r>
                        <a:rPr lang="en-GB" sz="1200" kern="1200" dirty="0">
                          <a:solidFill>
                            <a:srgbClr val="3F4548"/>
                          </a:solidFill>
                          <a:latin typeface="+mn-lt"/>
                          <a:ea typeface="+mn-ea"/>
                          <a:cs typeface="+mn-cs"/>
                        </a:rPr>
                        <a:t>Misfit</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VSP Global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Moodmetric</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Preventice</a:t>
                      </a:r>
                      <a:r>
                        <a:rPr lang="en-GB" sz="1200" kern="1200" dirty="0">
                          <a:solidFill>
                            <a:srgbClr val="3F4548"/>
                          </a:solidFill>
                          <a:latin typeface="+mn-lt"/>
                          <a:ea typeface="+mn-ea"/>
                          <a:cs typeface="+mn-cs"/>
                        </a:rPr>
                        <a:t> Solutions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BeVITAL</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2797988"/>
                  </a:ext>
                </a:extLst>
              </a:tr>
              <a:tr h="262756">
                <a:tc>
                  <a:txBody>
                    <a:bodyPr/>
                    <a:lstStyle/>
                    <a:p>
                      <a:pPr algn="l" fontAlgn="ctr"/>
                      <a:r>
                        <a:rPr lang="en-GB" sz="1200" kern="1200" dirty="0">
                          <a:solidFill>
                            <a:srgbClr val="3F4548"/>
                          </a:solidFill>
                          <a:latin typeface="+mn-lt"/>
                          <a:ea typeface="+mn-ea"/>
                          <a:cs typeface="+mn-cs"/>
                        </a:rPr>
                        <a:t>Jawbone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InSenth</a:t>
                      </a:r>
                      <a:r>
                        <a:rPr lang="en-GB" sz="1200" kern="1200" dirty="0">
                          <a:solidFill>
                            <a:srgbClr val="3F4548"/>
                          </a:solidFill>
                          <a:latin typeface="+mn-lt"/>
                          <a:ea typeface="+mn-ea"/>
                          <a:cs typeface="+mn-cs"/>
                        </a:rPr>
                        <a:t> IN1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Bloomlife</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Mimo</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ADAMM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41952795"/>
                  </a:ext>
                </a:extLst>
              </a:tr>
              <a:tr h="262756">
                <a:tc>
                  <a:txBody>
                    <a:bodyPr/>
                    <a:lstStyle/>
                    <a:p>
                      <a:pPr algn="l" fontAlgn="ctr"/>
                      <a:r>
                        <a:rPr lang="en-GB" sz="1200" kern="1200" dirty="0" err="1">
                          <a:solidFill>
                            <a:srgbClr val="3F4548"/>
                          </a:solidFill>
                          <a:latin typeface="+mn-lt"/>
                          <a:ea typeface="+mn-ea"/>
                          <a:cs typeface="+mn-cs"/>
                        </a:rPr>
                        <a:t>Moov</a:t>
                      </a:r>
                      <a:endParaRPr lang="en-GB" sz="1200" kern="1200" dirty="0">
                        <a:solidFill>
                          <a:srgbClr val="3F4548"/>
                        </a:solidFill>
                        <a:latin typeface="+mn-lt"/>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Osterhoutgroup</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Qardio</a:t>
                      </a:r>
                      <a:r>
                        <a:rPr lang="en-GB" sz="1200" kern="1200" dirty="0">
                          <a:solidFill>
                            <a:srgbClr val="3F4548"/>
                          </a:solidFill>
                          <a:latin typeface="+mn-lt"/>
                          <a:ea typeface="+mn-ea"/>
                          <a:cs typeface="+mn-cs"/>
                        </a:rPr>
                        <a:t> Arm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Philips lifeline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Valedo</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01711939"/>
                  </a:ext>
                </a:extLst>
              </a:tr>
              <a:tr h="262756">
                <a:tc>
                  <a:txBody>
                    <a:bodyPr/>
                    <a:lstStyle/>
                    <a:p>
                      <a:pPr algn="l" fontAlgn="ctr"/>
                      <a:r>
                        <a:rPr lang="en-GB" sz="1200" kern="1200" dirty="0">
                          <a:solidFill>
                            <a:srgbClr val="3F4548"/>
                          </a:solidFill>
                          <a:latin typeface="+mn-lt"/>
                          <a:ea typeface="+mn-ea"/>
                          <a:cs typeface="+mn-cs"/>
                        </a:rPr>
                        <a:t>Xiaomi</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Freestyle Libre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Future path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iTBra</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983105"/>
                  </a:ext>
                </a:extLst>
              </a:tr>
              <a:tr h="262756">
                <a:tc>
                  <a:txBody>
                    <a:bodyPr/>
                    <a:lstStyle/>
                    <a:p>
                      <a:pPr algn="l" fontAlgn="ctr"/>
                      <a:r>
                        <a:rPr lang="en-GB" sz="1200" kern="1200" dirty="0">
                          <a:solidFill>
                            <a:srgbClr val="3F4548"/>
                          </a:solidFill>
                          <a:latin typeface="+mn-lt"/>
                          <a:ea typeface="+mn-ea"/>
                          <a:cs typeface="+mn-cs"/>
                        </a:rPr>
                        <a:t>TomTom</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Omron RS4/6/8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my-signals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9859981"/>
                  </a:ext>
                </a:extLst>
              </a:tr>
              <a:tr h="262756">
                <a:tc>
                  <a:txBody>
                    <a:bodyPr/>
                    <a:lstStyle/>
                    <a:p>
                      <a:endParaRPr lang="en-GB" sz="160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iHeart</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Smartplate</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59065922"/>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Qardio</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Smart cities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85490465"/>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Lifepatch</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NHS "test beds"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89176590"/>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454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60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TZOA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454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Alcove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endParaRPr lang="en-GB"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Tree>
    <p:extLst>
      <p:ext uri="{BB962C8B-B14F-4D97-AF65-F5344CB8AC3E}">
        <p14:creationId xmlns:p14="http://schemas.microsoft.com/office/powerpoint/2010/main" val="250719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Devices </a:t>
            </a:r>
            <a:r>
              <a:rPr lang="en-GB" dirty="0" smtClean="0"/>
              <a:t>Identified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8656575"/>
              </p:ext>
            </p:extLst>
          </p:nvPr>
        </p:nvGraphicFramePr>
        <p:xfrm>
          <a:off x="488504" y="1432491"/>
          <a:ext cx="8989270" cy="4907309"/>
        </p:xfrm>
        <a:graphic>
          <a:graphicData uri="http://schemas.openxmlformats.org/drawingml/2006/table">
            <a:tbl>
              <a:tblPr firstRow="1" bandRow="1">
                <a:tableStyleId>{21E4AEA4-8DFA-4A89-87EB-49C32662AFE0}</a:tableStyleId>
              </a:tblPr>
              <a:tblGrid>
                <a:gridCol w="1797854">
                  <a:extLst>
                    <a:ext uri="{9D8B030D-6E8A-4147-A177-3AD203B41FA5}">
                      <a16:colId xmlns:a16="http://schemas.microsoft.com/office/drawing/2014/main" xmlns="" val="20000"/>
                    </a:ext>
                  </a:extLst>
                </a:gridCol>
                <a:gridCol w="1797854">
                  <a:extLst>
                    <a:ext uri="{9D8B030D-6E8A-4147-A177-3AD203B41FA5}">
                      <a16:colId xmlns:a16="http://schemas.microsoft.com/office/drawing/2014/main" xmlns="" val="20001"/>
                    </a:ext>
                  </a:extLst>
                </a:gridCol>
                <a:gridCol w="1797854">
                  <a:extLst>
                    <a:ext uri="{9D8B030D-6E8A-4147-A177-3AD203B41FA5}">
                      <a16:colId xmlns:a16="http://schemas.microsoft.com/office/drawing/2014/main" xmlns="" val="20002"/>
                    </a:ext>
                  </a:extLst>
                </a:gridCol>
                <a:gridCol w="1797854">
                  <a:extLst>
                    <a:ext uri="{9D8B030D-6E8A-4147-A177-3AD203B41FA5}">
                      <a16:colId xmlns:a16="http://schemas.microsoft.com/office/drawing/2014/main" xmlns="" val="4293220573"/>
                    </a:ext>
                  </a:extLst>
                </a:gridCol>
                <a:gridCol w="1797854">
                  <a:extLst>
                    <a:ext uri="{9D8B030D-6E8A-4147-A177-3AD203B41FA5}">
                      <a16:colId xmlns:a16="http://schemas.microsoft.com/office/drawing/2014/main" xmlns="" val="244686319"/>
                    </a:ext>
                  </a:extLst>
                </a:gridCol>
              </a:tblGrid>
              <a:tr h="231595">
                <a:tc>
                  <a:txBody>
                    <a:bodyPr/>
                    <a:lstStyle/>
                    <a:p>
                      <a:pPr algn="ctr"/>
                      <a:r>
                        <a:rPr lang="en-GB" sz="1400" dirty="0"/>
                        <a:t>Wrist – activity/HR</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Clothing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Body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IoT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Medical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62756">
                <a:tc>
                  <a:txBody>
                    <a:bodyPr/>
                    <a:lstStyle/>
                    <a:p>
                      <a:pPr algn="l" fontAlgn="ctr"/>
                      <a:r>
                        <a:rPr lang="en-GB" sz="1200" kern="1200" dirty="0">
                          <a:solidFill>
                            <a:srgbClr val="3F4548"/>
                          </a:solidFill>
                          <a:latin typeface="+mn-lt"/>
                          <a:ea typeface="+mn-ea"/>
                          <a:cs typeface="+mn-cs"/>
                        </a:rPr>
                        <a:t>Apple Watch</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Tune shoes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400" b="1" kern="1200" dirty="0" err="1">
                          <a:solidFill>
                            <a:srgbClr val="C00000"/>
                          </a:solidFill>
                          <a:latin typeface="+mn-lt"/>
                          <a:ea typeface="+mn-ea"/>
                          <a:cs typeface="+mn-cs"/>
                        </a:rPr>
                        <a:t>Ouraring</a:t>
                      </a:r>
                      <a:endParaRPr lang="en-GB" sz="1400" b="1" kern="1200" dirty="0">
                        <a:solidFill>
                          <a:srgbClr val="C00000"/>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Sentiance</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Quell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68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Fitbit</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Under Armour </a:t>
                      </a:r>
                      <a:r>
                        <a:rPr lang="en-GB" sz="1200" kern="1200" dirty="0" err="1">
                          <a:solidFill>
                            <a:srgbClr val="3F4548"/>
                          </a:solidFill>
                          <a:latin typeface="+mn-lt"/>
                          <a:ea typeface="+mn-ea"/>
                          <a:cs typeface="+mn-cs"/>
                        </a:rPr>
                        <a:t>SpeedForm</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Prevent - </a:t>
                      </a:r>
                      <a:r>
                        <a:rPr lang="en-GB" sz="1200" kern="1200" dirty="0" err="1">
                          <a:solidFill>
                            <a:srgbClr val="3F4548"/>
                          </a:solidFill>
                          <a:latin typeface="+mn-lt"/>
                          <a:ea typeface="+mn-ea"/>
                          <a:cs typeface="+mn-cs"/>
                        </a:rPr>
                        <a:t>mouthguards</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AliveCor</a:t>
                      </a:r>
                      <a:r>
                        <a:rPr lang="en-GB" sz="1200" kern="1200" dirty="0">
                          <a:solidFill>
                            <a:srgbClr val="3F4548"/>
                          </a:solidFill>
                          <a:latin typeface="+mn-lt"/>
                          <a:ea typeface="+mn-ea"/>
                          <a:cs typeface="+mn-cs"/>
                        </a:rPr>
                        <a:t> - </a:t>
                      </a:r>
                      <a:r>
                        <a:rPr lang="en-GB" sz="1200" kern="1200" dirty="0" err="1">
                          <a:solidFill>
                            <a:srgbClr val="3F4548"/>
                          </a:solidFill>
                          <a:latin typeface="+mn-lt"/>
                          <a:ea typeface="+mn-ea"/>
                          <a:cs typeface="+mn-cs"/>
                        </a:rPr>
                        <a:t>Kardia</a:t>
                      </a:r>
                      <a:r>
                        <a:rPr lang="en-GB" sz="1200" kern="1200" dirty="0">
                          <a:solidFill>
                            <a:srgbClr val="3F4548"/>
                          </a:solidFill>
                          <a:latin typeface="+mn-lt"/>
                          <a:ea typeface="+mn-ea"/>
                          <a:cs typeface="+mn-cs"/>
                        </a:rPr>
                        <a:t> Mobile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SEEQ Mobile Cardiac Telemetry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80819977"/>
                  </a:ext>
                </a:extLst>
              </a:tr>
              <a:tr h="262756">
                <a:tc>
                  <a:txBody>
                    <a:bodyPr/>
                    <a:lstStyle/>
                    <a:p>
                      <a:pPr algn="l" fontAlgn="ctr"/>
                      <a:r>
                        <a:rPr lang="en-GB" sz="1200" kern="1200" dirty="0">
                          <a:solidFill>
                            <a:srgbClr val="3F4548"/>
                          </a:solidFill>
                          <a:latin typeface="+mn-lt"/>
                          <a:ea typeface="+mn-ea"/>
                          <a:cs typeface="+mn-cs"/>
                        </a:rPr>
                        <a:t>Mio Global</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ATO-Gear Arion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Kokoon</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mybitat</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Stedi</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1208883"/>
                  </a:ext>
                </a:extLst>
              </a:tr>
              <a:tr h="262756">
                <a:tc>
                  <a:txBody>
                    <a:bodyPr/>
                    <a:lstStyle/>
                    <a:p>
                      <a:pPr algn="l" fontAlgn="ctr"/>
                      <a:r>
                        <a:rPr lang="en-GB" sz="1200" kern="1200" dirty="0" err="1">
                          <a:solidFill>
                            <a:srgbClr val="3F4548"/>
                          </a:solidFill>
                          <a:latin typeface="+mn-lt"/>
                          <a:ea typeface="+mn-ea"/>
                          <a:cs typeface="+mn-cs"/>
                        </a:rPr>
                        <a:t>Sence</a:t>
                      </a:r>
                      <a:endParaRPr lang="en-GB" sz="1200" kern="1200" dirty="0">
                        <a:solidFill>
                          <a:srgbClr val="3F4548"/>
                        </a:solidFill>
                        <a:latin typeface="+mn-lt"/>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Iofit</a:t>
                      </a:r>
                      <a:r>
                        <a:rPr lang="en-GB" sz="1200" kern="1200" dirty="0">
                          <a:solidFill>
                            <a:srgbClr val="3F4548"/>
                          </a:solidFill>
                          <a:latin typeface="+mn-lt"/>
                          <a:ea typeface="+mn-ea"/>
                          <a:cs typeface="+mn-cs"/>
                        </a:rPr>
                        <a:t> shoes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400" b="1" kern="1200" dirty="0" err="1">
                          <a:solidFill>
                            <a:srgbClr val="C00000"/>
                          </a:solidFill>
                          <a:latin typeface="+mn-lt"/>
                          <a:ea typeface="+mn-ea"/>
                          <a:cs typeface="+mn-cs"/>
                        </a:rPr>
                        <a:t>Neuroon</a:t>
                      </a:r>
                      <a:endParaRPr lang="en-GB" sz="1400" b="1" kern="1200" dirty="0">
                        <a:solidFill>
                          <a:srgbClr val="C00000"/>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OnKol</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DIA-VIT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3136517"/>
                  </a:ext>
                </a:extLst>
              </a:tr>
              <a:tr h="262756">
                <a:tc>
                  <a:txBody>
                    <a:bodyPr/>
                    <a:lstStyle/>
                    <a:p>
                      <a:pPr algn="l" fontAlgn="ctr"/>
                      <a:r>
                        <a:rPr lang="en-GB" sz="1200" kern="1200" dirty="0">
                          <a:solidFill>
                            <a:srgbClr val="3F4548"/>
                          </a:solidFill>
                          <a:latin typeface="+mn-lt"/>
                          <a:ea typeface="+mn-ea"/>
                          <a:cs typeface="+mn-cs"/>
                        </a:rPr>
                        <a:t>HELO</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OMBra</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Sleep Shepherd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3rings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Shade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1687296"/>
                  </a:ext>
                </a:extLst>
              </a:tr>
              <a:tr h="262756">
                <a:tc>
                  <a:txBody>
                    <a:bodyPr/>
                    <a:lstStyle/>
                    <a:p>
                      <a:pPr algn="l" fontAlgn="ctr"/>
                      <a:r>
                        <a:rPr lang="en-GB" sz="1200" kern="1200" dirty="0">
                          <a:solidFill>
                            <a:srgbClr val="3F4548"/>
                          </a:solidFill>
                          <a:latin typeface="+mn-lt"/>
                          <a:ea typeface="+mn-ea"/>
                          <a:cs typeface="+mn-cs"/>
                        </a:rPr>
                        <a:t>Garmin</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de-DE" sz="1200" kern="1200" dirty="0">
                          <a:solidFill>
                            <a:srgbClr val="3F4548"/>
                          </a:solidFill>
                          <a:latin typeface="+mn-lt"/>
                          <a:ea typeface="+mn-ea"/>
                          <a:cs typeface="+mn-cs"/>
                        </a:rPr>
                        <a:t>Samsung WELT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Muse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Canary care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GlucoTrack</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71500091"/>
                  </a:ext>
                </a:extLst>
              </a:tr>
              <a:tr h="262756">
                <a:tc>
                  <a:txBody>
                    <a:bodyPr/>
                    <a:lstStyle/>
                    <a:p>
                      <a:pPr algn="l" fontAlgn="ctr"/>
                      <a:r>
                        <a:rPr lang="en-GB" sz="1200" kern="1200" dirty="0">
                          <a:solidFill>
                            <a:srgbClr val="3F4548"/>
                          </a:solidFill>
                          <a:latin typeface="+mn-lt"/>
                          <a:ea typeface="+mn-ea"/>
                          <a:cs typeface="+mn-cs"/>
                        </a:rPr>
                        <a:t>Striiv</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Lumo</a:t>
                      </a:r>
                      <a:r>
                        <a:rPr lang="en-GB" sz="1200" kern="1200" dirty="0">
                          <a:solidFill>
                            <a:srgbClr val="3F4548"/>
                          </a:solidFill>
                          <a:latin typeface="+mn-lt"/>
                          <a:ea typeface="+mn-ea"/>
                          <a:cs typeface="+mn-cs"/>
                        </a:rPr>
                        <a:t> Run shorts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Modius</a:t>
                      </a:r>
                      <a:r>
                        <a:rPr lang="en-GB" sz="1200" kern="1200" dirty="0">
                          <a:solidFill>
                            <a:srgbClr val="3F4548"/>
                          </a:solidFill>
                          <a:latin typeface="+mn-lt"/>
                          <a:ea typeface="+mn-ea"/>
                          <a:cs typeface="+mn-cs"/>
                        </a:rPr>
                        <a:t> Health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Howz</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SwellFit</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59096005"/>
                  </a:ext>
                </a:extLst>
              </a:tr>
              <a:tr h="262756">
                <a:tc>
                  <a:txBody>
                    <a:bodyPr/>
                    <a:lstStyle/>
                    <a:p>
                      <a:pPr algn="l" fontAlgn="ctr"/>
                      <a:r>
                        <a:rPr lang="en-GB" sz="1200" kern="1200" dirty="0">
                          <a:solidFill>
                            <a:srgbClr val="3F4548"/>
                          </a:solidFill>
                          <a:latin typeface="+mn-lt"/>
                          <a:ea typeface="+mn-ea"/>
                          <a:cs typeface="+mn-cs"/>
                        </a:rPr>
                        <a:t>Misfit</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rgbClr val="3F4548"/>
                          </a:solidFill>
                          <a:latin typeface="+mn-lt"/>
                          <a:ea typeface="+mn-ea"/>
                          <a:cs typeface="+mn-cs"/>
                        </a:rPr>
                        <a:t>VSP Global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400" b="1" kern="1200" dirty="0" err="1">
                          <a:solidFill>
                            <a:srgbClr val="C00000"/>
                          </a:solidFill>
                          <a:latin typeface="+mn-lt"/>
                          <a:ea typeface="+mn-ea"/>
                          <a:cs typeface="+mn-cs"/>
                        </a:rPr>
                        <a:t>Moodmetric</a:t>
                      </a:r>
                      <a:endParaRPr lang="en-GB" sz="1400" b="1" kern="1200" dirty="0">
                        <a:solidFill>
                          <a:srgbClr val="C00000"/>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Preventice</a:t>
                      </a:r>
                      <a:r>
                        <a:rPr lang="en-GB" sz="1200" kern="1200" dirty="0">
                          <a:solidFill>
                            <a:srgbClr val="3F4548"/>
                          </a:solidFill>
                          <a:latin typeface="+mn-lt"/>
                          <a:ea typeface="+mn-ea"/>
                          <a:cs typeface="+mn-cs"/>
                        </a:rPr>
                        <a:t> Solutions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BeVITAL</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2797988"/>
                  </a:ext>
                </a:extLst>
              </a:tr>
              <a:tr h="262756">
                <a:tc>
                  <a:txBody>
                    <a:bodyPr/>
                    <a:lstStyle/>
                    <a:p>
                      <a:pPr algn="l" fontAlgn="ctr"/>
                      <a:r>
                        <a:rPr lang="en-GB" sz="1200" kern="1200" dirty="0">
                          <a:solidFill>
                            <a:srgbClr val="3F4548"/>
                          </a:solidFill>
                          <a:latin typeface="+mn-lt"/>
                          <a:ea typeface="+mn-ea"/>
                          <a:cs typeface="+mn-cs"/>
                        </a:rPr>
                        <a:t>Jawbone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InSenth</a:t>
                      </a:r>
                      <a:r>
                        <a:rPr lang="en-GB" sz="1200" kern="1200" dirty="0">
                          <a:solidFill>
                            <a:srgbClr val="3F4548"/>
                          </a:solidFill>
                          <a:latin typeface="+mn-lt"/>
                          <a:ea typeface="+mn-ea"/>
                          <a:cs typeface="+mn-cs"/>
                        </a:rPr>
                        <a:t> IN1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Bloomlife</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Mimo</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a:solidFill>
                            <a:srgbClr val="3F4548"/>
                          </a:solidFill>
                          <a:latin typeface="+mn-lt"/>
                          <a:ea typeface="+mn-ea"/>
                          <a:cs typeface="+mn-cs"/>
                        </a:rPr>
                        <a:t>ADAMM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41952795"/>
                  </a:ext>
                </a:extLst>
              </a:tr>
              <a:tr h="262756">
                <a:tc>
                  <a:txBody>
                    <a:bodyPr/>
                    <a:lstStyle/>
                    <a:p>
                      <a:pPr algn="l" fontAlgn="ctr"/>
                      <a:r>
                        <a:rPr lang="en-GB" sz="1200" kern="1200" dirty="0" err="1">
                          <a:solidFill>
                            <a:srgbClr val="3F4548"/>
                          </a:solidFill>
                          <a:latin typeface="+mn-lt"/>
                          <a:ea typeface="+mn-ea"/>
                          <a:cs typeface="+mn-cs"/>
                        </a:rPr>
                        <a:t>Moov</a:t>
                      </a:r>
                      <a:endParaRPr lang="en-GB" sz="1200" kern="1200" dirty="0">
                        <a:solidFill>
                          <a:srgbClr val="3F4548"/>
                        </a:solidFill>
                        <a:latin typeface="+mn-lt"/>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err="1">
                          <a:solidFill>
                            <a:srgbClr val="3F4548"/>
                          </a:solidFill>
                          <a:latin typeface="+mn-lt"/>
                          <a:ea typeface="+mn-ea"/>
                          <a:cs typeface="+mn-cs"/>
                        </a:rPr>
                        <a:t>Osterhoutgroup</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Qardio</a:t>
                      </a:r>
                      <a:r>
                        <a:rPr lang="en-GB" sz="1200" kern="1200" dirty="0">
                          <a:solidFill>
                            <a:srgbClr val="3F4548"/>
                          </a:solidFill>
                          <a:latin typeface="+mn-lt"/>
                          <a:ea typeface="+mn-ea"/>
                          <a:cs typeface="+mn-cs"/>
                        </a:rPr>
                        <a:t> Arm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Philips lifeline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Valedo</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01711939"/>
                  </a:ext>
                </a:extLst>
              </a:tr>
              <a:tr h="262756">
                <a:tc>
                  <a:txBody>
                    <a:bodyPr/>
                    <a:lstStyle/>
                    <a:p>
                      <a:pPr algn="l" fontAlgn="ctr"/>
                      <a:r>
                        <a:rPr lang="en-GB" sz="1200" kern="1200" dirty="0">
                          <a:solidFill>
                            <a:srgbClr val="3F4548"/>
                          </a:solidFill>
                          <a:latin typeface="+mn-lt"/>
                          <a:ea typeface="+mn-ea"/>
                          <a:cs typeface="+mn-cs"/>
                        </a:rPr>
                        <a:t>Xiaomi</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400" b="1" kern="1200" dirty="0">
                          <a:solidFill>
                            <a:srgbClr val="C00000"/>
                          </a:solidFill>
                          <a:latin typeface="+mn-lt"/>
                          <a:ea typeface="+mn-ea"/>
                          <a:cs typeface="+mn-cs"/>
                        </a:rPr>
                        <a:t>Freestyle Libre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Future path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iTBra</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983105"/>
                  </a:ext>
                </a:extLst>
              </a:tr>
              <a:tr h="262756">
                <a:tc>
                  <a:txBody>
                    <a:bodyPr/>
                    <a:lstStyle/>
                    <a:p>
                      <a:pPr algn="l" fontAlgn="ctr"/>
                      <a:r>
                        <a:rPr lang="en-GB" sz="1200" kern="1200" dirty="0">
                          <a:solidFill>
                            <a:srgbClr val="3F4548"/>
                          </a:solidFill>
                          <a:latin typeface="+mn-lt"/>
                          <a:ea typeface="+mn-ea"/>
                          <a:cs typeface="+mn-cs"/>
                        </a:rPr>
                        <a:t>TomTom</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400" b="1" kern="1200" dirty="0">
                          <a:solidFill>
                            <a:srgbClr val="C00000"/>
                          </a:solidFill>
                          <a:latin typeface="+mn-lt"/>
                          <a:ea typeface="+mn-ea"/>
                          <a:cs typeface="+mn-cs"/>
                        </a:rPr>
                        <a:t>Omron RS4/6/8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my-signals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9859981"/>
                  </a:ext>
                </a:extLst>
              </a:tr>
              <a:tr h="262756">
                <a:tc>
                  <a:txBody>
                    <a:bodyPr/>
                    <a:lstStyle/>
                    <a:p>
                      <a:endParaRPr lang="en-GB" sz="160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iHeart</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err="1">
                          <a:solidFill>
                            <a:srgbClr val="3F4548"/>
                          </a:solidFill>
                          <a:latin typeface="+mn-lt"/>
                          <a:ea typeface="+mn-ea"/>
                          <a:cs typeface="+mn-cs"/>
                        </a:rPr>
                        <a:t>Smartplate</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59065922"/>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Qardio</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Smart cities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85490465"/>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200" kern="1200" dirty="0" err="1">
                          <a:solidFill>
                            <a:srgbClr val="3F4548"/>
                          </a:solidFill>
                          <a:latin typeface="+mn-lt"/>
                          <a:ea typeface="+mn-ea"/>
                          <a:cs typeface="+mn-cs"/>
                        </a:rPr>
                        <a:t>Lifepatch</a:t>
                      </a:r>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NHS "test beds"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89176590"/>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454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60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GB" sz="1200" kern="1200" dirty="0">
                          <a:solidFill>
                            <a:srgbClr val="3F4548"/>
                          </a:solidFill>
                          <a:latin typeface="+mn-lt"/>
                          <a:ea typeface="+mn-ea"/>
                          <a:cs typeface="+mn-cs"/>
                        </a:rPr>
                        <a:t>TZOA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fontAlgn="ctr" latinLnBrk="0" hangingPunct="1"/>
                      <a:endParaRPr lang="en-GB" sz="1200" kern="1200" dirty="0">
                        <a:solidFill>
                          <a:srgbClr val="3F4548"/>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62756">
                <a:tc>
                  <a:txBody>
                    <a:bodyPr/>
                    <a:lstStyle/>
                    <a:p>
                      <a:endParaRPr lang="en-GB" sz="16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F454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6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kern="1200" dirty="0">
                          <a:solidFill>
                            <a:srgbClr val="3F4548"/>
                          </a:solidFill>
                          <a:latin typeface="+mn-lt"/>
                          <a:ea typeface="+mn-ea"/>
                          <a:cs typeface="+mn-cs"/>
                        </a:rPr>
                        <a:t>Alcove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endParaRPr lang="en-GB"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Tree>
    <p:extLst>
      <p:ext uri="{BB962C8B-B14F-4D97-AF65-F5344CB8AC3E}">
        <p14:creationId xmlns:p14="http://schemas.microsoft.com/office/powerpoint/2010/main" val="215271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Measures </a:t>
            </a:r>
            <a:r>
              <a:rPr lang="en-GB" dirty="0" smtClean="0"/>
              <a:t>Identified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1415711"/>
              </p:ext>
            </p:extLst>
          </p:nvPr>
        </p:nvGraphicFramePr>
        <p:xfrm>
          <a:off x="488504" y="1340769"/>
          <a:ext cx="8989268" cy="4169315"/>
        </p:xfrm>
        <a:graphic>
          <a:graphicData uri="http://schemas.openxmlformats.org/drawingml/2006/table">
            <a:tbl>
              <a:tblPr firstRow="1" bandRow="1">
                <a:tableStyleId>{21E4AEA4-8DFA-4A89-87EB-49C32662AFE0}</a:tableStyleId>
              </a:tblPr>
              <a:tblGrid>
                <a:gridCol w="2247317">
                  <a:extLst>
                    <a:ext uri="{9D8B030D-6E8A-4147-A177-3AD203B41FA5}">
                      <a16:colId xmlns:a16="http://schemas.microsoft.com/office/drawing/2014/main" xmlns="" val="20000"/>
                    </a:ext>
                  </a:extLst>
                </a:gridCol>
                <a:gridCol w="2247317">
                  <a:extLst>
                    <a:ext uri="{9D8B030D-6E8A-4147-A177-3AD203B41FA5}">
                      <a16:colId xmlns:a16="http://schemas.microsoft.com/office/drawing/2014/main" xmlns="" val="20001"/>
                    </a:ext>
                  </a:extLst>
                </a:gridCol>
                <a:gridCol w="2247317">
                  <a:extLst>
                    <a:ext uri="{9D8B030D-6E8A-4147-A177-3AD203B41FA5}">
                      <a16:colId xmlns:a16="http://schemas.microsoft.com/office/drawing/2014/main" xmlns="" val="20002"/>
                    </a:ext>
                  </a:extLst>
                </a:gridCol>
                <a:gridCol w="2247317">
                  <a:extLst>
                    <a:ext uri="{9D8B030D-6E8A-4147-A177-3AD203B41FA5}">
                      <a16:colId xmlns:a16="http://schemas.microsoft.com/office/drawing/2014/main" xmlns="" val="4293220573"/>
                    </a:ext>
                  </a:extLst>
                </a:gridCol>
              </a:tblGrid>
              <a:tr h="325799">
                <a:tc gridSpan="4">
                  <a:txBody>
                    <a:bodyPr/>
                    <a:lstStyle/>
                    <a:p>
                      <a:pPr algn="ctr"/>
                      <a:r>
                        <a:rPr lang="en-GB" sz="1600" dirty="0"/>
                        <a:t>Measurements current available</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23909">
                <a:tc>
                  <a:txBody>
                    <a:bodyPr/>
                    <a:lstStyle/>
                    <a:p>
                      <a:pPr algn="l" fontAlgn="t"/>
                      <a:r>
                        <a:rPr lang="en-GB" sz="1400" kern="1200" dirty="0">
                          <a:solidFill>
                            <a:srgbClr val="3F4548"/>
                          </a:solidFill>
                          <a:latin typeface="+mj-lt"/>
                          <a:ea typeface="+mn-ea"/>
                          <a:cs typeface="+mn-cs"/>
                        </a:rPr>
                        <a:t>Activity time</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3F4548"/>
                          </a:solidFill>
                          <a:latin typeface="+mj-lt"/>
                          <a:ea typeface="+mn-ea"/>
                          <a:cs typeface="+mn-cs"/>
                        </a:rPr>
                        <a:t>Coughing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Goal progress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Respiration rate and patterns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1"/>
                  </a:ext>
                </a:extLst>
              </a:tr>
              <a:tr h="375139">
                <a:tc>
                  <a:txBody>
                    <a:bodyPr/>
                    <a:lstStyle/>
                    <a:p>
                      <a:pPr algn="l" fontAlgn="b"/>
                      <a:r>
                        <a:rPr lang="en-GB" sz="1400" kern="1200" dirty="0">
                          <a:solidFill>
                            <a:srgbClr val="3F4548"/>
                          </a:solidFill>
                          <a:latin typeface="+mj-lt"/>
                          <a:ea typeface="+mn-ea"/>
                          <a:cs typeface="+mn-cs"/>
                        </a:rPr>
                        <a:t>Ankle curvature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Distance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Heart rate/pulse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Sleep duration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880819977"/>
                  </a:ext>
                </a:extLst>
              </a:tr>
              <a:tr h="423909">
                <a:tc>
                  <a:txBody>
                    <a:bodyPr/>
                    <a:lstStyle/>
                    <a:p>
                      <a:pPr algn="l" fontAlgn="t"/>
                      <a:r>
                        <a:rPr lang="en-GB" sz="1400" kern="1200">
                          <a:solidFill>
                            <a:srgbClr val="3F4548"/>
                          </a:solidFill>
                          <a:latin typeface="+mj-lt"/>
                          <a:ea typeface="+mn-ea"/>
                          <a:cs typeface="+mn-cs"/>
                        </a:rPr>
                        <a:t>Ascent/Decent (Floors)</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ECG/EKG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Heart rate variability (HRV)</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Sleep quality (N3/light/REM)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211208883"/>
                  </a:ext>
                </a:extLst>
              </a:tr>
              <a:tr h="375139">
                <a:tc>
                  <a:txBody>
                    <a:bodyPr/>
                    <a:lstStyle/>
                    <a:p>
                      <a:pPr algn="l" fontAlgn="t"/>
                      <a:r>
                        <a:rPr lang="en-GB" sz="1400" kern="1200">
                          <a:solidFill>
                            <a:srgbClr val="3F4548"/>
                          </a:solidFill>
                          <a:latin typeface="+mj-lt"/>
                          <a:ea typeface="+mn-ea"/>
                          <a:cs typeface="+mn-cs"/>
                        </a:rPr>
                        <a:t>Blood pressure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EEG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Impacts to head (forces)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Steps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4203136517"/>
                  </a:ext>
                </a:extLst>
              </a:tr>
              <a:tr h="375139">
                <a:tc>
                  <a:txBody>
                    <a:bodyPr/>
                    <a:lstStyle/>
                    <a:p>
                      <a:pPr algn="l" fontAlgn="t"/>
                      <a:r>
                        <a:rPr lang="en-GB" sz="1400" kern="1200">
                          <a:solidFill>
                            <a:srgbClr val="3F4548"/>
                          </a:solidFill>
                          <a:latin typeface="+mj-lt"/>
                          <a:ea typeface="+mn-ea"/>
                          <a:cs typeface="+mn-cs"/>
                        </a:rPr>
                        <a:t>Blood sugar</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Falls (in the elderly)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Light exposure (pre-sleep)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Swimming lengths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2911687296"/>
                  </a:ext>
                </a:extLst>
              </a:tr>
              <a:tr h="375139">
                <a:tc>
                  <a:txBody>
                    <a:bodyPr/>
                    <a:lstStyle/>
                    <a:p>
                      <a:pPr algn="l" fontAlgn="t"/>
                      <a:r>
                        <a:rPr lang="en-GB" sz="1400" kern="1200">
                          <a:solidFill>
                            <a:srgbClr val="3F4548"/>
                          </a:solidFill>
                          <a:latin typeface="+mj-lt"/>
                          <a:ea typeface="+mn-ea"/>
                          <a:cs typeface="+mn-cs"/>
                        </a:rPr>
                        <a:t>Body composition</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Fitness (Cardiovascular)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Location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Swimming strokes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171500091"/>
                  </a:ext>
                </a:extLst>
              </a:tr>
              <a:tr h="375139">
                <a:tc>
                  <a:txBody>
                    <a:bodyPr/>
                    <a:lstStyle/>
                    <a:p>
                      <a:pPr algn="l" fontAlgn="t"/>
                      <a:r>
                        <a:rPr lang="en-GB" sz="1400" kern="1200">
                          <a:solidFill>
                            <a:srgbClr val="3F4548"/>
                          </a:solidFill>
                          <a:latin typeface="+mj-lt"/>
                          <a:ea typeface="+mn-ea"/>
                          <a:cs typeface="+mn-cs"/>
                        </a:rPr>
                        <a:t>Body temperature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Focus/attention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t"/>
                      <a:r>
                        <a:rPr lang="en-GB" sz="1400" kern="1200" dirty="0">
                          <a:solidFill>
                            <a:srgbClr val="3F4548"/>
                          </a:solidFill>
                          <a:latin typeface="+mj-lt"/>
                          <a:ea typeface="+mn-ea"/>
                          <a:cs typeface="+mn-cs"/>
                        </a:rPr>
                        <a:t>Pace/speed/cadence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400" kern="1200" dirty="0">
                          <a:solidFill>
                            <a:srgbClr val="3F4548"/>
                          </a:solidFill>
                          <a:latin typeface="+mj-lt"/>
                          <a:ea typeface="+mn-ea"/>
                          <a:cs typeface="+mn-cs"/>
                        </a:rPr>
                        <a:t>UV exposure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859096005"/>
                  </a:ext>
                </a:extLst>
              </a:tr>
              <a:tr h="423909">
                <a:tc>
                  <a:txBody>
                    <a:bodyPr/>
                    <a:lstStyle/>
                    <a:p>
                      <a:pPr algn="l" fontAlgn="t"/>
                      <a:r>
                        <a:rPr lang="en-GB" sz="1400" kern="1200">
                          <a:solidFill>
                            <a:srgbClr val="3F4548"/>
                          </a:solidFill>
                          <a:latin typeface="+mj-lt"/>
                          <a:ea typeface="+mn-ea"/>
                          <a:cs typeface="+mn-cs"/>
                        </a:rPr>
                        <a:t>Calories</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Galvanic skin responses (emotional health)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GB" sz="1400" kern="1200" dirty="0">
                          <a:solidFill>
                            <a:srgbClr val="3F4548"/>
                          </a:solidFill>
                          <a:latin typeface="+mj-lt"/>
                          <a:ea typeface="+mn-ea"/>
                          <a:cs typeface="+mn-cs"/>
                        </a:rPr>
                        <a:t>Pollution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V02 Max (derived from HRV)</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632797988"/>
                  </a:ext>
                </a:extLst>
              </a:tr>
              <a:tr h="631235">
                <a:tc>
                  <a:txBody>
                    <a:bodyPr/>
                    <a:lstStyle/>
                    <a:p>
                      <a:pPr algn="l" fontAlgn="t"/>
                      <a:r>
                        <a:rPr lang="en-GB" sz="1400" kern="1200">
                          <a:solidFill>
                            <a:srgbClr val="3F4548"/>
                          </a:solidFill>
                          <a:latin typeface="+mj-lt"/>
                          <a:ea typeface="+mn-ea"/>
                          <a:cs typeface="+mn-cs"/>
                        </a:rPr>
                        <a:t>Contractions</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Girth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GB" sz="1400" kern="1200" dirty="0">
                          <a:solidFill>
                            <a:srgbClr val="3F4548"/>
                          </a:solidFill>
                          <a:latin typeface="+mj-lt"/>
                          <a:ea typeface="+mn-ea"/>
                          <a:cs typeface="+mn-cs"/>
                        </a:rPr>
                        <a:t>Posture and balance, pressure distribution and weight shift information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1400" kern="1200" dirty="0">
                          <a:solidFill>
                            <a:srgbClr val="3F4548"/>
                          </a:solidFill>
                          <a:latin typeface="+mj-lt"/>
                          <a:ea typeface="+mn-ea"/>
                          <a:cs typeface="+mn-cs"/>
                        </a:rPr>
                        <a:t>Weight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641952795"/>
                  </a:ext>
                </a:extLst>
              </a:tr>
            </a:tbl>
          </a:graphicData>
        </a:graphic>
      </p:graphicFrame>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Tree>
    <p:extLst>
      <p:ext uri="{BB962C8B-B14F-4D97-AF65-F5344CB8AC3E}">
        <p14:creationId xmlns:p14="http://schemas.microsoft.com/office/powerpoint/2010/main" val="93823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228" y="2133601"/>
            <a:ext cx="8917259" cy="1295399"/>
          </a:xfrm>
        </p:spPr>
        <p:txBody>
          <a:bodyPr/>
          <a:lstStyle/>
          <a:p>
            <a:r>
              <a:rPr lang="en-GB" dirty="0"/>
              <a:t>Working Party </a:t>
            </a:r>
            <a:r>
              <a:rPr lang="en-GB" dirty="0" smtClean="0"/>
              <a:t>Next Steps</a:t>
            </a:r>
            <a:endParaRPr lang="en-GB" dirty="0"/>
          </a:p>
        </p:txBody>
      </p:sp>
    </p:spTree>
    <p:extLst>
      <p:ext uri="{BB962C8B-B14F-4D97-AF65-F5344CB8AC3E}">
        <p14:creationId xmlns:p14="http://schemas.microsoft.com/office/powerpoint/2010/main" val="1152647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a:t>
            </a:r>
            <a:r>
              <a:rPr lang="en-GB" dirty="0" smtClean="0"/>
              <a:t>Party </a:t>
            </a:r>
            <a:r>
              <a:rPr lang="en-GB" dirty="0"/>
              <a:t>– </a:t>
            </a:r>
            <a:r>
              <a:rPr lang="en-GB" dirty="0" smtClean="0"/>
              <a:t>Next Steps &amp; Output</a:t>
            </a:r>
            <a:endParaRPr lang="en-GB" dirty="0"/>
          </a:p>
        </p:txBody>
      </p:sp>
      <p:sp>
        <p:nvSpPr>
          <p:cNvPr id="3" name="Content Placeholder 2"/>
          <p:cNvSpPr>
            <a:spLocks noGrp="1"/>
          </p:cNvSpPr>
          <p:nvPr>
            <p:ph idx="1"/>
          </p:nvPr>
        </p:nvSpPr>
        <p:spPr>
          <a:xfrm>
            <a:off x="428229" y="1557338"/>
            <a:ext cx="9205291" cy="4640262"/>
          </a:xfrm>
        </p:spPr>
        <p:txBody>
          <a:bodyPr/>
          <a:lstStyle/>
          <a:p>
            <a:r>
              <a:rPr lang="en-GB" sz="2000" dirty="0">
                <a:solidFill>
                  <a:schemeClr val="tx1"/>
                </a:solidFill>
              </a:rPr>
              <a:t>Contact with manufacturers to understand more about device measurement accuracy and consistency</a:t>
            </a:r>
          </a:p>
          <a:p>
            <a:r>
              <a:rPr lang="en-GB" sz="2000" dirty="0">
                <a:solidFill>
                  <a:schemeClr val="tx1"/>
                </a:solidFill>
              </a:rPr>
              <a:t>Reflect on stakeholder needs versus what is available in the </a:t>
            </a:r>
            <a:r>
              <a:rPr lang="en-GB" sz="2000" dirty="0" smtClean="0">
                <a:solidFill>
                  <a:schemeClr val="tx1"/>
                </a:solidFill>
              </a:rPr>
              <a:t>market</a:t>
            </a:r>
          </a:p>
          <a:p>
            <a:r>
              <a:rPr lang="en-GB" sz="2000" dirty="0" smtClean="0">
                <a:solidFill>
                  <a:schemeClr val="tx1"/>
                </a:solidFill>
              </a:rPr>
              <a:t>Explore </a:t>
            </a:r>
            <a:r>
              <a:rPr lang="en-GB" sz="2000" dirty="0">
                <a:solidFill>
                  <a:schemeClr val="tx1"/>
                </a:solidFill>
              </a:rPr>
              <a:t>potential ways to make better use of the technology available –signposting not </a:t>
            </a:r>
            <a:r>
              <a:rPr lang="en-GB" sz="2000" dirty="0" err="1" smtClean="0">
                <a:solidFill>
                  <a:schemeClr val="tx1"/>
                </a:solidFill>
              </a:rPr>
              <a:t>solutioning</a:t>
            </a:r>
            <a:endParaRPr lang="en-GB" sz="2000" dirty="0" smtClean="0">
              <a:solidFill>
                <a:schemeClr val="tx1"/>
              </a:solidFill>
            </a:endParaRPr>
          </a:p>
          <a:p>
            <a:r>
              <a:rPr lang="en-GB" sz="2000" dirty="0">
                <a:solidFill>
                  <a:schemeClr val="tx1"/>
                </a:solidFill>
              </a:rPr>
              <a:t>Expand the current research to include some case studies beyond health insurance which could give </a:t>
            </a:r>
            <a:r>
              <a:rPr lang="en-GB" sz="2000" dirty="0" smtClean="0">
                <a:solidFill>
                  <a:schemeClr val="tx1"/>
                </a:solidFill>
              </a:rPr>
              <a:t>insight into overcoming implementation challenges and further technology opportunities</a:t>
            </a:r>
            <a:endParaRPr lang="en-GB" sz="2000" dirty="0">
              <a:solidFill>
                <a:schemeClr val="tx1"/>
              </a:solidFill>
            </a:endParaRPr>
          </a:p>
          <a:p>
            <a:r>
              <a:rPr lang="en-GB" sz="2000" dirty="0" smtClean="0">
                <a:solidFill>
                  <a:schemeClr val="tx1"/>
                </a:solidFill>
              </a:rPr>
              <a:t>Present </a:t>
            </a:r>
            <a:r>
              <a:rPr lang="en-GB" sz="2000" dirty="0">
                <a:solidFill>
                  <a:schemeClr val="tx1"/>
                </a:solidFill>
              </a:rPr>
              <a:t>at Protection, Health &amp; Care Conference </a:t>
            </a:r>
            <a:r>
              <a:rPr lang="en-GB" sz="2000" dirty="0" smtClean="0">
                <a:solidFill>
                  <a:schemeClr val="tx1"/>
                </a:solidFill>
              </a:rPr>
              <a:t>2018</a:t>
            </a:r>
          </a:p>
          <a:p>
            <a:r>
              <a:rPr lang="en-GB" sz="2000" dirty="0">
                <a:solidFill>
                  <a:schemeClr val="tx1"/>
                </a:solidFill>
              </a:rPr>
              <a:t>Write a paper on our findings – mid 2018</a:t>
            </a:r>
          </a:p>
          <a:p>
            <a:endParaRPr lang="en-GB" sz="2000" dirty="0"/>
          </a:p>
          <a:p>
            <a:endParaRPr lang="en-GB" sz="2000" dirty="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Tree>
    <p:extLst>
      <p:ext uri="{BB962C8B-B14F-4D97-AF65-F5344CB8AC3E}">
        <p14:creationId xmlns:p14="http://schemas.microsoft.com/office/powerpoint/2010/main" val="4200721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8" name="Content Placeholder 7"/>
          <p:cNvSpPr>
            <a:spLocks noGrp="1"/>
          </p:cNvSpPr>
          <p:nvPr>
            <p:ph idx="1"/>
          </p:nvPr>
        </p:nvSpPr>
        <p:spPr>
          <a:xfrm>
            <a:off x="536500" y="3933056"/>
            <a:ext cx="9099788" cy="2428411"/>
          </a:xfrm>
        </p:spPr>
        <p:txBody>
          <a:bodyPr/>
          <a:lstStyle/>
          <a:p>
            <a:pPr marL="0" indent="0">
              <a:buNone/>
            </a:pPr>
            <a:r>
              <a:rPr lang="en-GB" sz="1200" dirty="0"/>
              <a:t>The views expressed in this </a:t>
            </a:r>
            <a:r>
              <a:rPr lang="en-GB" sz="1200" dirty="0" smtClean="0"/>
              <a:t>presentation </a:t>
            </a:r>
            <a:r>
              <a:rPr lang="en-GB" sz="1200" dirty="0"/>
              <a:t>are those of invited contributors and not necessarily those of the IFoA. The IFoA do not endorse any of the views stated, nor any claims or representations made in this </a:t>
            </a:r>
            <a:r>
              <a:rPr lang="en-GB" sz="1200" dirty="0" smtClean="0"/>
              <a:t>presentation </a:t>
            </a:r>
            <a:r>
              <a:rPr lang="en-GB" sz="1200" dirty="0"/>
              <a:t>and accept no responsibility or liability to any person for loss or damage suffered as a consequence of their placing reliance upon any view, claim or representation made in this </a:t>
            </a:r>
            <a:r>
              <a:rPr lang="en-GB" sz="1200" dirty="0" smtClean="0"/>
              <a:t>presentation. </a:t>
            </a:r>
            <a:r>
              <a:rPr lang="en-GB" sz="1200" dirty="0"/>
              <a:t/>
            </a:r>
            <a:br>
              <a:rPr lang="en-GB" sz="1200" dirty="0"/>
            </a:br>
            <a:endParaRPr lang="en-GB" sz="1200" dirty="0"/>
          </a:p>
          <a:p>
            <a:pPr marL="0" indent="0">
              <a:buNone/>
            </a:pPr>
            <a:r>
              <a:rPr lang="en-GB" sz="12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a:t>
            </a:r>
            <a:r>
              <a:rPr lang="en-GB" sz="1200" dirty="0" smtClean="0"/>
              <a:t>presentation be </a:t>
            </a:r>
            <a:r>
              <a:rPr lang="en-GB" sz="1200" dirty="0"/>
              <a:t>reproduced without the written permission of the IFoA [</a:t>
            </a:r>
            <a:r>
              <a:rPr lang="en-GB" sz="1200" i="1" dirty="0"/>
              <a:t>or authors, in the case of non-IFoA research</a:t>
            </a:r>
            <a:r>
              <a:rPr lang="en-GB" sz="1200" dirty="0"/>
              <a:t>].</a:t>
            </a:r>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16496" y="2852936"/>
            <a:ext cx="6236503" cy="1296789"/>
          </a:xfrm>
        </p:spPr>
        <p:txBody>
          <a:bodyPr/>
          <a:lstStyle/>
          <a:p>
            <a:r>
              <a:rPr lang="en-GB" dirty="0" smtClean="0"/>
              <a:t>Patrick Lynch </a:t>
            </a:r>
          </a:p>
          <a:p>
            <a:r>
              <a:rPr lang="en-GB" dirty="0" smtClean="0"/>
              <a:t>VP </a:t>
            </a:r>
            <a:r>
              <a:rPr lang="en-GB" dirty="0" err="1" smtClean="0"/>
              <a:t>Sentiance</a:t>
            </a:r>
            <a:r>
              <a:rPr lang="en-GB" dirty="0" smtClean="0"/>
              <a:t>.</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solidFill>
                  <a:prstClr val="white"/>
                </a:solidFill>
              </a:rPr>
              <a:t>17 October 2017</a:t>
            </a:r>
          </a:p>
          <a:p>
            <a:endParaRPr lang="en-GB" dirty="0">
              <a:solidFill>
                <a:prstClr val="white"/>
              </a:solidFill>
            </a:endParaRPr>
          </a:p>
        </p:txBody>
      </p:sp>
      <p:sp>
        <p:nvSpPr>
          <p:cNvPr id="5" name="Rectangle 2"/>
          <p:cNvSpPr>
            <a:spLocks noGrp="1" noChangeArrowheads="1"/>
          </p:cNvSpPr>
          <p:nvPr>
            <p:ph type="ctrTitle"/>
          </p:nvPr>
        </p:nvSpPr>
        <p:spPr>
          <a:xfrm>
            <a:off x="344488" y="2060848"/>
            <a:ext cx="8413204" cy="1295399"/>
          </a:xfrm>
        </p:spPr>
        <p:txBody>
          <a:bodyPr/>
          <a:lstStyle/>
          <a:p>
            <a:r>
              <a:rPr lang="en-GB" dirty="0"/>
              <a:t>The future of behaviour tracking</a:t>
            </a:r>
            <a:endParaRPr lang="en-GB" dirty="0"/>
          </a:p>
        </p:txBody>
      </p:sp>
    </p:spTree>
    <p:extLst>
      <p:ext uri="{BB962C8B-B14F-4D97-AF65-F5344CB8AC3E}">
        <p14:creationId xmlns:p14="http://schemas.microsoft.com/office/powerpoint/2010/main" val="300088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28229" y="1557338"/>
            <a:ext cx="9205291" cy="4640262"/>
          </a:xfrm>
        </p:spPr>
        <p:txBody>
          <a:bodyPr/>
          <a:lstStyle/>
          <a:p>
            <a:pPr>
              <a:buFont typeface="Wingdings" panose="05000000000000000000" pitchFamily="2" charset="2"/>
              <a:buChar char="Ø"/>
            </a:pPr>
            <a:r>
              <a:rPr lang="en-GB" dirty="0" smtClean="0"/>
              <a:t>Working Party Introduction and Scope</a:t>
            </a:r>
            <a:endParaRPr lang="en-GB" dirty="0"/>
          </a:p>
          <a:p>
            <a:pPr>
              <a:buFont typeface="Wingdings" panose="05000000000000000000" pitchFamily="2" charset="2"/>
              <a:buChar char="Ø"/>
            </a:pPr>
            <a:r>
              <a:rPr lang="en-GB" dirty="0" smtClean="0"/>
              <a:t>Progress Report</a:t>
            </a:r>
          </a:p>
          <a:p>
            <a:pPr lvl="1">
              <a:buFont typeface="Wingdings" panose="05000000000000000000" pitchFamily="2" charset="2"/>
              <a:buChar char="Ø"/>
            </a:pPr>
            <a:r>
              <a:rPr lang="en-GB" dirty="0" err="1" smtClean="0"/>
              <a:t>Workstream</a:t>
            </a:r>
            <a:r>
              <a:rPr lang="en-GB" dirty="0" smtClean="0"/>
              <a:t> 1 Update</a:t>
            </a:r>
            <a:endParaRPr lang="en-GB" b="1" dirty="0">
              <a:solidFill>
                <a:schemeClr val="accent1"/>
              </a:solidFill>
            </a:endParaRPr>
          </a:p>
          <a:p>
            <a:pPr lvl="1">
              <a:buFont typeface="Wingdings" panose="05000000000000000000" pitchFamily="2" charset="2"/>
              <a:buChar char="Ø"/>
            </a:pPr>
            <a:r>
              <a:rPr lang="en-GB" dirty="0" err="1" smtClean="0"/>
              <a:t>Workstream</a:t>
            </a:r>
            <a:r>
              <a:rPr lang="en-GB" dirty="0" smtClean="0"/>
              <a:t> 2 Update</a:t>
            </a:r>
            <a:endParaRPr lang="en-GB" dirty="0"/>
          </a:p>
          <a:p>
            <a:pPr>
              <a:buFont typeface="Wingdings" panose="05000000000000000000" pitchFamily="2" charset="2"/>
              <a:buChar char="Ø"/>
            </a:pPr>
            <a:r>
              <a:rPr lang="en-GB" dirty="0" smtClean="0"/>
              <a:t>Next Steps &amp; Output</a:t>
            </a:r>
            <a:endParaRPr lang="en-GB" dirty="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Tree>
    <p:extLst>
      <p:ext uri="{BB962C8B-B14F-4D97-AF65-F5344CB8AC3E}">
        <p14:creationId xmlns:p14="http://schemas.microsoft.com/office/powerpoint/2010/main" val="19575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From the Internet of things to the internet of YOU.</a:t>
            </a:r>
            <a:endParaRPr lang="en-GB" dirty="0"/>
          </a:p>
        </p:txBody>
      </p:sp>
    </p:spTree>
    <p:extLst>
      <p:ext uri="{BB962C8B-B14F-4D97-AF65-F5344CB8AC3E}">
        <p14:creationId xmlns:p14="http://schemas.microsoft.com/office/powerpoint/2010/main" val="1705661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0" y="-13618"/>
            <a:ext cx="9906000" cy="6939076"/>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5619" y="850607"/>
            <a:ext cx="2019529" cy="5217687"/>
          </a:xfrm>
          <a:prstGeom prst="roundRect">
            <a:avLst/>
          </a:prstGeom>
        </p:spPr>
      </p:pic>
      <p:pic>
        <p:nvPicPr>
          <p:cNvPr id="8" name="Picture 7"/>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rot="12668077" flipV="1">
            <a:off x="2661254" y="5354892"/>
            <a:ext cx="1069978" cy="980173"/>
          </a:xfrm>
          <a:prstGeom prst="rect">
            <a:avLst/>
          </a:prstGeom>
          <a:ln w="38100">
            <a:noFill/>
          </a:ln>
        </p:spPr>
      </p:pic>
      <p:pic>
        <p:nvPicPr>
          <p:cNvPr id="10" name="Picture 9"/>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rot="8285833">
            <a:off x="2676504" y="3149072"/>
            <a:ext cx="1069978" cy="980173"/>
          </a:xfrm>
          <a:prstGeom prst="rect">
            <a:avLst/>
          </a:prstGeom>
          <a:ln w="38100">
            <a:noFill/>
          </a:ln>
        </p:spPr>
      </p:pic>
      <p:pic>
        <p:nvPicPr>
          <p:cNvPr id="11" name="Picture 10"/>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rot="15198990" flipV="1">
            <a:off x="2678929" y="1639514"/>
            <a:ext cx="1316896" cy="796391"/>
          </a:xfrm>
          <a:prstGeom prst="rect">
            <a:avLst/>
          </a:prstGeom>
          <a:ln w="38100">
            <a:noFill/>
          </a:ln>
        </p:spPr>
      </p:pic>
      <p:pic>
        <p:nvPicPr>
          <p:cNvPr id="15" name="Picture 14"/>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rot="12810894" flipH="1">
            <a:off x="6038407" y="2070880"/>
            <a:ext cx="1069978" cy="980173"/>
          </a:xfrm>
          <a:prstGeom prst="rect">
            <a:avLst/>
          </a:prstGeom>
          <a:ln w="38100">
            <a:noFill/>
          </a:ln>
        </p:spPr>
      </p:pic>
      <p:pic>
        <p:nvPicPr>
          <p:cNvPr id="17" name="Picture 16"/>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rot="8922390" flipH="1" flipV="1">
            <a:off x="6036489" y="3776092"/>
            <a:ext cx="1069978" cy="980173"/>
          </a:xfrm>
          <a:prstGeom prst="rect">
            <a:avLst/>
          </a:prstGeom>
          <a:ln w="38100">
            <a:noFill/>
          </a:ln>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3148" y="450280"/>
            <a:ext cx="663000" cy="8160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2211" y="3864876"/>
            <a:ext cx="663000" cy="816000"/>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36845" y="2152793"/>
            <a:ext cx="663000" cy="816000"/>
          </a:xfrm>
          <a:prstGeom prst="rect">
            <a:avLst/>
          </a:prstGeom>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55249" y="5402063"/>
            <a:ext cx="663000" cy="816000"/>
          </a:xfrm>
          <a:prstGeom prst="rect">
            <a:avLst/>
          </a:prstGeom>
        </p:spPr>
      </p:pic>
      <p:pic>
        <p:nvPicPr>
          <p:cNvPr id="21" name="Picture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55249" y="3368952"/>
            <a:ext cx="663000" cy="816000"/>
          </a:xfrm>
          <a:prstGeom prst="rect">
            <a:avLst/>
          </a:prstGeom>
        </p:spPr>
      </p:pic>
      <p:pic>
        <p:nvPicPr>
          <p:cNvPr id="22" name="Picture 2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00928" y="727111"/>
            <a:ext cx="663000" cy="816000"/>
          </a:xfrm>
          <a:prstGeom prst="rect">
            <a:avLst/>
          </a:prstGeom>
        </p:spPr>
      </p:pic>
      <p:pic>
        <p:nvPicPr>
          <p:cNvPr id="23" name="Picture 22"/>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rot="12810894" flipH="1">
            <a:off x="5885044" y="342244"/>
            <a:ext cx="1069978" cy="980173"/>
          </a:xfrm>
          <a:prstGeom prst="rect">
            <a:avLst/>
          </a:prstGeom>
          <a:ln w="38100">
            <a:noFill/>
          </a:ln>
        </p:spPr>
      </p:pic>
      <p:sp>
        <p:nvSpPr>
          <p:cNvPr id="19" name="TextBox 18"/>
          <p:cNvSpPr txBox="1"/>
          <p:nvPr/>
        </p:nvSpPr>
        <p:spPr>
          <a:xfrm>
            <a:off x="4119446" y="3074492"/>
            <a:ext cx="1540933" cy="662319"/>
          </a:xfrm>
          <a:prstGeom prst="rect">
            <a:avLst/>
          </a:prstGeom>
          <a:noFill/>
        </p:spPr>
        <p:txBody>
          <a:bodyPr wrap="square" lIns="107275" tIns="53637" rIns="107275" bIns="53637" rtlCol="0">
            <a:spAutoFit/>
          </a:bodyPr>
          <a:lstStyle/>
          <a:p>
            <a:pPr defTabSz="1072756"/>
            <a:r>
              <a:rPr lang="en-US" dirty="0">
                <a:solidFill>
                  <a:sysClr val="windowText" lastClr="000000"/>
                </a:solidFill>
                <a:latin typeface="GT Walsheim Light" charset="0"/>
                <a:ea typeface="GT Walsheim Light" charset="0"/>
                <a:cs typeface="GT Walsheim Light" charset="0"/>
              </a:rPr>
              <a:t>Behavior</a:t>
            </a:r>
          </a:p>
          <a:p>
            <a:pPr defTabSz="1072756"/>
            <a:r>
              <a:rPr lang="en-US" dirty="0">
                <a:solidFill>
                  <a:sysClr val="windowText" lastClr="000000"/>
                </a:solidFill>
                <a:latin typeface="GT Walsheim Light" charset="0"/>
                <a:ea typeface="GT Walsheim Light" charset="0"/>
                <a:cs typeface="GT Walsheim Light" charset="0"/>
              </a:rPr>
              <a:t>on the go</a:t>
            </a:r>
          </a:p>
        </p:txBody>
      </p:sp>
      <p:sp>
        <p:nvSpPr>
          <p:cNvPr id="26" name="Oval 25"/>
          <p:cNvSpPr/>
          <p:nvPr/>
        </p:nvSpPr>
        <p:spPr>
          <a:xfrm>
            <a:off x="4072572" y="2495367"/>
            <a:ext cx="1634680" cy="2011913"/>
          </a:xfrm>
          <a:prstGeom prst="ellipse">
            <a:avLst/>
          </a:prstGeom>
          <a:noFill/>
          <a:ln w="57150">
            <a:solidFill>
              <a:srgbClr val="FF3D49">
                <a:alpha val="60000"/>
              </a:srgbClr>
            </a:solidFill>
          </a:ln>
          <a:effectLst/>
        </p:spPr>
        <p:style>
          <a:lnRef idx="1">
            <a:schemeClr val="accent1"/>
          </a:lnRef>
          <a:fillRef idx="3">
            <a:schemeClr val="accent1"/>
          </a:fillRef>
          <a:effectRef idx="2">
            <a:schemeClr val="accent1"/>
          </a:effectRef>
          <a:fontRef idx="minor">
            <a:schemeClr val="lt1"/>
          </a:fontRef>
        </p:style>
        <p:txBody>
          <a:bodyPr lIns="107275" tIns="53637" rIns="107275" bIns="53637" rtlCol="0" anchor="ctr"/>
          <a:lstStyle/>
          <a:p>
            <a:pPr defTabSz="1072756"/>
            <a:endParaRPr lang="en-US" b="1" dirty="0" err="1">
              <a:solidFill>
                <a:sysClr val="windowText" lastClr="000000"/>
              </a:solidFill>
              <a:latin typeface="GTWalsheim-Bold"/>
              <a:cs typeface="GTWalsheim-Bold"/>
            </a:endParaRPr>
          </a:p>
        </p:txBody>
      </p:sp>
      <p:pic>
        <p:nvPicPr>
          <p:cNvPr id="24" name="Picture 2" descr="E:\Pants Work\Current Work\Actuaries 2011\Logos all\IFOA Logo\Lanscape - Standard\WMF logos\IFOA_logo_L_RGB.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8625" y="5563123"/>
            <a:ext cx="1345650" cy="67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5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
                                        <p:tgtEl>
                                          <p:spTgt spid="22"/>
                                        </p:tgtEl>
                                      </p:cBhvr>
                                    </p:animEffect>
                                  </p:childTnLst>
                                </p:cTn>
                              </p:par>
                            </p:childTnLst>
                          </p:cTn>
                        </p:par>
                        <p:par>
                          <p:cTn id="15" fill="hold">
                            <p:stCondLst>
                              <p:cond delay="2000"/>
                            </p:stCondLst>
                            <p:childTnLst>
                              <p:par>
                                <p:cTn id="16" presetID="1" presetClass="entr" presetSubtype="0" fill="hold" nodeType="afterEffect">
                                  <p:stCondLst>
                                    <p:cond delay="50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nodeType="afterEffect">
                                  <p:stCondLst>
                                    <p:cond delay="50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0" presetClass="entr" presetSubtype="0" fill="hold" grpId="0" nodeType="withEffect">
                                  <p:stCondLst>
                                    <p:cond delay="50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9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7-06-19 at 18.01.4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9685" y="-507438"/>
            <a:ext cx="5737225" cy="5556251"/>
          </a:xfrm>
          <a:prstGeom prst="rect">
            <a:avLst/>
          </a:prstGeom>
        </p:spPr>
      </p:pic>
      <p:grpSp>
        <p:nvGrpSpPr>
          <p:cNvPr id="2" name="Group 1"/>
          <p:cNvGrpSpPr/>
          <p:nvPr/>
        </p:nvGrpSpPr>
        <p:grpSpPr>
          <a:xfrm>
            <a:off x="2534733" y="1124746"/>
            <a:ext cx="6526270" cy="4229233"/>
            <a:chOff x="2058800" y="1273248"/>
            <a:chExt cx="21131095" cy="11126076"/>
          </a:xfrm>
        </p:grpSpPr>
        <p:sp>
          <p:nvSpPr>
            <p:cNvPr id="181" name="Shape 181"/>
            <p:cNvSpPr/>
            <p:nvPr/>
          </p:nvSpPr>
          <p:spPr>
            <a:xfrm>
              <a:off x="2702920" y="1273248"/>
              <a:ext cx="13658575" cy="11126076"/>
            </a:xfrm>
            <a:prstGeom prst="triangle">
              <a:avLst/>
            </a:prstGeom>
            <a:solidFill>
              <a:srgbClr val="FFFFFF">
                <a:alpha val="45000"/>
              </a:srgbClr>
            </a:solidFill>
            <a:ln w="25400">
              <a:solidFill>
                <a:srgbClr val="000000"/>
              </a:solidFill>
            </a:ln>
          </p:spPr>
          <p:txBody>
            <a:bodyPr lIns="45720" tIns="45720" rIns="45720" bIns="45720" anchor="ctr"/>
            <a:lstStyle/>
            <a:p>
              <a:pPr defTabSz="536359">
                <a:defRPr sz="3200">
                  <a:solidFill>
                    <a:srgbClr val="FFFFFF"/>
                  </a:solidFill>
                  <a:latin typeface="GT Walsheim Regular"/>
                  <a:ea typeface="GT Walsheim Regular"/>
                  <a:cs typeface="GT Walsheim Regular"/>
                  <a:sym typeface="GT Walsheim Regular"/>
                </a:defRPr>
              </a:pPr>
              <a:endParaRPr sz="1400">
                <a:solidFill>
                  <a:srgbClr val="FFFFFF"/>
                </a:solidFill>
                <a:latin typeface="GT Walsheim Regular"/>
                <a:ea typeface="GT Walsheim Regular"/>
                <a:cs typeface="GT Walsheim Regular"/>
                <a:sym typeface="GT Walsheim Regular"/>
              </a:endParaRPr>
            </a:p>
          </p:txBody>
        </p:sp>
        <p:grpSp>
          <p:nvGrpSpPr>
            <p:cNvPr id="227" name="Group 227"/>
            <p:cNvGrpSpPr/>
            <p:nvPr/>
          </p:nvGrpSpPr>
          <p:grpSpPr>
            <a:xfrm>
              <a:off x="14193518" y="6181406"/>
              <a:ext cx="6278500" cy="806519"/>
              <a:chOff x="0" y="0"/>
              <a:chExt cx="6278499" cy="806518"/>
            </a:xfrm>
          </p:grpSpPr>
          <p:sp>
            <p:nvSpPr>
              <p:cNvPr id="224" name="Shape 224"/>
              <p:cNvSpPr/>
              <p:nvPr/>
            </p:nvSpPr>
            <p:spPr>
              <a:xfrm>
                <a:off x="0" y="37317"/>
                <a:ext cx="3351743" cy="769201"/>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45720" tIns="45720" rIns="45720" bIns="45720" numCol="1" anchor="t">
                <a:spAutoFit/>
              </a:bodyPr>
              <a:lstStyle>
                <a:lvl1pPr defTabSz="1219170">
                  <a:defRPr sz="4200">
                    <a:solidFill>
                      <a:srgbClr val="FFFFFF"/>
                    </a:solidFill>
                    <a:latin typeface="GT Walsheim Regular"/>
                    <a:ea typeface="GT Walsheim Regular"/>
                    <a:cs typeface="GT Walsheim Regular"/>
                    <a:sym typeface="GT Walsheim Regular"/>
                  </a:defRPr>
                </a:lvl1pPr>
              </a:lstStyle>
              <a:p>
                <a:r>
                  <a:rPr sz="1300" dirty="0"/>
                  <a:t>MOMENTS</a:t>
                </a:r>
              </a:p>
            </p:txBody>
          </p:sp>
          <p:sp>
            <p:nvSpPr>
              <p:cNvPr id="225" name="Shape 225"/>
              <p:cNvSpPr/>
              <p:nvPr/>
            </p:nvSpPr>
            <p:spPr>
              <a:xfrm>
                <a:off x="4578238" y="0"/>
                <a:ext cx="1700261" cy="7084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l" defTabSz="1219170">
                  <a:defRPr sz="4200">
                    <a:solidFill>
                      <a:srgbClr val="FF3D49"/>
                    </a:solidFill>
                    <a:latin typeface="GT Walsheim Regular"/>
                    <a:ea typeface="GT Walsheim Regular"/>
                    <a:cs typeface="GT Walsheim Regular"/>
                    <a:sym typeface="GT Walsheim Regular"/>
                  </a:defRPr>
                </a:lvl1pPr>
              </a:lstStyle>
              <a:p>
                <a:r>
                  <a:rPr sz="1300" dirty="0"/>
                  <a:t>WHY</a:t>
                </a:r>
              </a:p>
            </p:txBody>
          </p:sp>
          <p:sp>
            <p:nvSpPr>
              <p:cNvPr id="226" name="Shape 226"/>
              <p:cNvSpPr/>
              <p:nvPr/>
            </p:nvSpPr>
            <p:spPr>
              <a:xfrm>
                <a:off x="3824916" y="224349"/>
                <a:ext cx="553868" cy="521329"/>
              </a:xfrm>
              <a:prstGeom prst="rightArrow">
                <a:avLst>
                  <a:gd name="adj1" fmla="val 50000"/>
                  <a:gd name="adj2" fmla="val 50000"/>
                </a:avLst>
              </a:prstGeom>
              <a:solidFill>
                <a:srgbClr val="FF3D49"/>
              </a:solidFill>
              <a:ln w="12700" cap="flat">
                <a:noFill/>
                <a:miter lim="400000"/>
              </a:ln>
              <a:effectLst/>
            </p:spPr>
            <p:txBody>
              <a:bodyPr wrap="square" lIns="45720" tIns="45720" rIns="45720" bIns="45720" numCol="1" anchor="ctr">
                <a:noAutofit/>
              </a:bodyPr>
              <a:lstStyle/>
              <a:p>
                <a:pPr defTabSz="536372">
                  <a:defRPr sz="3200">
                    <a:solidFill>
                      <a:srgbClr val="FFFFFF"/>
                    </a:solidFill>
                    <a:latin typeface="GTWalsheim-Bold"/>
                    <a:ea typeface="GTWalsheim-Bold"/>
                    <a:cs typeface="GTWalsheim-Bold"/>
                    <a:sym typeface="GTWalsheim-Bold"/>
                  </a:defRPr>
                </a:pPr>
                <a:endParaRPr sz="1400">
                  <a:solidFill>
                    <a:srgbClr val="FFFFFF"/>
                  </a:solidFill>
                  <a:latin typeface="GTWalsheim-Bold"/>
                  <a:ea typeface="GTWalsheim-Bold"/>
                  <a:cs typeface="GTWalsheim-Bold"/>
                  <a:sym typeface="GTWalsheim-Bold"/>
                </a:endParaRPr>
              </a:p>
            </p:txBody>
          </p:sp>
        </p:grpSp>
        <p:grpSp>
          <p:nvGrpSpPr>
            <p:cNvPr id="231" name="Group 231"/>
            <p:cNvGrpSpPr/>
            <p:nvPr/>
          </p:nvGrpSpPr>
          <p:grpSpPr>
            <a:xfrm>
              <a:off x="16480228" y="9189279"/>
              <a:ext cx="6709667" cy="2003964"/>
              <a:chOff x="0" y="0"/>
              <a:chExt cx="6709666" cy="2003964"/>
            </a:xfrm>
          </p:grpSpPr>
          <p:sp>
            <p:nvSpPr>
              <p:cNvPr id="228" name="Shape 228"/>
              <p:cNvSpPr/>
              <p:nvPr/>
            </p:nvSpPr>
            <p:spPr>
              <a:xfrm>
                <a:off x="0" y="459264"/>
                <a:ext cx="3351742" cy="769201"/>
              </a:xfrm>
              <a:prstGeom prst="rect">
                <a:avLst/>
              </a:prstGeom>
              <a:solidFill>
                <a:srgbClr val="FFFFFF"/>
              </a:solid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45720" tIns="45720" rIns="45720" bIns="45720" numCol="1" anchor="t">
                <a:spAutoFit/>
              </a:bodyPr>
              <a:lstStyle>
                <a:lvl1pPr defTabSz="1219170">
                  <a:defRPr sz="4200">
                    <a:latin typeface="GT Walsheim Regular"/>
                    <a:ea typeface="GT Walsheim Regular"/>
                    <a:cs typeface="GT Walsheim Regular"/>
                    <a:sym typeface="GT Walsheim Regular"/>
                  </a:defRPr>
                </a:lvl1pPr>
              </a:lstStyle>
              <a:p>
                <a:r>
                  <a:rPr sz="1300" dirty="0">
                    <a:solidFill>
                      <a:srgbClr val="FF0000"/>
                    </a:solidFill>
                  </a:rPr>
                  <a:t>EVENTS</a:t>
                </a:r>
              </a:p>
            </p:txBody>
          </p:sp>
          <p:sp>
            <p:nvSpPr>
              <p:cNvPr id="229" name="Shape 229"/>
              <p:cNvSpPr/>
              <p:nvPr/>
            </p:nvSpPr>
            <p:spPr>
              <a:xfrm>
                <a:off x="4448089" y="0"/>
                <a:ext cx="2261577" cy="20039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defTabSz="536359">
                  <a:lnSpc>
                    <a:spcPts val="1848"/>
                  </a:lnSpc>
                  <a:defRPr sz="4200">
                    <a:solidFill>
                      <a:srgbClr val="FF3D49"/>
                    </a:solidFill>
                    <a:latin typeface="GT Walsheim Regular"/>
                    <a:ea typeface="GT Walsheim Regular"/>
                    <a:cs typeface="GT Walsheim Regular"/>
                    <a:sym typeface="GT Walsheim Regular"/>
                  </a:defRPr>
                </a:pPr>
                <a:r>
                  <a:rPr sz="1300" dirty="0">
                    <a:solidFill>
                      <a:srgbClr val="FF3D49"/>
                    </a:solidFill>
                    <a:latin typeface="GT Walsheim Regular"/>
                    <a:ea typeface="GT Walsheim Regular"/>
                    <a:cs typeface="GT Walsheim Regular"/>
                    <a:sym typeface="GT Walsheim Regular"/>
                  </a:rPr>
                  <a:t>WHAT</a:t>
                </a:r>
              </a:p>
              <a:p>
                <a:pPr defTabSz="536359">
                  <a:lnSpc>
                    <a:spcPts val="1848"/>
                  </a:lnSpc>
                  <a:defRPr sz="4200">
                    <a:solidFill>
                      <a:srgbClr val="FF3D49"/>
                    </a:solidFill>
                    <a:latin typeface="GT Walsheim Regular"/>
                    <a:ea typeface="GT Walsheim Regular"/>
                    <a:cs typeface="GT Walsheim Regular"/>
                    <a:sym typeface="GT Walsheim Regular"/>
                  </a:defRPr>
                </a:pPr>
                <a:r>
                  <a:rPr sz="1300" dirty="0">
                    <a:solidFill>
                      <a:srgbClr val="FF3D49"/>
                    </a:solidFill>
                    <a:latin typeface="GT Walsheim Regular"/>
                    <a:ea typeface="GT Walsheim Regular"/>
                    <a:cs typeface="GT Walsheim Regular"/>
                    <a:sym typeface="GT Walsheim Regular"/>
                  </a:rPr>
                  <a:t>WHERE</a:t>
                </a:r>
              </a:p>
              <a:p>
                <a:pPr defTabSz="536359">
                  <a:lnSpc>
                    <a:spcPts val="1848"/>
                  </a:lnSpc>
                  <a:defRPr sz="4200">
                    <a:solidFill>
                      <a:srgbClr val="FF3D49"/>
                    </a:solidFill>
                    <a:latin typeface="GT Walsheim Regular"/>
                    <a:ea typeface="GT Walsheim Regular"/>
                    <a:cs typeface="GT Walsheim Regular"/>
                    <a:sym typeface="GT Walsheim Regular"/>
                  </a:defRPr>
                </a:pPr>
                <a:r>
                  <a:rPr sz="1300" dirty="0">
                    <a:solidFill>
                      <a:srgbClr val="FF3D49"/>
                    </a:solidFill>
                    <a:latin typeface="GT Walsheim Regular"/>
                    <a:ea typeface="GT Walsheim Regular"/>
                    <a:cs typeface="GT Walsheim Regular"/>
                    <a:sym typeface="GT Walsheim Regular"/>
                  </a:rPr>
                  <a:t>WHEN</a:t>
                </a:r>
              </a:p>
            </p:txBody>
          </p:sp>
          <p:sp>
            <p:nvSpPr>
              <p:cNvPr id="230" name="Shape 230"/>
              <p:cNvSpPr/>
              <p:nvPr/>
            </p:nvSpPr>
            <p:spPr>
              <a:xfrm>
                <a:off x="3758927" y="593818"/>
                <a:ext cx="553867" cy="521329"/>
              </a:xfrm>
              <a:prstGeom prst="rightArrow">
                <a:avLst>
                  <a:gd name="adj1" fmla="val 50000"/>
                  <a:gd name="adj2" fmla="val 50000"/>
                </a:avLst>
              </a:prstGeom>
              <a:solidFill>
                <a:srgbClr val="FF3D49"/>
              </a:solidFill>
              <a:ln w="12700" cap="flat">
                <a:noFill/>
                <a:miter lim="400000"/>
              </a:ln>
              <a:effectLst/>
            </p:spPr>
            <p:txBody>
              <a:bodyPr wrap="square" lIns="45720" tIns="45720" rIns="45720" bIns="45720" numCol="1" anchor="ctr">
                <a:noAutofit/>
              </a:bodyPr>
              <a:lstStyle/>
              <a:p>
                <a:pPr defTabSz="536372">
                  <a:defRPr sz="3200">
                    <a:solidFill>
                      <a:srgbClr val="FFFFFF"/>
                    </a:solidFill>
                    <a:latin typeface="GTWalsheim-Bold"/>
                    <a:ea typeface="GTWalsheim-Bold"/>
                    <a:cs typeface="GTWalsheim-Bold"/>
                    <a:sym typeface="GTWalsheim-Bold"/>
                  </a:defRPr>
                </a:pPr>
                <a:endParaRPr sz="1400">
                  <a:solidFill>
                    <a:srgbClr val="FFFFFF"/>
                  </a:solidFill>
                  <a:latin typeface="GTWalsheim-Bold"/>
                  <a:ea typeface="GTWalsheim-Bold"/>
                  <a:cs typeface="GTWalsheim-Bold"/>
                  <a:sym typeface="GTWalsheim-Bold"/>
                </a:endParaRPr>
              </a:p>
            </p:txBody>
          </p:sp>
        </p:grpSp>
        <p:grpSp>
          <p:nvGrpSpPr>
            <p:cNvPr id="235" name="Group 235"/>
            <p:cNvGrpSpPr/>
            <p:nvPr/>
          </p:nvGrpSpPr>
          <p:grpSpPr>
            <a:xfrm>
              <a:off x="12517646" y="2846291"/>
              <a:ext cx="6318485" cy="769201"/>
              <a:chOff x="0" y="0"/>
              <a:chExt cx="6318484" cy="769199"/>
            </a:xfrm>
          </p:grpSpPr>
          <p:sp>
            <p:nvSpPr>
              <p:cNvPr id="232" name="Shape 232"/>
              <p:cNvSpPr/>
              <p:nvPr/>
            </p:nvSpPr>
            <p:spPr>
              <a:xfrm>
                <a:off x="0" y="0"/>
                <a:ext cx="3351742" cy="769199"/>
              </a:xfrm>
              <a:prstGeom prst="rect">
                <a:avLst/>
              </a:prstGeom>
              <a:solidFill>
                <a:srgbClr val="FF3D49"/>
              </a:solidFill>
              <a:ln w="12700" cap="flat">
                <a:noFill/>
                <a:miter lim="400000"/>
              </a:ln>
              <a:effectLst/>
              <a:extLst>
                <a:ext uri="{C572A759-6A51-4108-AA02-DFA0A04FC94B}">
                  <ma14:wrappingTextBoxFlag xmlns:ma14="http://schemas.microsoft.com/office/mac/drawingml/2011/main" xmlns="" val="1"/>
                </a:ext>
              </a:extLst>
            </p:spPr>
            <p:txBody>
              <a:bodyPr wrap="square" lIns="45720" tIns="45720" rIns="45720" bIns="45720" numCol="1" anchor="t">
                <a:spAutoFit/>
              </a:bodyPr>
              <a:lstStyle>
                <a:lvl1pPr defTabSz="1219170">
                  <a:defRPr sz="4200">
                    <a:solidFill>
                      <a:srgbClr val="FFFFFF"/>
                    </a:solidFill>
                    <a:latin typeface="GT Walsheim Regular"/>
                    <a:ea typeface="GT Walsheim Regular"/>
                    <a:cs typeface="GT Walsheim Regular"/>
                    <a:sym typeface="GT Walsheim Regular"/>
                  </a:defRPr>
                </a:lvl1pPr>
              </a:lstStyle>
              <a:p>
                <a:r>
                  <a:rPr sz="1300" dirty="0"/>
                  <a:t>SEGMENTS</a:t>
                </a:r>
              </a:p>
            </p:txBody>
          </p:sp>
          <p:sp>
            <p:nvSpPr>
              <p:cNvPr id="233" name="Shape 233"/>
              <p:cNvSpPr/>
              <p:nvPr/>
            </p:nvSpPr>
            <p:spPr>
              <a:xfrm>
                <a:off x="4618224" y="7805"/>
                <a:ext cx="1700260" cy="7084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l" defTabSz="1219170">
                  <a:defRPr sz="4200">
                    <a:solidFill>
                      <a:srgbClr val="FF3D49"/>
                    </a:solidFill>
                    <a:latin typeface="GT Walsheim Regular"/>
                    <a:ea typeface="GT Walsheim Regular"/>
                    <a:cs typeface="GT Walsheim Regular"/>
                    <a:sym typeface="GT Walsheim Regular"/>
                  </a:defRPr>
                </a:lvl1pPr>
              </a:lstStyle>
              <a:p>
                <a:r>
                  <a:rPr sz="1300" dirty="0"/>
                  <a:t>WHO</a:t>
                </a:r>
              </a:p>
            </p:txBody>
          </p:sp>
          <p:sp>
            <p:nvSpPr>
              <p:cNvPr id="234" name="Shape 234"/>
              <p:cNvSpPr/>
              <p:nvPr/>
            </p:nvSpPr>
            <p:spPr>
              <a:xfrm>
                <a:off x="3864901" y="232154"/>
                <a:ext cx="553867" cy="521329"/>
              </a:xfrm>
              <a:prstGeom prst="rightArrow">
                <a:avLst>
                  <a:gd name="adj1" fmla="val 50000"/>
                  <a:gd name="adj2" fmla="val 50000"/>
                </a:avLst>
              </a:prstGeom>
              <a:solidFill>
                <a:srgbClr val="FF3D49"/>
              </a:solidFill>
              <a:ln w="12700" cap="flat">
                <a:noFill/>
                <a:miter lim="400000"/>
              </a:ln>
              <a:effectLst/>
            </p:spPr>
            <p:txBody>
              <a:bodyPr wrap="square" lIns="45720" tIns="45720" rIns="45720" bIns="45720" numCol="1" anchor="ctr">
                <a:noAutofit/>
              </a:bodyPr>
              <a:lstStyle/>
              <a:p>
                <a:pPr defTabSz="536372">
                  <a:defRPr sz="3200">
                    <a:solidFill>
                      <a:srgbClr val="FFFFFF"/>
                    </a:solidFill>
                    <a:latin typeface="GTWalsheim-Bold"/>
                    <a:ea typeface="GTWalsheim-Bold"/>
                    <a:cs typeface="GTWalsheim-Bold"/>
                    <a:sym typeface="GTWalsheim-Bold"/>
                  </a:defRPr>
                </a:pPr>
                <a:endParaRPr sz="1400">
                  <a:solidFill>
                    <a:srgbClr val="FFFFFF"/>
                  </a:solidFill>
                  <a:latin typeface="GTWalsheim-Bold"/>
                  <a:ea typeface="GTWalsheim-Bold"/>
                  <a:cs typeface="GTWalsheim-Bold"/>
                  <a:sym typeface="GTWalsheim-Bold"/>
                </a:endParaRPr>
              </a:p>
            </p:txBody>
          </p:sp>
        </p:grpSp>
        <p:grpSp>
          <p:nvGrpSpPr>
            <p:cNvPr id="8" name="Group 7"/>
            <p:cNvGrpSpPr/>
            <p:nvPr/>
          </p:nvGrpSpPr>
          <p:grpSpPr>
            <a:xfrm>
              <a:off x="6630191" y="5668066"/>
              <a:ext cx="6161050" cy="2880516"/>
              <a:chOff x="6630191" y="5668066"/>
              <a:chExt cx="6161050" cy="2880516"/>
            </a:xfrm>
          </p:grpSpPr>
          <p:pic>
            <p:nvPicPr>
              <p:cNvPr id="76" name="Picture 75" descr="m_curactivity_sport_base_128.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714257" y="6733447"/>
                <a:ext cx="2076984" cy="1669070"/>
              </a:xfrm>
              <a:prstGeom prst="rect">
                <a:avLst/>
              </a:prstGeom>
              <a:solidFill>
                <a:schemeClr val="bg1"/>
              </a:solidFill>
            </p:spPr>
          </p:pic>
          <p:pic>
            <p:nvPicPr>
              <p:cNvPr id="75" name="Picture 74" descr="m_curactivity_dinner_base_12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0493" y="6525181"/>
                <a:ext cx="1877336" cy="1877336"/>
              </a:xfrm>
              <a:prstGeom prst="rect">
                <a:avLst/>
              </a:prstGeom>
              <a:solidFill>
                <a:schemeClr val="bg1"/>
              </a:solidFill>
            </p:spPr>
          </p:pic>
          <p:pic>
            <p:nvPicPr>
              <p:cNvPr id="74" name="Picture 73" descr="m_curactivity_shopping_base_128.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30191" y="6548280"/>
                <a:ext cx="2000302" cy="2000302"/>
              </a:xfrm>
              <a:prstGeom prst="rect">
                <a:avLst/>
              </a:prstGeom>
              <a:solidFill>
                <a:schemeClr val="bg1"/>
              </a:solidFill>
            </p:spPr>
          </p:pic>
          <p:sp>
            <p:nvSpPr>
              <p:cNvPr id="196" name="Shape 196"/>
              <p:cNvSpPr/>
              <p:nvPr/>
            </p:nvSpPr>
            <p:spPr>
              <a:xfrm flipH="1">
                <a:off x="6630191" y="5923428"/>
                <a:ext cx="1758266" cy="1"/>
              </a:xfrm>
              <a:prstGeom prst="line">
                <a:avLst/>
              </a:prstGeom>
              <a:noFill/>
              <a:ln w="63500" cap="flat">
                <a:solidFill>
                  <a:srgbClr val="000000"/>
                </a:solidFill>
                <a:prstDash val="dash"/>
                <a:round/>
              </a:ln>
              <a:effectLst/>
            </p:spPr>
            <p:txBody>
              <a:bodyPr wrap="square" lIns="45720" tIns="45720" rIns="45720" bIns="45720" numCol="1" anchor="t">
                <a:noAutofit/>
              </a:bodyPr>
              <a:lstStyle/>
              <a:p>
                <a:pPr defTabSz="536372">
                  <a:defRPr sz="4800">
                    <a:latin typeface="Calibri"/>
                    <a:ea typeface="Calibri"/>
                    <a:cs typeface="Calibri"/>
                    <a:sym typeface="Calibri"/>
                  </a:defRPr>
                </a:pPr>
                <a:endParaRPr sz="5600">
                  <a:solidFill>
                    <a:srgbClr val="3F4548"/>
                  </a:solidFill>
                  <a:latin typeface="Calibri"/>
                  <a:ea typeface="Calibri"/>
                  <a:cs typeface="Calibri"/>
                  <a:sym typeface="Calibri"/>
                </a:endParaRPr>
              </a:p>
            </p:txBody>
          </p:sp>
          <p:sp>
            <p:nvSpPr>
              <p:cNvPr id="197" name="Shape 197"/>
              <p:cNvSpPr/>
              <p:nvPr/>
            </p:nvSpPr>
            <p:spPr>
              <a:xfrm flipH="1">
                <a:off x="10513318" y="5923428"/>
                <a:ext cx="1739237" cy="1"/>
              </a:xfrm>
              <a:prstGeom prst="line">
                <a:avLst/>
              </a:prstGeom>
              <a:noFill/>
              <a:ln w="63500" cap="flat">
                <a:solidFill>
                  <a:srgbClr val="000000"/>
                </a:solidFill>
                <a:prstDash val="dash"/>
                <a:round/>
              </a:ln>
              <a:effectLst/>
            </p:spPr>
            <p:txBody>
              <a:bodyPr wrap="square" lIns="45720" tIns="45720" rIns="45720" bIns="45720" numCol="1" anchor="t">
                <a:noAutofit/>
              </a:bodyPr>
              <a:lstStyle/>
              <a:p>
                <a:pPr defTabSz="536372">
                  <a:defRPr sz="4800">
                    <a:latin typeface="Calibri"/>
                    <a:ea typeface="Calibri"/>
                    <a:cs typeface="Calibri"/>
                    <a:sym typeface="Calibri"/>
                  </a:defRPr>
                </a:pPr>
                <a:endParaRPr sz="5600">
                  <a:solidFill>
                    <a:srgbClr val="3F4548"/>
                  </a:solidFill>
                  <a:latin typeface="Calibri"/>
                  <a:ea typeface="Calibri"/>
                  <a:cs typeface="Calibri"/>
                  <a:sym typeface="Calibri"/>
                </a:endParaRPr>
              </a:p>
            </p:txBody>
          </p:sp>
          <p:sp>
            <p:nvSpPr>
              <p:cNvPr id="62" name="Shape 198"/>
              <p:cNvSpPr/>
              <p:nvPr/>
            </p:nvSpPr>
            <p:spPr>
              <a:xfrm>
                <a:off x="9011019" y="5668066"/>
                <a:ext cx="1412791" cy="4655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defTabSz="1219170">
                  <a:defRPr sz="1600">
                    <a:latin typeface="GT Walsheim Bold"/>
                    <a:ea typeface="GT Walsheim Bold"/>
                    <a:cs typeface="GT Walsheim Bold"/>
                    <a:sym typeface="GT Walsheim Bold"/>
                  </a:defRPr>
                </a:lvl1pPr>
              </a:lstStyle>
              <a:p>
                <a:r>
                  <a:rPr sz="700" dirty="0">
                    <a:solidFill>
                      <a:srgbClr val="3F4548"/>
                    </a:solidFill>
                  </a:rPr>
                  <a:t>LAYER </a:t>
                </a:r>
                <a:r>
                  <a:rPr lang="en-US" sz="700" dirty="0">
                    <a:solidFill>
                      <a:srgbClr val="3F4548"/>
                    </a:solidFill>
                  </a:rPr>
                  <a:t>2</a:t>
                </a:r>
                <a:endParaRPr sz="700" dirty="0">
                  <a:solidFill>
                    <a:srgbClr val="3F4548"/>
                  </a:solidFill>
                </a:endParaRPr>
              </a:p>
            </p:txBody>
          </p:sp>
          <p:sp>
            <p:nvSpPr>
              <p:cNvPr id="63" name="Shape 199"/>
              <p:cNvSpPr/>
              <p:nvPr/>
            </p:nvSpPr>
            <p:spPr>
              <a:xfrm rot="10800000" flipH="1">
                <a:off x="9318344" y="6222504"/>
                <a:ext cx="427794" cy="234524"/>
              </a:xfrm>
              <a:prstGeom prst="triangle">
                <a:avLst/>
              </a:prstGeom>
              <a:solidFill>
                <a:srgbClr val="A6A6A6"/>
              </a:solidFill>
              <a:ln w="25400" cap="flat">
                <a:solidFill>
                  <a:srgbClr val="000000"/>
                </a:solidFill>
                <a:prstDash val="solid"/>
                <a:round/>
              </a:ln>
              <a:effectLst/>
            </p:spPr>
            <p:txBody>
              <a:bodyPr wrap="square" lIns="45720" tIns="45720" rIns="45720" bIns="45720" numCol="1" anchor="ctr">
                <a:noAutofit/>
              </a:bodyPr>
              <a:lstStyle/>
              <a:p>
                <a:pPr defTabSz="536359">
                  <a:defRPr sz="3200">
                    <a:solidFill>
                      <a:srgbClr val="FFFFFF"/>
                    </a:solidFill>
                    <a:latin typeface="GT Walsheim Pro Trial Regular"/>
                    <a:ea typeface="GT Walsheim Pro Trial Regular"/>
                    <a:cs typeface="GT Walsheim Pro Trial Regular"/>
                    <a:sym typeface="GT Walsheim Pro Trial Regular"/>
                  </a:defRPr>
                </a:pPr>
                <a:endParaRPr sz="1400">
                  <a:solidFill>
                    <a:srgbClr val="FFFFFF"/>
                  </a:solidFill>
                  <a:latin typeface="GT Walsheim Pro Trial Regular"/>
                  <a:ea typeface="GT Walsheim Pro Trial Regular"/>
                  <a:cs typeface="GT Walsheim Pro Trial Regular"/>
                  <a:sym typeface="GT Walsheim Pro Trial Regular"/>
                </a:endParaRPr>
              </a:p>
            </p:txBody>
          </p:sp>
        </p:grpSp>
        <p:sp>
          <p:nvSpPr>
            <p:cNvPr id="72" name="Oval 71"/>
            <p:cNvSpPr/>
            <p:nvPr/>
          </p:nvSpPr>
          <p:spPr>
            <a:xfrm>
              <a:off x="2058800" y="8771469"/>
              <a:ext cx="1507067" cy="1507067"/>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36379"/>
              <a:r>
                <a:rPr lang="en-US" dirty="0">
                  <a:solidFill>
                    <a:srgbClr val="FFFFFF"/>
                  </a:solidFill>
                  <a:latin typeface="Calibri"/>
                </a:rPr>
                <a:t>\</a:t>
              </a:r>
            </a:p>
          </p:txBody>
        </p:sp>
        <p:grpSp>
          <p:nvGrpSpPr>
            <p:cNvPr id="7" name="Group 6"/>
            <p:cNvGrpSpPr/>
            <p:nvPr/>
          </p:nvGrpSpPr>
          <p:grpSpPr>
            <a:xfrm>
              <a:off x="4311120" y="9046256"/>
              <a:ext cx="10570620" cy="2885392"/>
              <a:chOff x="4311120" y="9046256"/>
              <a:chExt cx="10570620" cy="2885392"/>
            </a:xfrm>
          </p:grpSpPr>
          <p:sp>
            <p:nvSpPr>
              <p:cNvPr id="182" name="Shape 182"/>
              <p:cNvSpPr/>
              <p:nvPr/>
            </p:nvSpPr>
            <p:spPr>
              <a:xfrm flipH="1" flipV="1">
                <a:off x="4669508" y="9328458"/>
                <a:ext cx="3586904" cy="4228"/>
              </a:xfrm>
              <a:prstGeom prst="line">
                <a:avLst/>
              </a:prstGeom>
              <a:noFill/>
              <a:ln w="63500" cap="flat">
                <a:solidFill>
                  <a:srgbClr val="000000"/>
                </a:solidFill>
                <a:prstDash val="dash"/>
                <a:round/>
              </a:ln>
              <a:effectLst/>
            </p:spPr>
            <p:txBody>
              <a:bodyPr wrap="square" lIns="45720" tIns="45720" rIns="45720" bIns="45720" numCol="1" anchor="t">
                <a:noAutofit/>
              </a:bodyPr>
              <a:lstStyle/>
              <a:p>
                <a:pPr defTabSz="536372">
                  <a:defRPr sz="4800">
                    <a:latin typeface="Calibri"/>
                    <a:ea typeface="Calibri"/>
                    <a:cs typeface="Calibri"/>
                    <a:sym typeface="Calibri"/>
                  </a:defRPr>
                </a:pPr>
                <a:endParaRPr sz="5600">
                  <a:solidFill>
                    <a:srgbClr val="3F4548"/>
                  </a:solidFill>
                  <a:latin typeface="Calibri"/>
                  <a:ea typeface="Calibri"/>
                  <a:cs typeface="Calibri"/>
                  <a:sym typeface="Calibri"/>
                </a:endParaRPr>
              </a:p>
            </p:txBody>
          </p:sp>
          <p:sp>
            <p:nvSpPr>
              <p:cNvPr id="183" name="Shape 183"/>
              <p:cNvSpPr/>
              <p:nvPr/>
            </p:nvSpPr>
            <p:spPr>
              <a:xfrm flipH="1" flipV="1">
                <a:off x="10559705" y="9332684"/>
                <a:ext cx="3633815" cy="1"/>
              </a:xfrm>
              <a:prstGeom prst="line">
                <a:avLst/>
              </a:prstGeom>
              <a:noFill/>
              <a:ln w="63500" cap="flat">
                <a:solidFill>
                  <a:srgbClr val="000000"/>
                </a:solidFill>
                <a:prstDash val="dash"/>
                <a:round/>
              </a:ln>
              <a:effectLst/>
            </p:spPr>
            <p:txBody>
              <a:bodyPr wrap="square" lIns="45720" tIns="45720" rIns="45720" bIns="45720" numCol="1" anchor="t">
                <a:noAutofit/>
              </a:bodyPr>
              <a:lstStyle/>
              <a:p>
                <a:pPr defTabSz="536372">
                  <a:defRPr sz="4800">
                    <a:latin typeface="Calibri"/>
                    <a:ea typeface="Calibri"/>
                    <a:cs typeface="Calibri"/>
                    <a:sym typeface="Calibri"/>
                  </a:defRPr>
                </a:pPr>
                <a:endParaRPr sz="5600">
                  <a:solidFill>
                    <a:srgbClr val="3F4548"/>
                  </a:solidFill>
                  <a:latin typeface="Calibri"/>
                  <a:ea typeface="Calibri"/>
                  <a:cs typeface="Calibri"/>
                  <a:sym typeface="Calibri"/>
                </a:endParaRPr>
              </a:p>
            </p:txBody>
          </p:sp>
          <p:sp>
            <p:nvSpPr>
              <p:cNvPr id="64" name="Shape 198"/>
              <p:cNvSpPr/>
              <p:nvPr/>
            </p:nvSpPr>
            <p:spPr>
              <a:xfrm>
                <a:off x="9028647" y="9046256"/>
                <a:ext cx="1412791" cy="4655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defTabSz="1219170">
                  <a:defRPr sz="1600">
                    <a:latin typeface="GT Walsheim Bold"/>
                    <a:ea typeface="GT Walsheim Bold"/>
                    <a:cs typeface="GT Walsheim Bold"/>
                    <a:sym typeface="GT Walsheim Bold"/>
                  </a:defRPr>
                </a:lvl1pPr>
              </a:lstStyle>
              <a:p>
                <a:r>
                  <a:rPr sz="700" dirty="0">
                    <a:solidFill>
                      <a:srgbClr val="3F4548"/>
                    </a:solidFill>
                  </a:rPr>
                  <a:t>LAYER </a:t>
                </a:r>
                <a:r>
                  <a:rPr lang="en-US" sz="700" dirty="0">
                    <a:solidFill>
                      <a:srgbClr val="3F4548"/>
                    </a:solidFill>
                  </a:rPr>
                  <a:t>1</a:t>
                </a:r>
                <a:endParaRPr sz="700" dirty="0">
                  <a:solidFill>
                    <a:srgbClr val="3F4548"/>
                  </a:solidFill>
                </a:endParaRPr>
              </a:p>
            </p:txBody>
          </p:sp>
          <p:sp>
            <p:nvSpPr>
              <p:cNvPr id="65" name="Shape 199"/>
              <p:cNvSpPr/>
              <p:nvPr/>
            </p:nvSpPr>
            <p:spPr>
              <a:xfrm rot="10800000" flipH="1">
                <a:off x="9318344" y="9600694"/>
                <a:ext cx="427794" cy="234524"/>
              </a:xfrm>
              <a:prstGeom prst="triangle">
                <a:avLst/>
              </a:prstGeom>
              <a:solidFill>
                <a:srgbClr val="A6A6A6"/>
              </a:solidFill>
              <a:ln w="25400" cap="flat">
                <a:solidFill>
                  <a:srgbClr val="000000"/>
                </a:solidFill>
                <a:prstDash val="solid"/>
                <a:round/>
              </a:ln>
              <a:effectLst/>
            </p:spPr>
            <p:txBody>
              <a:bodyPr wrap="square" lIns="45720" tIns="45720" rIns="45720" bIns="45720" numCol="1" anchor="ctr">
                <a:noAutofit/>
              </a:bodyPr>
              <a:lstStyle/>
              <a:p>
                <a:pPr defTabSz="536359">
                  <a:defRPr sz="3200">
                    <a:solidFill>
                      <a:srgbClr val="FFFFFF"/>
                    </a:solidFill>
                    <a:latin typeface="GT Walsheim Pro Trial Regular"/>
                    <a:ea typeface="GT Walsheim Pro Trial Regular"/>
                    <a:cs typeface="GT Walsheim Pro Trial Regular"/>
                    <a:sym typeface="GT Walsheim Pro Trial Regular"/>
                  </a:defRPr>
                </a:pPr>
                <a:endParaRPr sz="1400">
                  <a:solidFill>
                    <a:srgbClr val="FFFFFF"/>
                  </a:solidFill>
                  <a:latin typeface="GT Walsheim Pro Trial Regular"/>
                  <a:ea typeface="GT Walsheim Pro Trial Regular"/>
                  <a:cs typeface="GT Walsheim Pro Trial Regular"/>
                  <a:sym typeface="GT Walsheim Pro Trial Regular"/>
                </a:endParaRPr>
              </a:p>
            </p:txBody>
          </p:sp>
          <p:grpSp>
            <p:nvGrpSpPr>
              <p:cNvPr id="6" name="Group 5"/>
              <p:cNvGrpSpPr/>
              <p:nvPr/>
            </p:nvGrpSpPr>
            <p:grpSpPr>
              <a:xfrm>
                <a:off x="4311120" y="9551230"/>
                <a:ext cx="10570620" cy="2380418"/>
                <a:chOff x="4311120" y="9551230"/>
                <a:chExt cx="10570620" cy="2380418"/>
              </a:xfrm>
            </p:grpSpPr>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07963" y="10047609"/>
                  <a:ext cx="1831639" cy="1831639"/>
                </a:xfrm>
                <a:prstGeom prst="rect">
                  <a:avLst/>
                </a:prstGeom>
              </p:spPr>
            </p:pic>
            <p:pic>
              <p:nvPicPr>
                <p:cNvPr id="5" name="Picture 4"/>
                <p:cNvPicPr>
                  <a:picLocks noChangeAspect="1"/>
                </p:cNvPicPr>
                <p:nvPr/>
              </p:nvPicPr>
              <p:blipFill>
                <a:blip r:embed="rId8"/>
                <a:stretch>
                  <a:fillRect/>
                </a:stretch>
              </p:blipFill>
              <p:spPr>
                <a:xfrm>
                  <a:off x="4311120" y="10132892"/>
                  <a:ext cx="1548668" cy="1661071"/>
                </a:xfrm>
                <a:prstGeom prst="rect">
                  <a:avLst/>
                </a:prstGeom>
              </p:spPr>
            </p:pic>
            <p:pic>
              <p:nvPicPr>
                <p:cNvPr id="70" name="Picture 69" descr="m_trippur_commute_hometowork_base_128.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46788" y="10151823"/>
                  <a:ext cx="1779825" cy="1779825"/>
                </a:xfrm>
                <a:prstGeom prst="rect">
                  <a:avLst/>
                </a:prstGeom>
                <a:solidFill>
                  <a:schemeClr val="bg1"/>
                </a:solidFill>
              </p:spPr>
            </p:pic>
            <p:pic>
              <p:nvPicPr>
                <p:cNvPr id="71" name="Picture 70" descr="m_trans_car_base_128.png"/>
                <p:cNvPicPr>
                  <a:picLocks noChangeAspect="1"/>
                </p:cNvPicPr>
                <p:nvPr/>
              </p:nvPicPr>
              <p:blipFill rotWithShape="1">
                <a:blip r:embed="rId10" cstate="screen">
                  <a:extLst>
                    <a:ext uri="{28A0092B-C50C-407E-A947-70E740481C1C}">
                      <a14:useLocalDpi xmlns:a14="http://schemas.microsoft.com/office/drawing/2010/main"/>
                    </a:ext>
                  </a:extLst>
                </a:blip>
                <a:srcRect t="35137"/>
                <a:stretch/>
              </p:blipFill>
              <p:spPr>
                <a:xfrm>
                  <a:off x="13190212" y="10449949"/>
                  <a:ext cx="1691528" cy="1209383"/>
                </a:xfrm>
                <a:prstGeom prst="rect">
                  <a:avLst/>
                </a:prstGeom>
                <a:solidFill>
                  <a:schemeClr val="bg1"/>
                </a:solidFill>
              </p:spPr>
            </p:pic>
            <p:pic>
              <p:nvPicPr>
                <p:cNvPr id="73" name="Picture 72" descr="m_trans_walking_base_128.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779949" y="9551230"/>
                  <a:ext cx="2108102" cy="2108102"/>
                </a:xfrm>
                <a:prstGeom prst="rect">
                  <a:avLst/>
                </a:prstGeom>
              </p:spPr>
            </p:pic>
          </p:grpSp>
        </p:grpSp>
        <p:grpSp>
          <p:nvGrpSpPr>
            <p:cNvPr id="9" name="Group 8"/>
            <p:cNvGrpSpPr/>
            <p:nvPr/>
          </p:nvGrpSpPr>
          <p:grpSpPr>
            <a:xfrm>
              <a:off x="8516207" y="2048489"/>
              <a:ext cx="2032000" cy="3106426"/>
              <a:chOff x="8516207" y="2048489"/>
              <a:chExt cx="2032000" cy="3106426"/>
            </a:xfrm>
          </p:grpSpPr>
          <p:sp>
            <p:nvSpPr>
              <p:cNvPr id="58" name="Shape 198"/>
              <p:cNvSpPr/>
              <p:nvPr/>
            </p:nvSpPr>
            <p:spPr>
              <a:xfrm>
                <a:off x="9014671" y="2048489"/>
                <a:ext cx="1412790" cy="4655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defTabSz="1219170">
                  <a:defRPr sz="1600">
                    <a:latin typeface="GT Walsheim Bold"/>
                    <a:ea typeface="GT Walsheim Bold"/>
                    <a:cs typeface="GT Walsheim Bold"/>
                    <a:sym typeface="GT Walsheim Bold"/>
                  </a:defRPr>
                </a:lvl1pPr>
              </a:lstStyle>
              <a:p>
                <a:r>
                  <a:rPr sz="700" dirty="0">
                    <a:solidFill>
                      <a:srgbClr val="3F4548"/>
                    </a:solidFill>
                  </a:rPr>
                  <a:t>LAYER 3</a:t>
                </a:r>
              </a:p>
            </p:txBody>
          </p:sp>
          <p:sp>
            <p:nvSpPr>
              <p:cNvPr id="59" name="Shape 199"/>
              <p:cNvSpPr/>
              <p:nvPr/>
            </p:nvSpPr>
            <p:spPr>
              <a:xfrm rot="10800000" flipH="1">
                <a:off x="9318310" y="2602927"/>
                <a:ext cx="427794" cy="234524"/>
              </a:xfrm>
              <a:prstGeom prst="triangle">
                <a:avLst/>
              </a:prstGeom>
              <a:solidFill>
                <a:srgbClr val="A6A6A6"/>
              </a:solidFill>
              <a:ln w="25400" cap="flat">
                <a:solidFill>
                  <a:srgbClr val="000000"/>
                </a:solidFill>
                <a:prstDash val="solid"/>
                <a:round/>
              </a:ln>
              <a:effectLst/>
            </p:spPr>
            <p:txBody>
              <a:bodyPr wrap="square" lIns="45720" tIns="45720" rIns="45720" bIns="45720" numCol="1" anchor="ctr">
                <a:noAutofit/>
              </a:bodyPr>
              <a:lstStyle/>
              <a:p>
                <a:pPr defTabSz="536359">
                  <a:defRPr sz="3200">
                    <a:solidFill>
                      <a:srgbClr val="FFFFFF"/>
                    </a:solidFill>
                    <a:latin typeface="GT Walsheim Pro Trial Regular"/>
                    <a:ea typeface="GT Walsheim Pro Trial Regular"/>
                    <a:cs typeface="GT Walsheim Pro Trial Regular"/>
                    <a:sym typeface="GT Walsheim Pro Trial Regular"/>
                  </a:defRPr>
                </a:pPr>
                <a:endParaRPr sz="1400">
                  <a:solidFill>
                    <a:srgbClr val="FFFFFF"/>
                  </a:solidFill>
                  <a:latin typeface="GT Walsheim Pro Trial Regular"/>
                  <a:ea typeface="GT Walsheim Pro Trial Regular"/>
                  <a:cs typeface="GT Walsheim Pro Trial Regular"/>
                  <a:sym typeface="GT Walsheim Pro Trial Regular"/>
                </a:endParaRPr>
              </a:p>
            </p:txBody>
          </p:sp>
          <p:pic>
            <p:nvPicPr>
              <p:cNvPr id="77" name="Picture 76" descr="m_curactivity_havingfun_base_128.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8516207" y="3122915"/>
                <a:ext cx="2032000" cy="2032000"/>
              </a:xfrm>
              <a:prstGeom prst="rect">
                <a:avLst/>
              </a:prstGeom>
            </p:spPr>
          </p:pic>
        </p:grpSp>
      </p:grpSp>
      <p:pic>
        <p:nvPicPr>
          <p:cNvPr id="41" name="image1.png" descr="sentiance_logo.png"/>
          <p:cNvPicPr>
            <a:picLocks noChangeAspect="1"/>
          </p:cNvPicPr>
          <p:nvPr/>
        </p:nvPicPr>
        <p:blipFill>
          <a:blip r:embed="rId13">
            <a:extLst/>
          </a:blip>
          <a:stretch>
            <a:fillRect/>
          </a:stretch>
        </p:blipFill>
        <p:spPr>
          <a:xfrm rot="16200000">
            <a:off x="-525049" y="1249775"/>
            <a:ext cx="1435663" cy="220644"/>
          </a:xfrm>
          <a:prstGeom prst="rect">
            <a:avLst/>
          </a:prstGeom>
          <a:ln w="12700">
            <a:miter lim="400000"/>
          </a:ln>
        </p:spPr>
      </p:pic>
    </p:spTree>
    <p:extLst>
      <p:ext uri="{BB962C8B-B14F-4D97-AF65-F5344CB8AC3E}">
        <p14:creationId xmlns:p14="http://schemas.microsoft.com/office/powerpoint/2010/main" val="4137893010"/>
      </p:ext>
    </p:extLst>
  </p:cSld>
  <p:clrMapOvr>
    <a:masterClrMapping/>
  </p:clrMapOvr>
  <p:transition spd="slow">
    <p:fade/>
  </p:transition>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pic>
        <p:nvPicPr>
          <p:cNvPr id="6" name="Picture 5">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06" y="164637"/>
            <a:ext cx="7374466" cy="5672667"/>
          </a:xfrm>
          <a:prstGeom prst="rect">
            <a:avLst/>
          </a:prstGeom>
          <a:ln>
            <a:noFill/>
          </a:ln>
          <a:effectLst>
            <a:outerShdw blurRad="292100" dist="139700" dir="2700000" algn="tl" rotWithShape="0">
              <a:srgbClr val="333333">
                <a:alpha val="65000"/>
              </a:srgbClr>
            </a:outerShdw>
          </a:effectLst>
        </p:spPr>
      </p:pic>
      <p:pic>
        <p:nvPicPr>
          <p:cNvPr id="8" name="image1.png" descr="sentiance_logo.png"/>
          <p:cNvPicPr>
            <a:picLocks noChangeAspect="1"/>
          </p:cNvPicPr>
          <p:nvPr/>
        </p:nvPicPr>
        <p:blipFill>
          <a:blip r:embed="rId4">
            <a:extLst/>
          </a:blip>
          <a:stretch>
            <a:fillRect/>
          </a:stretch>
        </p:blipFill>
        <p:spPr>
          <a:xfrm rot="16200000">
            <a:off x="-525049" y="1249775"/>
            <a:ext cx="1435663" cy="220644"/>
          </a:xfrm>
          <a:prstGeom prst="rect">
            <a:avLst/>
          </a:prstGeom>
          <a:ln w="12700">
            <a:miter lim="400000"/>
          </a:ln>
        </p:spPr>
      </p:pic>
    </p:spTree>
    <p:extLst>
      <p:ext uri="{BB962C8B-B14F-4D97-AF65-F5344CB8AC3E}">
        <p14:creationId xmlns:p14="http://schemas.microsoft.com/office/powerpoint/2010/main" val="337780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Engagement over pricing</a:t>
            </a:r>
            <a:endParaRPr lang="en-GB" dirty="0"/>
          </a:p>
        </p:txBody>
      </p:sp>
      <p:sp>
        <p:nvSpPr>
          <p:cNvPr id="2051" name="Rectangle 3"/>
          <p:cNvSpPr>
            <a:spLocks noGrp="1" noChangeArrowheads="1"/>
          </p:cNvSpPr>
          <p:nvPr>
            <p:ph type="subTitle" idx="1"/>
          </p:nvPr>
        </p:nvSpPr>
        <p:spPr>
          <a:xfrm>
            <a:off x="428230" y="3933056"/>
            <a:ext cx="6631517" cy="936104"/>
          </a:xfrm>
        </p:spPr>
        <p:txBody>
          <a:bodyPr/>
          <a:lstStyle/>
          <a:p>
            <a:endParaRPr lang="en-GB" dirty="0"/>
          </a:p>
          <a:p>
            <a:endParaRPr lang="en-GB" dirty="0"/>
          </a:p>
        </p:txBody>
      </p:sp>
      <p:sp>
        <p:nvSpPr>
          <p:cNvPr id="4" name="Rectangle 4"/>
          <p:cNvSpPr>
            <a:spLocks noGrp="1" noChangeArrowheads="1"/>
          </p:cNvSpPr>
          <p:nvPr>
            <p:ph type="dt" sz="half" idx="2"/>
          </p:nvPr>
        </p:nvSpPr>
        <p:spPr/>
        <p:txBody>
          <a:bodyPr/>
          <a:lstStyle/>
          <a:p>
            <a:r>
              <a:rPr lang="en-GB" dirty="0">
                <a:solidFill>
                  <a:prstClr val="white"/>
                </a:solidFill>
              </a:rPr>
              <a:t>17 October 2017</a:t>
            </a:r>
          </a:p>
        </p:txBody>
      </p:sp>
      <p:sp>
        <p:nvSpPr>
          <p:cNvPr id="6" name="Rectangle 3"/>
          <p:cNvSpPr txBox="1">
            <a:spLocks noChangeArrowheads="1"/>
          </p:cNvSpPr>
          <p:nvPr/>
        </p:nvSpPr>
        <p:spPr bwMode="auto">
          <a:xfrm>
            <a:off x="447118" y="3140968"/>
            <a:ext cx="6631517"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marL="0" indent="0" algn="l" rtl="0" eaLnBrk="1" fontAlgn="base" hangingPunct="1">
              <a:spcBef>
                <a:spcPts val="0"/>
              </a:spcBef>
              <a:spcAft>
                <a:spcPct val="0"/>
              </a:spcAft>
              <a:buClr>
                <a:srgbClr val="D9AB16"/>
              </a:buClr>
              <a:buFontTx/>
              <a:buNone/>
              <a:defRPr sz="2600">
                <a:solidFill>
                  <a:schemeClr val="bg1"/>
                </a:solidFill>
                <a:latin typeface="+mn-lt"/>
                <a:ea typeface="+mn-ea"/>
                <a:cs typeface="+mn-cs"/>
              </a:defRPr>
            </a:lvl1pPr>
            <a:lvl2pPr marL="717468" indent="-268257"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441" indent="-174605" algn="l" rtl="0" eaLnBrk="1" fontAlgn="base" hangingPunct="1">
              <a:spcBef>
                <a:spcPct val="50000"/>
              </a:spcBef>
              <a:spcAft>
                <a:spcPct val="0"/>
              </a:spcAft>
              <a:buClr>
                <a:srgbClr val="D9AB16"/>
              </a:buClr>
              <a:buChar char="•"/>
              <a:defRPr>
                <a:solidFill>
                  <a:srgbClr val="3F4548"/>
                </a:solidFill>
                <a:latin typeface="+mn-lt"/>
                <a:cs typeface="+mn-cs"/>
              </a:defRPr>
            </a:lvl3pPr>
            <a:lvl4pPr marL="1433350" indent="-182542"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084" indent="-17619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233" indent="-17619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381" indent="-17619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528" indent="-17619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0676" indent="-17619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dirty="0"/>
              <a:t>Oliver </a:t>
            </a:r>
            <a:r>
              <a:rPr lang="en-GB" dirty="0" smtClean="0"/>
              <a:t>Werneyer</a:t>
            </a:r>
          </a:p>
          <a:p>
            <a:r>
              <a:rPr lang="en-GB" dirty="0" smtClean="0"/>
              <a:t>Customer </a:t>
            </a:r>
            <a:r>
              <a:rPr lang="en-GB" dirty="0"/>
              <a:t>Technology Manager, Swiss Re Life Capital Management</a:t>
            </a:r>
            <a:endParaRPr lang="en-GB" kern="0" dirty="0" smtClean="0"/>
          </a:p>
          <a:p>
            <a:endParaRPr lang="en-GB" kern="0" dirty="0"/>
          </a:p>
        </p:txBody>
      </p:sp>
    </p:spTree>
    <p:extLst>
      <p:ext uri="{BB962C8B-B14F-4D97-AF65-F5344CB8AC3E}">
        <p14:creationId xmlns:p14="http://schemas.microsoft.com/office/powerpoint/2010/main" val="2990389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solidFill>
                  <a:srgbClr val="3F4548"/>
                </a:solidFill>
              </a:rPr>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
        <p:nvSpPr>
          <p:cNvPr id="8" name="Content Placeholder 7"/>
          <p:cNvSpPr>
            <a:spLocks noGrp="1"/>
          </p:cNvSpPr>
          <p:nvPr>
            <p:ph idx="1"/>
          </p:nvPr>
        </p:nvSpPr>
        <p:spPr>
          <a:xfrm>
            <a:off x="536500" y="3933056"/>
            <a:ext cx="9099788" cy="2428411"/>
          </a:xfrm>
        </p:spPr>
        <p:txBody>
          <a:bodyPr/>
          <a:lstStyle/>
          <a:p>
            <a:pPr marL="0" indent="0">
              <a:buNone/>
            </a:pPr>
            <a:r>
              <a:rPr lang="en-GB" sz="1200" dirty="0"/>
              <a:t>The views expressed in this </a:t>
            </a:r>
            <a:r>
              <a:rPr lang="en-GB" sz="1200" dirty="0" smtClean="0"/>
              <a:t>presentation </a:t>
            </a:r>
            <a:r>
              <a:rPr lang="en-GB" sz="1200" dirty="0"/>
              <a:t>are those of invited contributors and not necessarily those of the IFoA. The IFoA do not endorse any of the views stated, nor any claims or representations made in this </a:t>
            </a:r>
            <a:r>
              <a:rPr lang="en-GB" sz="1200" dirty="0" smtClean="0"/>
              <a:t>presentation </a:t>
            </a:r>
            <a:r>
              <a:rPr lang="en-GB" sz="1200" dirty="0"/>
              <a:t>and accept no responsibility or liability to any person for loss or damage suffered as a consequence of their placing reliance upon any view, claim or representation made in this </a:t>
            </a:r>
            <a:r>
              <a:rPr lang="en-GB" sz="1200" dirty="0" smtClean="0"/>
              <a:t>presentation. </a:t>
            </a:r>
            <a:r>
              <a:rPr lang="en-GB" sz="1200" dirty="0"/>
              <a:t/>
            </a:r>
            <a:br>
              <a:rPr lang="en-GB" sz="1200" dirty="0"/>
            </a:br>
            <a:endParaRPr lang="en-GB" sz="1200" dirty="0"/>
          </a:p>
          <a:p>
            <a:pPr marL="0" indent="0">
              <a:buNone/>
            </a:pPr>
            <a:r>
              <a:rPr lang="en-GB" sz="12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a:t>
            </a:r>
            <a:r>
              <a:rPr lang="en-GB" sz="1200" dirty="0" smtClean="0"/>
              <a:t>presentation be </a:t>
            </a:r>
            <a:r>
              <a:rPr lang="en-GB" sz="1200" dirty="0"/>
              <a:t>reproduced without the written permission of the IFoA [</a:t>
            </a:r>
            <a:r>
              <a:rPr lang="en-GB" sz="1200" i="1" dirty="0"/>
              <a:t>or authors, in the case of non-IFoA research</a:t>
            </a:r>
            <a:r>
              <a:rPr lang="en-GB" sz="1200" dirty="0"/>
              <a:t>].</a:t>
            </a:r>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776536" y="985838"/>
            <a:ext cx="3816424" cy="114300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prstClr val="white"/>
                </a:solidFill>
              </a:rPr>
              <a:t>Comments</a:t>
            </a:r>
          </a:p>
        </p:txBody>
      </p:sp>
    </p:spTree>
    <p:extLst>
      <p:ext uri="{BB962C8B-B14F-4D97-AF65-F5344CB8AC3E}">
        <p14:creationId xmlns:p14="http://schemas.microsoft.com/office/powerpoint/2010/main" val="319663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228" y="2133601"/>
            <a:ext cx="8917259" cy="1295399"/>
          </a:xfrm>
        </p:spPr>
        <p:txBody>
          <a:bodyPr/>
          <a:lstStyle/>
          <a:p>
            <a:r>
              <a:rPr lang="en-GB" dirty="0"/>
              <a:t>Working Party Introduction &amp; Scope</a:t>
            </a:r>
          </a:p>
        </p:txBody>
      </p:sp>
      <p:sp>
        <p:nvSpPr>
          <p:cNvPr id="4" name="Date Placeholder 3"/>
          <p:cNvSpPr>
            <a:spLocks noGrp="1"/>
          </p:cNvSpPr>
          <p:nvPr>
            <p:ph type="dt" sz="half" idx="2"/>
          </p:nvPr>
        </p:nvSpPr>
        <p:spPr/>
        <p:txBody>
          <a:bodyPr/>
          <a:lstStyle/>
          <a:p>
            <a:r>
              <a:rPr lang="en-GB" dirty="0" smtClean="0"/>
              <a:t>17 October 2017</a:t>
            </a:r>
          </a:p>
          <a:p>
            <a:endParaRPr lang="en-GB" dirty="0"/>
          </a:p>
        </p:txBody>
      </p:sp>
    </p:spTree>
    <p:extLst>
      <p:ext uri="{BB962C8B-B14F-4D97-AF65-F5344CB8AC3E}">
        <p14:creationId xmlns:p14="http://schemas.microsoft.com/office/powerpoint/2010/main" val="2798454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Introduction - Opportunities</a:t>
            </a:r>
            <a:endParaRPr lang="en-GB" dirty="0"/>
          </a:p>
        </p:txBody>
      </p:sp>
      <p:sp>
        <p:nvSpPr>
          <p:cNvPr id="3" name="Content Placeholder 2"/>
          <p:cNvSpPr>
            <a:spLocks noGrp="1"/>
          </p:cNvSpPr>
          <p:nvPr>
            <p:ph idx="1"/>
          </p:nvPr>
        </p:nvSpPr>
        <p:spPr>
          <a:xfrm>
            <a:off x="416496" y="1124744"/>
            <a:ext cx="9277299" cy="4640262"/>
          </a:xfrm>
        </p:spPr>
        <p:txBody>
          <a:bodyPr/>
          <a:lstStyle/>
          <a:p>
            <a:r>
              <a:rPr lang="en-GB" sz="1800" dirty="0" smtClean="0"/>
              <a:t>Rapidly developing area</a:t>
            </a:r>
          </a:p>
          <a:p>
            <a:r>
              <a:rPr lang="en-GB" sz="1800" dirty="0" smtClean="0"/>
              <a:t>Wide and ever expanding range of wearables, devices, apps, data aggregators &amp; platforms</a:t>
            </a:r>
          </a:p>
          <a:p>
            <a:r>
              <a:rPr lang="en-GB" sz="1800" dirty="0" smtClean="0"/>
              <a:t>Ability to </a:t>
            </a:r>
          </a:p>
          <a:p>
            <a:pPr lvl="1">
              <a:buFont typeface="Wingdings" panose="05000000000000000000" pitchFamily="2" charset="2"/>
              <a:buChar char="Ø"/>
            </a:pPr>
            <a:r>
              <a:rPr lang="en-GB" sz="1400" dirty="0"/>
              <a:t>M</a:t>
            </a:r>
            <a:r>
              <a:rPr lang="en-GB" sz="1400" dirty="0" smtClean="0"/>
              <a:t>easure health and gain insight in to health related behaviours and outcomes</a:t>
            </a:r>
          </a:p>
          <a:p>
            <a:pPr lvl="1">
              <a:buFont typeface="Wingdings" panose="05000000000000000000" pitchFamily="2" charset="2"/>
              <a:buChar char="Ø"/>
            </a:pPr>
            <a:r>
              <a:rPr lang="en-GB" sz="1400" dirty="0" smtClean="0"/>
              <a:t>Engage customers in new ways &amp; throughout the lifetime of an insurance policy rather than at distinct events </a:t>
            </a:r>
          </a:p>
          <a:p>
            <a:pPr lvl="1">
              <a:buFont typeface="Wingdings" panose="05000000000000000000" pitchFamily="2" charset="2"/>
              <a:buChar char="Ø"/>
            </a:pPr>
            <a:r>
              <a:rPr lang="en-GB" sz="1400" dirty="0" smtClean="0"/>
              <a:t>Improve health and manage chronic conditions</a:t>
            </a:r>
            <a:endParaRPr lang="en-GB" sz="1800" dirty="0" smtClean="0"/>
          </a:p>
          <a:p>
            <a:r>
              <a:rPr lang="en-GB" sz="1800" dirty="0" smtClean="0"/>
              <a:t>Increasing numbers of insurers have started incorporating technology in to their product offerings</a:t>
            </a:r>
          </a:p>
          <a:p>
            <a:r>
              <a:rPr lang="en-GB" sz="1800" dirty="0" smtClean="0"/>
              <a:t>More than </a:t>
            </a:r>
            <a:r>
              <a:rPr lang="en-GB" sz="1800" b="1" dirty="0" smtClean="0">
                <a:solidFill>
                  <a:srgbClr val="D9AB16"/>
                </a:solidFill>
              </a:rPr>
              <a:t>30% of insurers worldwide </a:t>
            </a:r>
            <a:r>
              <a:rPr lang="en-GB" sz="1800" dirty="0" smtClean="0"/>
              <a:t>are already using wearable technology for customer engagement*</a:t>
            </a:r>
          </a:p>
          <a:p>
            <a:endParaRPr lang="en-GB" sz="1800" dirty="0"/>
          </a:p>
          <a:p>
            <a:endParaRPr lang="en-GB" sz="1800" dirty="0"/>
          </a:p>
          <a:p>
            <a:pPr lvl="1">
              <a:buFont typeface="Wingdings" panose="05000000000000000000" pitchFamily="2" charset="2"/>
              <a:buChar char="Ø"/>
            </a:pPr>
            <a:endParaRPr lang="en-GB" sz="1400" dirty="0" smtClean="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
        <p:nvSpPr>
          <p:cNvPr id="6" name="TextBox 5"/>
          <p:cNvSpPr txBox="1"/>
          <p:nvPr/>
        </p:nvSpPr>
        <p:spPr>
          <a:xfrm>
            <a:off x="560512" y="5949280"/>
            <a:ext cx="7128792" cy="276999"/>
          </a:xfrm>
          <a:prstGeom prst="rect">
            <a:avLst/>
          </a:prstGeom>
          <a:noFill/>
        </p:spPr>
        <p:txBody>
          <a:bodyPr wrap="square" rtlCol="0">
            <a:spAutoFit/>
          </a:bodyPr>
          <a:lstStyle/>
          <a:p>
            <a:r>
              <a:rPr lang="en-GB" sz="1200" dirty="0" smtClean="0"/>
              <a:t>* Accenture 2015 </a:t>
            </a:r>
            <a:endParaRPr lang="en-GB" sz="1200" dirty="0"/>
          </a:p>
        </p:txBody>
      </p:sp>
      <p:sp>
        <p:nvSpPr>
          <p:cNvPr id="7" name="TextBox 6"/>
          <p:cNvSpPr txBox="1"/>
          <p:nvPr/>
        </p:nvSpPr>
        <p:spPr>
          <a:xfrm>
            <a:off x="759620" y="5102894"/>
            <a:ext cx="8784976" cy="984885"/>
          </a:xfrm>
          <a:prstGeom prst="rect">
            <a:avLst/>
          </a:prstGeom>
          <a:noFill/>
        </p:spPr>
        <p:txBody>
          <a:bodyPr wrap="square" rtlCol="0">
            <a:spAutoFit/>
          </a:bodyPr>
          <a:lstStyle/>
          <a:p>
            <a:pPr algn="ctr"/>
            <a:r>
              <a:rPr lang="en-GB" dirty="0" smtClean="0">
                <a:solidFill>
                  <a:srgbClr val="113458"/>
                </a:solidFill>
              </a:rPr>
              <a:t>“ </a:t>
            </a:r>
            <a:r>
              <a:rPr lang="en-GB" sz="2000" b="1" dirty="0" smtClean="0">
                <a:solidFill>
                  <a:srgbClr val="113458"/>
                </a:solidFill>
              </a:rPr>
              <a:t>Data sharing with insurance companies is the “holy grail” of the wearable tech business”</a:t>
            </a:r>
            <a:r>
              <a:rPr lang="en-GB" dirty="0" smtClean="0">
                <a:solidFill>
                  <a:srgbClr val="113458"/>
                </a:solidFill>
              </a:rPr>
              <a:t> </a:t>
            </a:r>
          </a:p>
          <a:p>
            <a:pPr algn="ctr"/>
            <a:r>
              <a:rPr lang="en-GB" dirty="0" smtClean="0">
                <a:solidFill>
                  <a:srgbClr val="113458"/>
                </a:solidFill>
              </a:rPr>
              <a:t>Fitbit CEO James Park</a:t>
            </a:r>
            <a:endParaRPr lang="en-GB" dirty="0">
              <a:solidFill>
                <a:srgbClr val="113458"/>
              </a:solidFill>
            </a:endParaRPr>
          </a:p>
        </p:txBody>
      </p:sp>
    </p:spTree>
    <p:extLst>
      <p:ext uri="{BB962C8B-B14F-4D97-AF65-F5344CB8AC3E}">
        <p14:creationId xmlns:p14="http://schemas.microsoft.com/office/powerpoint/2010/main" val="73512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Challenges</a:t>
            </a:r>
            <a:endParaRPr lang="en-GB" dirty="0"/>
          </a:p>
        </p:txBody>
      </p:sp>
      <p:sp>
        <p:nvSpPr>
          <p:cNvPr id="3" name="Content Placeholder 2"/>
          <p:cNvSpPr>
            <a:spLocks noGrp="1"/>
          </p:cNvSpPr>
          <p:nvPr>
            <p:ph idx="1"/>
          </p:nvPr>
        </p:nvSpPr>
        <p:spPr>
          <a:xfrm>
            <a:off x="416496" y="1447517"/>
            <a:ext cx="9277299" cy="4640262"/>
          </a:xfrm>
        </p:spPr>
        <p:txBody>
          <a:bodyPr/>
          <a:lstStyle/>
          <a:p>
            <a:r>
              <a:rPr lang="en-GB" sz="1800" dirty="0"/>
              <a:t>Rapidly developing area</a:t>
            </a:r>
          </a:p>
          <a:p>
            <a:r>
              <a:rPr lang="en-GB" sz="1800" dirty="0"/>
              <a:t>Wide and ever expanding range of wearables, devices, apps, data aggregators &amp; platforms</a:t>
            </a:r>
          </a:p>
          <a:p>
            <a:r>
              <a:rPr lang="en-GB" sz="1800" dirty="0" smtClean="0"/>
              <a:t>Currently limited evidence of the effectiveness of technology in providing sustained health improvements and outcomes</a:t>
            </a:r>
          </a:p>
          <a:p>
            <a:r>
              <a:rPr lang="en-GB" sz="1800" dirty="0" smtClean="0"/>
              <a:t>Engaging individuals in consistent and long term use of technology</a:t>
            </a:r>
          </a:p>
          <a:p>
            <a:r>
              <a:rPr lang="en-GB" sz="1800" dirty="0" smtClean="0"/>
              <a:t>Sustained behaviour change</a:t>
            </a:r>
          </a:p>
          <a:p>
            <a:r>
              <a:rPr lang="en-GB" sz="1800" dirty="0" smtClean="0"/>
              <a:t>Launching products prior to building up data and evidence to support pricing or changes in underwriting &amp; claims management</a:t>
            </a:r>
          </a:p>
          <a:p>
            <a:r>
              <a:rPr lang="en-GB" sz="1800" dirty="0" smtClean="0"/>
              <a:t>Data use &amp; integration with current systems &amp; processes</a:t>
            </a:r>
          </a:p>
          <a:p>
            <a:r>
              <a:rPr lang="en-GB" sz="1800" dirty="0" smtClean="0"/>
              <a:t>Data protection</a:t>
            </a:r>
          </a:p>
          <a:p>
            <a:endParaRPr lang="en-GB" sz="1800" dirty="0" smtClean="0"/>
          </a:p>
          <a:p>
            <a:endParaRPr lang="en-GB" sz="1800" dirty="0" smtClean="0"/>
          </a:p>
          <a:p>
            <a:endParaRPr lang="en-GB" sz="1800" dirty="0"/>
          </a:p>
          <a:p>
            <a:endParaRPr lang="en-GB" sz="1800" dirty="0"/>
          </a:p>
          <a:p>
            <a:pPr lvl="1">
              <a:buFont typeface="Wingdings" panose="05000000000000000000" pitchFamily="2" charset="2"/>
              <a:buChar char="Ø"/>
            </a:pPr>
            <a:endParaRPr lang="en-GB" sz="1400" dirty="0" smtClean="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spTree>
    <p:extLst>
      <p:ext uri="{BB962C8B-B14F-4D97-AF65-F5344CB8AC3E}">
        <p14:creationId xmlns:p14="http://schemas.microsoft.com/office/powerpoint/2010/main" val="251858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Party </a:t>
            </a:r>
            <a:r>
              <a:rPr lang="en-GB" dirty="0" smtClean="0"/>
              <a:t>Brief</a:t>
            </a:r>
            <a:endParaRPr lang="en-GB" dirty="0"/>
          </a:p>
        </p:txBody>
      </p:sp>
      <p:sp>
        <p:nvSpPr>
          <p:cNvPr id="3" name="Content Placeholder 2"/>
          <p:cNvSpPr>
            <a:spLocks noGrp="1"/>
          </p:cNvSpPr>
          <p:nvPr>
            <p:ph idx="1"/>
          </p:nvPr>
        </p:nvSpPr>
        <p:spPr>
          <a:xfrm>
            <a:off x="428229" y="1557338"/>
            <a:ext cx="9205291" cy="4640262"/>
          </a:xfrm>
        </p:spPr>
        <p:txBody>
          <a:bodyPr/>
          <a:lstStyle/>
          <a:p>
            <a:pPr marL="0" indent="0" algn="ctr">
              <a:buNone/>
            </a:pPr>
            <a:r>
              <a:rPr lang="en-GB" dirty="0"/>
              <a:t>This Working Party aims to look at the emergence of wearable technology and the internet of things and their current and potential </a:t>
            </a:r>
            <a:r>
              <a:rPr lang="en-GB" dirty="0" smtClean="0"/>
              <a:t>use </a:t>
            </a:r>
            <a:r>
              <a:rPr lang="en-GB" dirty="0"/>
              <a:t>within the health and care area </a:t>
            </a:r>
          </a:p>
          <a:p>
            <a:pPr marL="0" indent="0" algn="ctr">
              <a:buNone/>
            </a:pPr>
            <a:endParaRPr lang="en-GB" dirty="0"/>
          </a:p>
          <a:p>
            <a:pPr marL="0" indent="0" algn="ctr">
              <a:buNone/>
            </a:pPr>
            <a:r>
              <a:rPr lang="en-GB" dirty="0" smtClean="0"/>
              <a:t>Wearable </a:t>
            </a:r>
            <a:r>
              <a:rPr lang="en-GB" dirty="0"/>
              <a:t>technology related to healthier wellbeing is developing quickly and the working party looks to develop an understanding of the currently available technology, and the capabilities of the next generation.  This includes considering the impact of wearables on individually underwritten protection products and/or employee benefit </a:t>
            </a:r>
            <a:r>
              <a:rPr lang="en-GB" dirty="0" smtClean="0"/>
              <a:t>schemes</a:t>
            </a:r>
            <a:endParaRPr lang="en-GB" dirty="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292416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Working Party </a:t>
            </a:r>
            <a:r>
              <a:rPr lang="en-GB" dirty="0" smtClean="0"/>
              <a:t>Progress </a:t>
            </a:r>
            <a:r>
              <a:rPr lang="en-GB" dirty="0"/>
              <a:t>R</a:t>
            </a:r>
            <a:r>
              <a:rPr lang="en-GB" dirty="0" smtClean="0"/>
              <a:t>eport</a:t>
            </a:r>
            <a:endParaRPr lang="en-GB" dirty="0"/>
          </a:p>
        </p:txBody>
      </p:sp>
      <p:sp>
        <p:nvSpPr>
          <p:cNvPr id="6" name="Subtitle 5"/>
          <p:cNvSpPr>
            <a:spLocks noGrp="1"/>
          </p:cNvSpPr>
          <p:nvPr>
            <p:ph type="subTitle" idx="1"/>
          </p:nvPr>
        </p:nvSpPr>
        <p:spPr/>
        <p:txBody>
          <a:bodyPr/>
          <a:lstStyle/>
          <a:p>
            <a:r>
              <a:rPr lang="en-GB" dirty="0"/>
              <a:t>Workstream 1</a:t>
            </a:r>
          </a:p>
        </p:txBody>
      </p:sp>
      <p:sp>
        <p:nvSpPr>
          <p:cNvPr id="4" name="Date Placeholder 3"/>
          <p:cNvSpPr>
            <a:spLocks noGrp="1"/>
          </p:cNvSpPr>
          <p:nvPr>
            <p:ph type="dt" sz="half" idx="2"/>
          </p:nvPr>
        </p:nvSpPr>
        <p:spPr/>
        <p:txBody>
          <a:bodyPr/>
          <a:lstStyle/>
          <a:p>
            <a:r>
              <a:rPr lang="en-GB" dirty="0"/>
              <a:t>17 October 2017</a:t>
            </a:r>
          </a:p>
        </p:txBody>
      </p:sp>
    </p:spTree>
    <p:extLst>
      <p:ext uri="{BB962C8B-B14F-4D97-AF65-F5344CB8AC3E}">
        <p14:creationId xmlns:p14="http://schemas.microsoft.com/office/powerpoint/2010/main" val="232426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Workstream</a:t>
            </a:r>
            <a:r>
              <a:rPr lang="en-GB" dirty="0" smtClean="0"/>
              <a:t> 1 Brief</a:t>
            </a:r>
            <a:endParaRPr lang="en-GB" dirty="0"/>
          </a:p>
        </p:txBody>
      </p:sp>
      <p:sp>
        <p:nvSpPr>
          <p:cNvPr id="3" name="Content Placeholder 2"/>
          <p:cNvSpPr>
            <a:spLocks noGrp="1"/>
          </p:cNvSpPr>
          <p:nvPr>
            <p:ph idx="1"/>
          </p:nvPr>
        </p:nvSpPr>
        <p:spPr>
          <a:xfrm>
            <a:off x="428229" y="1557338"/>
            <a:ext cx="9205291" cy="4640262"/>
          </a:xfrm>
        </p:spPr>
        <p:txBody>
          <a:bodyPr/>
          <a:lstStyle/>
          <a:p>
            <a:pPr marL="0" indent="0">
              <a:buNone/>
            </a:pPr>
            <a:r>
              <a:rPr lang="en-GB" sz="1800" dirty="0" smtClean="0"/>
              <a:t>Research the interests </a:t>
            </a:r>
            <a:r>
              <a:rPr lang="en-GB" sz="1800" dirty="0"/>
              <a:t>of the various stakeholders regarding wearables and the internet of things. </a:t>
            </a:r>
            <a:endParaRPr lang="en-GB" sz="1800" dirty="0" smtClean="0"/>
          </a:p>
          <a:p>
            <a:pPr marL="0" indent="0">
              <a:buNone/>
            </a:pPr>
            <a:r>
              <a:rPr lang="en-GB" sz="1800" dirty="0"/>
              <a:t>I</a:t>
            </a:r>
            <a:r>
              <a:rPr lang="en-GB" sz="1800" dirty="0" smtClean="0"/>
              <a:t>nvestigate </a:t>
            </a:r>
            <a:r>
              <a:rPr lang="en-GB" sz="1800" dirty="0"/>
              <a:t>the areas of conflict and commonality between the stakeholders with an aim to understand the potential challenges and opportunities in linking this technology with health insurance</a:t>
            </a:r>
            <a:r>
              <a:rPr lang="en-GB" sz="1800" dirty="0" smtClean="0"/>
              <a:t>. Covering;</a:t>
            </a:r>
          </a:p>
          <a:p>
            <a:pPr lvl="0"/>
            <a:r>
              <a:rPr lang="en-GB" sz="1800" dirty="0"/>
              <a:t>Stakeholder needs and aims</a:t>
            </a:r>
          </a:p>
          <a:p>
            <a:pPr lvl="0"/>
            <a:r>
              <a:rPr lang="en-GB" sz="1800" dirty="0"/>
              <a:t>Stakeholder current usage (insurance market / other markets / personal)</a:t>
            </a:r>
          </a:p>
          <a:p>
            <a:pPr lvl="0"/>
            <a:r>
              <a:rPr lang="en-GB" sz="1800" dirty="0"/>
              <a:t>Distribution / barriers to use</a:t>
            </a:r>
          </a:p>
          <a:p>
            <a:pPr lvl="0"/>
            <a:r>
              <a:rPr lang="en-GB" sz="1800" dirty="0"/>
              <a:t>Data protection</a:t>
            </a:r>
          </a:p>
          <a:p>
            <a:pPr lvl="0"/>
            <a:r>
              <a:rPr lang="en-GB" sz="1800" dirty="0"/>
              <a:t>Incentives </a:t>
            </a:r>
          </a:p>
          <a:p>
            <a:pPr marL="0" indent="0">
              <a:buNone/>
            </a:pPr>
            <a:endParaRPr lang="en-GB" sz="1800" dirty="0"/>
          </a:p>
        </p:txBody>
      </p:sp>
      <p:sp>
        <p:nvSpPr>
          <p:cNvPr id="4" name="Date Placeholder 3"/>
          <p:cNvSpPr>
            <a:spLocks noGrp="1"/>
          </p:cNvSpPr>
          <p:nvPr>
            <p:ph type="dt" sz="half" idx="10"/>
          </p:nvPr>
        </p:nvSpPr>
        <p:spPr/>
        <p:txBody>
          <a:bodyPr/>
          <a:lstStyle/>
          <a:p>
            <a:r>
              <a:rPr lang="en-GB" dirty="0"/>
              <a:t>17 October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Tree>
    <p:extLst>
      <p:ext uri="{BB962C8B-B14F-4D97-AF65-F5344CB8AC3E}">
        <p14:creationId xmlns:p14="http://schemas.microsoft.com/office/powerpoint/2010/main" val="22294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5291138" algn="l"/>
              </a:tabLst>
            </a:pPr>
            <a:r>
              <a:rPr lang="en-GB" dirty="0" smtClean="0"/>
              <a:t>Stakeholders</a:t>
            </a:r>
            <a:endParaRPr lang="en-GB" sz="2400" i="1" dirty="0"/>
          </a:p>
        </p:txBody>
      </p:sp>
      <p:sp>
        <p:nvSpPr>
          <p:cNvPr id="4" name="Date Placeholder 3"/>
          <p:cNvSpPr>
            <a:spLocks noGrp="1"/>
          </p:cNvSpPr>
          <p:nvPr>
            <p:ph type="dt" sz="half" idx="10"/>
          </p:nvPr>
        </p:nvSpPr>
        <p:spPr/>
        <p:txBody>
          <a:bodyPr/>
          <a:lstStyle/>
          <a:p>
            <a:r>
              <a:rPr lang="en-GB" dirty="0" smtClean="0"/>
              <a:t>17 October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graphicFrame>
        <p:nvGraphicFramePr>
          <p:cNvPr id="10" name="Content Placeholder 21"/>
          <p:cNvGraphicFramePr>
            <a:graphicFrameLocks/>
          </p:cNvGraphicFramePr>
          <p:nvPr>
            <p:extLst>
              <p:ext uri="{D42A27DB-BD31-4B8C-83A1-F6EECF244321}">
                <p14:modId xmlns:p14="http://schemas.microsoft.com/office/powerpoint/2010/main" val="815644887"/>
              </p:ext>
            </p:extLst>
          </p:nvPr>
        </p:nvGraphicFramePr>
        <p:xfrm>
          <a:off x="416496" y="1484784"/>
          <a:ext cx="885698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p:txBody>
          <a:bodyPr/>
          <a:lstStyle/>
          <a:p>
            <a:endParaRPr lang="en-GB" dirty="0" smtClean="0"/>
          </a:p>
          <a:p>
            <a:endParaRPr lang="en-GB" dirty="0"/>
          </a:p>
          <a:p>
            <a:endParaRPr lang="en-GB" dirty="0"/>
          </a:p>
        </p:txBody>
      </p:sp>
    </p:spTree>
    <p:extLst>
      <p:ext uri="{BB962C8B-B14F-4D97-AF65-F5344CB8AC3E}">
        <p14:creationId xmlns:p14="http://schemas.microsoft.com/office/powerpoint/2010/main" val="3872163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gold B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FOA PowerPoint 16.9.potx" id="{57431F25-0E3D-4E56-8B00-A405E6DD11F0}" vid="{97C7A00C-46BF-4582-B91A-E7C534285BBB}"/>
    </a:ext>
  </a:extLst>
</a:theme>
</file>

<file path=ppt/theme/theme3.xml><?xml version="1.0" encoding="utf-8"?>
<a:theme xmlns:a="http://schemas.openxmlformats.org/drawingml/2006/main" name="1_IFOA PowerPoint template 14 gold B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FOA PowerPoint template 14 gold B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1025E1-769D-45A9-8B38-667C5C97C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B3E4699-5F51-47A9-A07D-CB443CEBC747}">
  <ds:schemaRef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304C7268-F210-4060-B069-FE2F38AB4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IFOA PowerPoint template 14 gold BOLD</Template>
  <TotalTime>1041</TotalTime>
  <Words>1474</Words>
  <Application>Microsoft Office PowerPoint</Application>
  <PresentationFormat>A4 Paper (210x297 mm)</PresentationFormat>
  <Paragraphs>351</Paragraphs>
  <Slides>25</Slides>
  <Notes>2</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IFOA PowerPoint template 14 gold BOLD</vt:lpstr>
      <vt:lpstr>IFOA PowerPoint template 16.9</vt:lpstr>
      <vt:lpstr>1_IFOA PowerPoint template 14 gold BOLD</vt:lpstr>
      <vt:lpstr>2_IFOA PowerPoint template 14 gold BOLD</vt:lpstr>
      <vt:lpstr>The Impact of Wearable Technology and Internet of Things  Networking and CPD Event</vt:lpstr>
      <vt:lpstr>Agenda</vt:lpstr>
      <vt:lpstr>Working Party Introduction &amp; Scope</vt:lpstr>
      <vt:lpstr>Introduction - Opportunities</vt:lpstr>
      <vt:lpstr>Introduction - Challenges</vt:lpstr>
      <vt:lpstr>Working Party Brief</vt:lpstr>
      <vt:lpstr>Working Party Progress Report</vt:lpstr>
      <vt:lpstr>Workstream 1 Brief</vt:lpstr>
      <vt:lpstr>Stakeholders</vt:lpstr>
      <vt:lpstr>Next Step – Case Studies</vt:lpstr>
      <vt:lpstr>Working Party Progress Report</vt:lpstr>
      <vt:lpstr>Workstream 2 Brief</vt:lpstr>
      <vt:lpstr>Devices Identified</vt:lpstr>
      <vt:lpstr>Devices Identified</vt:lpstr>
      <vt:lpstr>Measures Identified</vt:lpstr>
      <vt:lpstr>Working Party Next Steps</vt:lpstr>
      <vt:lpstr>Working Party – Next Steps &amp; Output</vt:lpstr>
      <vt:lpstr>Questions</vt:lpstr>
      <vt:lpstr>The future of behaviour tracking</vt:lpstr>
      <vt:lpstr>From the Internet of things to the internet of YOU.</vt:lpstr>
      <vt:lpstr>PowerPoint Presentation</vt:lpstr>
      <vt:lpstr>PowerPoint Presentation</vt:lpstr>
      <vt:lpstr>PowerPoint Presentation</vt:lpstr>
      <vt:lpstr>Engagement over pricing</vt:lpstr>
      <vt:lpstr>Questions</vt:lpstr>
    </vt:vector>
  </TitlesOfParts>
  <Company>IFoA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Windows User</cp:lastModifiedBy>
  <cp:revision>34</cp:revision>
  <dcterms:created xsi:type="dcterms:W3CDTF">2015-06-11T15:03:59Z</dcterms:created>
  <dcterms:modified xsi:type="dcterms:W3CDTF">2017-10-13T13:19:25Z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