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handoutMasterIdLst>
    <p:handoutMasterId r:id="rId39"/>
  </p:handoutMasterIdLst>
  <p:sldIdLst>
    <p:sldId id="331" r:id="rId2"/>
    <p:sldId id="562" r:id="rId3"/>
    <p:sldId id="452" r:id="rId4"/>
    <p:sldId id="346" r:id="rId5"/>
    <p:sldId id="568" r:id="rId6"/>
    <p:sldId id="579" r:id="rId7"/>
    <p:sldId id="527" r:id="rId8"/>
    <p:sldId id="495" r:id="rId9"/>
    <p:sldId id="530" r:id="rId10"/>
    <p:sldId id="531" r:id="rId11"/>
    <p:sldId id="577" r:id="rId12"/>
    <p:sldId id="570" r:id="rId13"/>
    <p:sldId id="572" r:id="rId14"/>
    <p:sldId id="445" r:id="rId15"/>
    <p:sldId id="539" r:id="rId16"/>
    <p:sldId id="546" r:id="rId17"/>
    <p:sldId id="370" r:id="rId18"/>
    <p:sldId id="371" r:id="rId19"/>
    <p:sldId id="513" r:id="rId20"/>
    <p:sldId id="582" r:id="rId21"/>
    <p:sldId id="559" r:id="rId22"/>
    <p:sldId id="571" r:id="rId23"/>
    <p:sldId id="480" r:id="rId24"/>
    <p:sldId id="294" r:id="rId25"/>
    <p:sldId id="581" r:id="rId26"/>
    <p:sldId id="263" r:id="rId27"/>
    <p:sldId id="467" r:id="rId28"/>
    <p:sldId id="583" r:id="rId29"/>
    <p:sldId id="585" r:id="rId30"/>
    <p:sldId id="580" r:id="rId31"/>
    <p:sldId id="586" r:id="rId32"/>
    <p:sldId id="588" r:id="rId33"/>
    <p:sldId id="520" r:id="rId34"/>
    <p:sldId id="574" r:id="rId35"/>
    <p:sldId id="285" r:id="rId36"/>
    <p:sldId id="578" r:id="rId37"/>
  </p:sldIdLst>
  <p:sldSz cx="9906000" cy="6858000" type="A4"/>
  <p:notesSz cx="9926638" cy="6797675"/>
  <p:defaultTex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4247">
          <p15:clr>
            <a:srgbClr val="A4A3A4"/>
          </p15:clr>
        </p15:guide>
        <p15:guide id="2" pos="262">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ena Kulinskaya (CMP)" initials="EK(" lastIdx="1" clrIdx="0">
    <p:extLst>
      <p:ext uri="{19B8F6BF-5375-455C-9EA6-DF929625EA0E}">
        <p15:presenceInfo xmlns:p15="http://schemas.microsoft.com/office/powerpoint/2012/main" userId="S-1-5-21-1202660629-790525478-1417001333-17262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3F5FF"/>
    <a:srgbClr val="008452"/>
    <a:srgbClr val="2F5079"/>
    <a:srgbClr val="E9458C"/>
    <a:srgbClr val="000000"/>
    <a:srgbClr val="79A32A"/>
    <a:srgbClr val="11B3A2"/>
    <a:srgbClr val="009CC8"/>
    <a:srgbClr val="7CB3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31" autoAdjust="0"/>
    <p:restoredTop sz="94660" autoAdjust="0"/>
  </p:normalViewPr>
  <p:slideViewPr>
    <p:cSldViewPr showGuides="1">
      <p:cViewPr varScale="1">
        <p:scale>
          <a:sx n="128" d="100"/>
          <a:sy n="128" d="100"/>
        </p:scale>
        <p:origin x="1542" y="120"/>
      </p:cViewPr>
      <p:guideLst>
        <p:guide orient="horz" pos="4247"/>
        <p:guide pos="26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D:\Schoolwerk\Post%20doc%20Statistics%20UEA\Pension%20Research%20Council%20Symposium%202018\calculations\ONS%20national%20life%20tables%20UK.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0599400556882771"/>
          <c:y val="8.7975970283023008E-2"/>
          <c:w val="0.7496465073142855"/>
          <c:h val="0.85671600720043106"/>
        </c:manualLayout>
      </c:layout>
      <c:scatterChart>
        <c:scatterStyle val="lineMarker"/>
        <c:varyColors val="0"/>
        <c:ser>
          <c:idx val="0"/>
          <c:order val="0"/>
          <c:tx>
            <c:strRef>
              <c:f>'2009-11'!$E$111</c:f>
              <c:strCache>
                <c:ptCount val="1"/>
                <c:pt idx="0">
                  <c:v>Men</c:v>
                </c:pt>
              </c:strCache>
            </c:strRef>
          </c:tx>
          <c:spPr>
            <a:ln w="28575"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olid"/>
              </a:ln>
              <a:effectLst/>
            </c:spPr>
            <c:trendlineType val="linear"/>
            <c:dispRSqr val="0"/>
            <c:dispEq val="0"/>
          </c:trendline>
          <c:xVal>
            <c:numRef>
              <c:f>'2009-11'!$D$112:$D$152</c:f>
              <c:numCache>
                <c:formatCode>General</c:formatCode>
                <c:ptCount val="41"/>
                <c:pt idx="0">
                  <c:v>50</c:v>
                </c:pt>
                <c:pt idx="1">
                  <c:v>51</c:v>
                </c:pt>
                <c:pt idx="2">
                  <c:v>52</c:v>
                </c:pt>
                <c:pt idx="3">
                  <c:v>53</c:v>
                </c:pt>
                <c:pt idx="4">
                  <c:v>54</c:v>
                </c:pt>
                <c:pt idx="5">
                  <c:v>55</c:v>
                </c:pt>
                <c:pt idx="6">
                  <c:v>56</c:v>
                </c:pt>
                <c:pt idx="7">
                  <c:v>57</c:v>
                </c:pt>
                <c:pt idx="8">
                  <c:v>58</c:v>
                </c:pt>
                <c:pt idx="9">
                  <c:v>59</c:v>
                </c:pt>
                <c:pt idx="10">
                  <c:v>60</c:v>
                </c:pt>
                <c:pt idx="11">
                  <c:v>61</c:v>
                </c:pt>
                <c:pt idx="12">
                  <c:v>62</c:v>
                </c:pt>
                <c:pt idx="13">
                  <c:v>63</c:v>
                </c:pt>
                <c:pt idx="14">
                  <c:v>64</c:v>
                </c:pt>
                <c:pt idx="15">
                  <c:v>65</c:v>
                </c:pt>
                <c:pt idx="16">
                  <c:v>66</c:v>
                </c:pt>
                <c:pt idx="17">
                  <c:v>67</c:v>
                </c:pt>
                <c:pt idx="18">
                  <c:v>68</c:v>
                </c:pt>
                <c:pt idx="19">
                  <c:v>69</c:v>
                </c:pt>
                <c:pt idx="20">
                  <c:v>70</c:v>
                </c:pt>
                <c:pt idx="21">
                  <c:v>71</c:v>
                </c:pt>
                <c:pt idx="22">
                  <c:v>72</c:v>
                </c:pt>
                <c:pt idx="23">
                  <c:v>73</c:v>
                </c:pt>
                <c:pt idx="24">
                  <c:v>74</c:v>
                </c:pt>
                <c:pt idx="25">
                  <c:v>75</c:v>
                </c:pt>
                <c:pt idx="26">
                  <c:v>76</c:v>
                </c:pt>
                <c:pt idx="27">
                  <c:v>77</c:v>
                </c:pt>
                <c:pt idx="28">
                  <c:v>78</c:v>
                </c:pt>
                <c:pt idx="29">
                  <c:v>79</c:v>
                </c:pt>
                <c:pt idx="30">
                  <c:v>80</c:v>
                </c:pt>
                <c:pt idx="31">
                  <c:v>81</c:v>
                </c:pt>
                <c:pt idx="32">
                  <c:v>82</c:v>
                </c:pt>
                <c:pt idx="33">
                  <c:v>83</c:v>
                </c:pt>
                <c:pt idx="34">
                  <c:v>84</c:v>
                </c:pt>
                <c:pt idx="35">
                  <c:v>85</c:v>
                </c:pt>
                <c:pt idx="36">
                  <c:v>86</c:v>
                </c:pt>
                <c:pt idx="37">
                  <c:v>87</c:v>
                </c:pt>
                <c:pt idx="38">
                  <c:v>88</c:v>
                </c:pt>
                <c:pt idx="39">
                  <c:v>89</c:v>
                </c:pt>
                <c:pt idx="40">
                  <c:v>90</c:v>
                </c:pt>
              </c:numCache>
            </c:numRef>
          </c:xVal>
          <c:yVal>
            <c:numRef>
              <c:f>'2009-11'!$E$112:$E$152</c:f>
              <c:numCache>
                <c:formatCode>General</c:formatCode>
                <c:ptCount val="41"/>
                <c:pt idx="0">
                  <c:v>-2.4841261562883208</c:v>
                </c:pt>
                <c:pt idx="1">
                  <c:v>-2.4333268623938835</c:v>
                </c:pt>
                <c:pt idx="2">
                  <c:v>-2.3829996588791009</c:v>
                </c:pt>
                <c:pt idx="3">
                  <c:v>-2.3486250560869566</c:v>
                </c:pt>
                <c:pt idx="4">
                  <c:v>-2.322210608931139</c:v>
                </c:pt>
                <c:pt idx="5">
                  <c:v>-2.2594004871888433</c:v>
                </c:pt>
                <c:pt idx="6">
                  <c:v>-2.2177424263366983</c:v>
                </c:pt>
                <c:pt idx="7">
                  <c:v>-2.1897002589598311</c:v>
                </c:pt>
                <c:pt idx="8">
                  <c:v>-2.1423057422134502</c:v>
                </c:pt>
                <c:pt idx="9">
                  <c:v>-2.1154878408096058</c:v>
                </c:pt>
                <c:pt idx="10">
                  <c:v>-2.0685929864434267</c:v>
                </c:pt>
                <c:pt idx="11">
                  <c:v>-2.0391013226733392</c:v>
                </c:pt>
                <c:pt idx="12">
                  <c:v>-2.0084638246999686</c:v>
                </c:pt>
                <c:pt idx="13">
                  <c:v>-1.9654918632208305</c:v>
                </c:pt>
                <c:pt idx="14">
                  <c:v>-1.9215431819467075</c:v>
                </c:pt>
                <c:pt idx="15">
                  <c:v>-1.8825961155836568</c:v>
                </c:pt>
                <c:pt idx="16">
                  <c:v>-1.8332147802645671</c:v>
                </c:pt>
                <c:pt idx="17">
                  <c:v>-1.7985209410539111</c:v>
                </c:pt>
                <c:pt idx="18">
                  <c:v>-1.7493604660884012</c:v>
                </c:pt>
                <c:pt idx="19">
                  <c:v>-1.7023926676177603</c:v>
                </c:pt>
                <c:pt idx="20">
                  <c:v>-1.6586644148190079</c:v>
                </c:pt>
                <c:pt idx="21">
                  <c:v>-1.6186141339866227</c:v>
                </c:pt>
                <c:pt idx="22">
                  <c:v>-1.5755921006025391</c:v>
                </c:pt>
                <c:pt idx="23">
                  <c:v>-1.5382314362234371</c:v>
                </c:pt>
                <c:pt idx="24">
                  <c:v>-1.4893879742108302</c:v>
                </c:pt>
                <c:pt idx="25">
                  <c:v>-1.4506165900220835</c:v>
                </c:pt>
                <c:pt idx="26">
                  <c:v>-1.3982332564295785</c:v>
                </c:pt>
                <c:pt idx="27">
                  <c:v>-1.3556599011736774</c:v>
                </c:pt>
                <c:pt idx="28">
                  <c:v>-1.3103537833845633</c:v>
                </c:pt>
                <c:pt idx="29">
                  <c:v>-1.2620682542133588</c:v>
                </c:pt>
                <c:pt idx="30">
                  <c:v>-1.2042311762766829</c:v>
                </c:pt>
                <c:pt idx="31">
                  <c:v>-1.1574843684255591</c:v>
                </c:pt>
                <c:pt idx="32">
                  <c:v>-1.1066766362015075</c:v>
                </c:pt>
                <c:pt idx="33">
                  <c:v>-1.0618356610694473</c:v>
                </c:pt>
                <c:pt idx="34">
                  <c:v>-1.0101098814880285</c:v>
                </c:pt>
                <c:pt idx="35">
                  <c:v>-0.96096282953102752</c:v>
                </c:pt>
                <c:pt idx="36">
                  <c:v>-0.91786476317929855</c:v>
                </c:pt>
                <c:pt idx="37">
                  <c:v>-0.86354262529313952</c:v>
                </c:pt>
                <c:pt idx="38">
                  <c:v>-0.81696659077567602</c:v>
                </c:pt>
                <c:pt idx="39">
                  <c:v>-0.75812244628115932</c:v>
                </c:pt>
                <c:pt idx="40">
                  <c:v>-0.74510163181041067</c:v>
                </c:pt>
              </c:numCache>
            </c:numRef>
          </c:yVal>
          <c:smooth val="0"/>
          <c:extLst>
            <c:ext xmlns:c16="http://schemas.microsoft.com/office/drawing/2014/chart" uri="{C3380CC4-5D6E-409C-BE32-E72D297353CC}">
              <c16:uniqueId val="{00000001-AFB5-4744-B84E-13CF0C4FFA9B}"/>
            </c:ext>
          </c:extLst>
        </c:ser>
        <c:ser>
          <c:idx val="1"/>
          <c:order val="1"/>
          <c:tx>
            <c:strRef>
              <c:f>'2009-11'!$F$111</c:f>
              <c:strCache>
                <c:ptCount val="1"/>
                <c:pt idx="0">
                  <c:v>Women</c:v>
                </c:pt>
              </c:strCache>
            </c:strRef>
          </c:tx>
          <c:spPr>
            <a:ln w="28575" cap="rnd">
              <a:noFill/>
              <a:round/>
            </a:ln>
            <a:effectLst/>
          </c:spPr>
          <c:marker>
            <c:symbol val="circle"/>
            <c:size val="5"/>
            <c:spPr>
              <a:solidFill>
                <a:schemeClr val="accent2"/>
              </a:solidFill>
              <a:ln w="9525">
                <a:solidFill>
                  <a:schemeClr val="accent2"/>
                </a:solidFill>
              </a:ln>
              <a:effectLst/>
            </c:spPr>
          </c:marker>
          <c:trendline>
            <c:spPr>
              <a:ln w="19050" cap="rnd">
                <a:solidFill>
                  <a:schemeClr val="accent2"/>
                </a:solidFill>
                <a:prstDash val="solid"/>
              </a:ln>
              <a:effectLst/>
            </c:spPr>
            <c:trendlineType val="linear"/>
            <c:dispRSqr val="0"/>
            <c:dispEq val="0"/>
          </c:trendline>
          <c:xVal>
            <c:numRef>
              <c:f>'2009-11'!$D$112:$D$152</c:f>
              <c:numCache>
                <c:formatCode>General</c:formatCode>
                <c:ptCount val="41"/>
                <c:pt idx="0">
                  <c:v>50</c:v>
                </c:pt>
                <c:pt idx="1">
                  <c:v>51</c:v>
                </c:pt>
                <c:pt idx="2">
                  <c:v>52</c:v>
                </c:pt>
                <c:pt idx="3">
                  <c:v>53</c:v>
                </c:pt>
                <c:pt idx="4">
                  <c:v>54</c:v>
                </c:pt>
                <c:pt idx="5">
                  <c:v>55</c:v>
                </c:pt>
                <c:pt idx="6">
                  <c:v>56</c:v>
                </c:pt>
                <c:pt idx="7">
                  <c:v>57</c:v>
                </c:pt>
                <c:pt idx="8">
                  <c:v>58</c:v>
                </c:pt>
                <c:pt idx="9">
                  <c:v>59</c:v>
                </c:pt>
                <c:pt idx="10">
                  <c:v>60</c:v>
                </c:pt>
                <c:pt idx="11">
                  <c:v>61</c:v>
                </c:pt>
                <c:pt idx="12">
                  <c:v>62</c:v>
                </c:pt>
                <c:pt idx="13">
                  <c:v>63</c:v>
                </c:pt>
                <c:pt idx="14">
                  <c:v>64</c:v>
                </c:pt>
                <c:pt idx="15">
                  <c:v>65</c:v>
                </c:pt>
                <c:pt idx="16">
                  <c:v>66</c:v>
                </c:pt>
                <c:pt idx="17">
                  <c:v>67</c:v>
                </c:pt>
                <c:pt idx="18">
                  <c:v>68</c:v>
                </c:pt>
                <c:pt idx="19">
                  <c:v>69</c:v>
                </c:pt>
                <c:pt idx="20">
                  <c:v>70</c:v>
                </c:pt>
                <c:pt idx="21">
                  <c:v>71</c:v>
                </c:pt>
                <c:pt idx="22">
                  <c:v>72</c:v>
                </c:pt>
                <c:pt idx="23">
                  <c:v>73</c:v>
                </c:pt>
                <c:pt idx="24">
                  <c:v>74</c:v>
                </c:pt>
                <c:pt idx="25">
                  <c:v>75</c:v>
                </c:pt>
                <c:pt idx="26">
                  <c:v>76</c:v>
                </c:pt>
                <c:pt idx="27">
                  <c:v>77</c:v>
                </c:pt>
                <c:pt idx="28">
                  <c:v>78</c:v>
                </c:pt>
                <c:pt idx="29">
                  <c:v>79</c:v>
                </c:pt>
                <c:pt idx="30">
                  <c:v>80</c:v>
                </c:pt>
                <c:pt idx="31">
                  <c:v>81</c:v>
                </c:pt>
                <c:pt idx="32">
                  <c:v>82</c:v>
                </c:pt>
                <c:pt idx="33">
                  <c:v>83</c:v>
                </c:pt>
                <c:pt idx="34">
                  <c:v>84</c:v>
                </c:pt>
                <c:pt idx="35">
                  <c:v>85</c:v>
                </c:pt>
                <c:pt idx="36">
                  <c:v>86</c:v>
                </c:pt>
                <c:pt idx="37">
                  <c:v>87</c:v>
                </c:pt>
                <c:pt idx="38">
                  <c:v>88</c:v>
                </c:pt>
                <c:pt idx="39">
                  <c:v>89</c:v>
                </c:pt>
                <c:pt idx="40">
                  <c:v>90</c:v>
                </c:pt>
              </c:numCache>
            </c:numRef>
          </c:xVal>
          <c:yVal>
            <c:numRef>
              <c:f>'2009-11'!$F$112:$F$152</c:f>
              <c:numCache>
                <c:formatCode>General</c:formatCode>
                <c:ptCount val="41"/>
                <c:pt idx="0">
                  <c:v>-2.6439741428068775</c:v>
                </c:pt>
                <c:pt idx="1">
                  <c:v>-2.6183435174142131</c:v>
                </c:pt>
                <c:pt idx="2">
                  <c:v>-2.5554867936659571</c:v>
                </c:pt>
                <c:pt idx="3">
                  <c:v>-2.5218665718994826</c:v>
                </c:pt>
                <c:pt idx="4">
                  <c:v>-2.47249898901888</c:v>
                </c:pt>
                <c:pt idx="5">
                  <c:v>-2.4551880882422239</c:v>
                </c:pt>
                <c:pt idx="6">
                  <c:v>-2.4087127349415005</c:v>
                </c:pt>
                <c:pt idx="7">
                  <c:v>-2.3681505378401821</c:v>
                </c:pt>
                <c:pt idx="8">
                  <c:v>-2.3434227086038861</c:v>
                </c:pt>
                <c:pt idx="9">
                  <c:v>-2.2934528973596424</c:v>
                </c:pt>
                <c:pt idx="10">
                  <c:v>-2.2564902352715701</c:v>
                </c:pt>
                <c:pt idx="11">
                  <c:v>-2.2216316566441261</c:v>
                </c:pt>
                <c:pt idx="12">
                  <c:v>-2.1974315016860437</c:v>
                </c:pt>
                <c:pt idx="13">
                  <c:v>-2.1528593825865938</c:v>
                </c:pt>
                <c:pt idx="14">
                  <c:v>-2.1129456219490432</c:v>
                </c:pt>
                <c:pt idx="15">
                  <c:v>-2.0719115403350292</c:v>
                </c:pt>
                <c:pt idx="16">
                  <c:v>-2.0270107731446512</c:v>
                </c:pt>
                <c:pt idx="17">
                  <c:v>-1.9939192172839062</c:v>
                </c:pt>
                <c:pt idx="18">
                  <c:v>-1.9446599004558185</c:v>
                </c:pt>
                <c:pt idx="19">
                  <c:v>-1.9006992737665369</c:v>
                </c:pt>
                <c:pt idx="20">
                  <c:v>-1.8440873109140936</c:v>
                </c:pt>
                <c:pt idx="21">
                  <c:v>-1.8138633283082202</c:v>
                </c:pt>
                <c:pt idx="22">
                  <c:v>-1.7644968035056623</c:v>
                </c:pt>
                <c:pt idx="23">
                  <c:v>-1.7259345636490857</c:v>
                </c:pt>
                <c:pt idx="24">
                  <c:v>-1.6750799499800813</c:v>
                </c:pt>
                <c:pt idx="25">
                  <c:v>-1.6298756733643425</c:v>
                </c:pt>
                <c:pt idx="26">
                  <c:v>-1.5767213503579651</c:v>
                </c:pt>
                <c:pt idx="27">
                  <c:v>-1.5247211611246163</c:v>
                </c:pt>
                <c:pt idx="28">
                  <c:v>-1.4705568120613488</c:v>
                </c:pt>
                <c:pt idx="29">
                  <c:v>-1.4172890890533256</c:v>
                </c:pt>
                <c:pt idx="30">
                  <c:v>-1.3635823185919522</c:v>
                </c:pt>
                <c:pt idx="31">
                  <c:v>-1.3116958866121282</c:v>
                </c:pt>
                <c:pt idx="32">
                  <c:v>-1.2550111384886604</c:v>
                </c:pt>
                <c:pt idx="33">
                  <c:v>-1.1976299799928003</c:v>
                </c:pt>
                <c:pt idx="34">
                  <c:v>-1.1478739297496978</c:v>
                </c:pt>
                <c:pt idx="35">
                  <c:v>-1.0971652359952702</c:v>
                </c:pt>
                <c:pt idx="36">
                  <c:v>-1.0425507540175094</c:v>
                </c:pt>
                <c:pt idx="37">
                  <c:v>-0.99291825247895327</c:v>
                </c:pt>
                <c:pt idx="38">
                  <c:v>-0.9400240657957849</c:v>
                </c:pt>
                <c:pt idx="39">
                  <c:v>-0.88632398810289992</c:v>
                </c:pt>
                <c:pt idx="40">
                  <c:v>-0.83585244149340832</c:v>
                </c:pt>
              </c:numCache>
            </c:numRef>
          </c:yVal>
          <c:smooth val="0"/>
          <c:extLst>
            <c:ext xmlns:c16="http://schemas.microsoft.com/office/drawing/2014/chart" uri="{C3380CC4-5D6E-409C-BE32-E72D297353CC}">
              <c16:uniqueId val="{00000003-AFB5-4744-B84E-13CF0C4FFA9B}"/>
            </c:ext>
          </c:extLst>
        </c:ser>
        <c:dLbls>
          <c:showLegendKey val="0"/>
          <c:showVal val="0"/>
          <c:showCatName val="0"/>
          <c:showSerName val="0"/>
          <c:showPercent val="0"/>
          <c:showBubbleSize val="0"/>
        </c:dLbls>
        <c:axId val="456373856"/>
        <c:axId val="456376600"/>
      </c:scatterChart>
      <c:valAx>
        <c:axId val="456373856"/>
        <c:scaling>
          <c:orientation val="minMax"/>
          <c:max val="90"/>
          <c:min val="50"/>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vert="horz"/>
              <a:lstStyle/>
              <a:p>
                <a:pPr>
                  <a:defRPr sz="1600" b="0"/>
                </a:pPr>
                <a:r>
                  <a:rPr lang="en-GB" sz="1600" b="0" dirty="0"/>
                  <a:t>Age</a:t>
                </a:r>
              </a:p>
            </c:rich>
          </c:tx>
          <c:layout>
            <c:manualLayout>
              <c:xMode val="edge"/>
              <c:yMode val="edge"/>
              <c:x val="0.43259282846575181"/>
              <c:y val="0"/>
            </c:manualLayout>
          </c:layout>
          <c:overlay val="0"/>
          <c:spPr>
            <a:noFill/>
            <a:ln>
              <a:noFill/>
            </a:ln>
            <a:effectLst/>
          </c:sp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0" vert="horz"/>
          <a:lstStyle/>
          <a:p>
            <a:pPr>
              <a:defRPr sz="1600"/>
            </a:pPr>
            <a:endParaRPr lang="en-US"/>
          </a:p>
        </c:txPr>
        <c:crossAx val="456376600"/>
        <c:crosses val="autoZero"/>
        <c:crossBetween val="midCat"/>
      </c:valAx>
      <c:valAx>
        <c:axId val="456376600"/>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vert="horz"/>
              <a:lstStyle/>
              <a:p>
                <a:pPr>
                  <a:defRPr sz="1600" b="0"/>
                </a:pPr>
                <a:r>
                  <a:rPr lang="en-GB" sz="1600" b="0"/>
                  <a:t>Log force of mortality</a:t>
                </a:r>
              </a:p>
            </c:rich>
          </c:tx>
          <c:overlay val="0"/>
          <c:spPr>
            <a:noFill/>
            <a:ln>
              <a:noFill/>
            </a:ln>
            <a:effectLst/>
          </c:sp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vert="horz"/>
          <a:lstStyle/>
          <a:p>
            <a:pPr>
              <a:defRPr sz="1600"/>
            </a:pPr>
            <a:endParaRPr lang="en-US"/>
          </a:p>
        </c:txPr>
        <c:crossAx val="456373856"/>
        <c:crosses val="autoZero"/>
        <c:crossBetween val="midCat"/>
      </c:valAx>
      <c:spPr>
        <a:noFill/>
        <a:ln w="25400">
          <a:noFill/>
        </a:ln>
      </c:spPr>
    </c:plotArea>
    <c:legend>
      <c:legendPos val="r"/>
      <c:layout>
        <c:manualLayout>
          <c:xMode val="edge"/>
          <c:yMode val="edge"/>
          <c:x val="0.66327028663038334"/>
          <c:y val="0.57977687836087"/>
          <c:w val="0.33672971336961666"/>
          <c:h val="0.34281390095967529"/>
        </c:manualLayout>
      </c:layout>
      <c:overlay val="0"/>
      <c:spPr>
        <a:noFill/>
        <a:ln>
          <a:noFill/>
        </a:ln>
        <a:effectLst/>
      </c:spPr>
      <c:txPr>
        <a:bodyPr rot="0" vert="horz"/>
        <a:lstStyle/>
        <a:p>
          <a:pPr>
            <a:defRPr sz="1600"/>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000">
          <a:latin typeface="Times New Roman" panose="02020603050405020304" pitchFamily="18" charset="0"/>
          <a:cs typeface="Times New Roman" panose="02020603050405020304" pitchFamily="18" charset="0"/>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301543" cy="341064"/>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5622798" y="1"/>
            <a:ext cx="4301543" cy="341064"/>
          </a:xfrm>
          <a:prstGeom prst="rect">
            <a:avLst/>
          </a:prstGeom>
        </p:spPr>
        <p:txBody>
          <a:bodyPr vert="horz" lIns="91440" tIns="45720" rIns="91440" bIns="45720" rtlCol="0"/>
          <a:lstStyle>
            <a:lvl1pPr algn="r">
              <a:defRPr sz="1200"/>
            </a:lvl1pPr>
          </a:lstStyle>
          <a:p>
            <a:fld id="{628FD17E-6B43-45FC-B463-23083FEB9D74}" type="datetimeFigureOut">
              <a:rPr lang="en-GB" smtClean="0"/>
              <a:t>09/06/2021</a:t>
            </a:fld>
            <a:endParaRPr lang="en-GB"/>
          </a:p>
        </p:txBody>
      </p:sp>
      <p:sp>
        <p:nvSpPr>
          <p:cNvPr id="4" name="Footer Placeholder 3"/>
          <p:cNvSpPr>
            <a:spLocks noGrp="1"/>
          </p:cNvSpPr>
          <p:nvPr>
            <p:ph type="ftr" sz="quarter" idx="2"/>
          </p:nvPr>
        </p:nvSpPr>
        <p:spPr>
          <a:xfrm>
            <a:off x="0" y="6456613"/>
            <a:ext cx="4301543" cy="341063"/>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5622798" y="6456613"/>
            <a:ext cx="4301543" cy="341063"/>
          </a:xfrm>
          <a:prstGeom prst="rect">
            <a:avLst/>
          </a:prstGeom>
        </p:spPr>
        <p:txBody>
          <a:bodyPr vert="horz" lIns="91440" tIns="45720" rIns="91440" bIns="45720" rtlCol="0" anchor="b"/>
          <a:lstStyle>
            <a:lvl1pPr algn="r">
              <a:defRPr sz="1200"/>
            </a:lvl1pPr>
          </a:lstStyle>
          <a:p>
            <a:fld id="{A0298AF8-F31A-4E7C-AC93-21B080015461}" type="slidenum">
              <a:rPr lang="en-GB" smtClean="0"/>
              <a:t>‹#›</a:t>
            </a:fld>
            <a:endParaRPr lang="en-GB"/>
          </a:p>
        </p:txBody>
      </p:sp>
    </p:spTree>
    <p:extLst>
      <p:ext uri="{BB962C8B-B14F-4D97-AF65-F5344CB8AC3E}">
        <p14:creationId xmlns:p14="http://schemas.microsoft.com/office/powerpoint/2010/main" val="31188348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4301543" cy="339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GB" dirty="0"/>
          </a:p>
        </p:txBody>
      </p:sp>
      <p:sp>
        <p:nvSpPr>
          <p:cNvPr id="7171" name="Rectangle 3"/>
          <p:cNvSpPr>
            <a:spLocks noGrp="1" noChangeArrowheads="1"/>
          </p:cNvSpPr>
          <p:nvPr>
            <p:ph type="dt" idx="1"/>
          </p:nvPr>
        </p:nvSpPr>
        <p:spPr bwMode="auto">
          <a:xfrm>
            <a:off x="5622798" y="0"/>
            <a:ext cx="4301543" cy="339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GB" dirty="0"/>
          </a:p>
        </p:txBody>
      </p:sp>
      <p:sp>
        <p:nvSpPr>
          <p:cNvPr id="7172" name="Rectangle 4"/>
          <p:cNvSpPr>
            <a:spLocks noGrp="1" noRot="1" noChangeAspect="1" noChangeArrowheads="1" noTextEdit="1"/>
          </p:cNvSpPr>
          <p:nvPr>
            <p:ph type="sldImg" idx="2"/>
          </p:nvPr>
        </p:nvSpPr>
        <p:spPr bwMode="auto">
          <a:xfrm>
            <a:off x="3122613" y="509588"/>
            <a:ext cx="3681412" cy="2549525"/>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73" name="Rectangle 5"/>
          <p:cNvSpPr>
            <a:spLocks noGrp="1" noChangeArrowheads="1"/>
          </p:cNvSpPr>
          <p:nvPr>
            <p:ph type="body" sz="quarter" idx="3"/>
          </p:nvPr>
        </p:nvSpPr>
        <p:spPr bwMode="auto">
          <a:xfrm>
            <a:off x="992664" y="3228896"/>
            <a:ext cx="7941310" cy="3058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174" name="Rectangle 6"/>
          <p:cNvSpPr>
            <a:spLocks noGrp="1" noChangeArrowheads="1"/>
          </p:cNvSpPr>
          <p:nvPr>
            <p:ph type="ftr" sz="quarter" idx="4"/>
          </p:nvPr>
        </p:nvSpPr>
        <p:spPr bwMode="auto">
          <a:xfrm>
            <a:off x="0" y="6456612"/>
            <a:ext cx="4301543" cy="339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GB" dirty="0"/>
          </a:p>
        </p:txBody>
      </p:sp>
      <p:sp>
        <p:nvSpPr>
          <p:cNvPr id="7175" name="Rectangle 7"/>
          <p:cNvSpPr>
            <a:spLocks noGrp="1" noChangeArrowheads="1"/>
          </p:cNvSpPr>
          <p:nvPr>
            <p:ph type="sldNum" sz="quarter" idx="5"/>
          </p:nvPr>
        </p:nvSpPr>
        <p:spPr bwMode="auto">
          <a:xfrm>
            <a:off x="5622798" y="6456612"/>
            <a:ext cx="4301543" cy="339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0C75E569-FA29-4591-9ED9-413A86DC2D18}" type="slidenum">
              <a:rPr lang="en-GB"/>
              <a:pPr/>
              <a:t>‹#›</a:t>
            </a:fld>
            <a:endParaRPr lang="en-GB" dirty="0"/>
          </a:p>
        </p:txBody>
      </p:sp>
    </p:spTree>
    <p:extLst>
      <p:ext uri="{BB962C8B-B14F-4D97-AF65-F5344CB8AC3E}">
        <p14:creationId xmlns:p14="http://schemas.microsoft.com/office/powerpoint/2010/main" val="168248329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C75E569-FA29-4591-9ED9-413A86DC2D18}" type="slidenum">
              <a:rPr lang="en-GB" smtClean="0"/>
              <a:pPr/>
              <a:t>1</a:t>
            </a:fld>
            <a:endParaRPr lang="en-GB" dirty="0"/>
          </a:p>
        </p:txBody>
      </p:sp>
    </p:spTree>
    <p:extLst>
      <p:ext uri="{BB962C8B-B14F-4D97-AF65-F5344CB8AC3E}">
        <p14:creationId xmlns:p14="http://schemas.microsoft.com/office/powerpoint/2010/main" val="34358879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chemeClr val="accent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28229" y="2133601"/>
            <a:ext cx="8118044" cy="1295399"/>
          </a:xfrm>
        </p:spPr>
        <p:txBody>
          <a:bodyPr anchor="t"/>
          <a:lstStyle>
            <a:lvl1pPr>
              <a:defRPr sz="3600" b="1">
                <a:solidFill>
                  <a:schemeClr val="bg1"/>
                </a:solidFill>
              </a:defRPr>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428229" y="2781300"/>
            <a:ext cx="6631517" cy="1007740"/>
          </a:xfrm>
        </p:spPr>
        <p:txBody>
          <a:bodyPr/>
          <a:lstStyle>
            <a:lvl1pPr marL="0" indent="0">
              <a:spcBef>
                <a:spcPts val="0"/>
              </a:spcBef>
              <a:buFontTx/>
              <a:buNone/>
              <a:defRPr sz="2600">
                <a:solidFill>
                  <a:schemeClr val="bg1"/>
                </a:solidFill>
              </a:defRPr>
            </a:lvl1pPr>
          </a:lstStyle>
          <a:p>
            <a:pPr lvl="0"/>
            <a:r>
              <a:rPr lang="en-US" noProof="0"/>
              <a:t>Click to edit Master subtitle style</a:t>
            </a:r>
            <a:endParaRPr lang="en-GB" noProof="0" dirty="0"/>
          </a:p>
        </p:txBody>
      </p:sp>
      <p:sp>
        <p:nvSpPr>
          <p:cNvPr id="3076" name="Rectangle 4"/>
          <p:cNvSpPr>
            <a:spLocks noGrp="1" noChangeArrowheads="1"/>
          </p:cNvSpPr>
          <p:nvPr>
            <p:ph type="dt" sz="half" idx="2"/>
          </p:nvPr>
        </p:nvSpPr>
        <p:spPr>
          <a:xfrm>
            <a:off x="428229" y="6410325"/>
            <a:ext cx="2378471" cy="331788"/>
          </a:xfrm>
        </p:spPr>
        <p:txBody>
          <a:bodyPr/>
          <a:lstStyle>
            <a:lvl1pPr>
              <a:defRPr>
                <a:solidFill>
                  <a:schemeClr val="bg1"/>
                </a:solidFill>
              </a:defRPr>
            </a:lvl1pPr>
          </a:lstStyle>
          <a:p>
            <a:r>
              <a:rPr lang="en-US"/>
              <a:t>15/06/21</a:t>
            </a:r>
            <a:endParaRPr lang="en-GB"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2806" y="228600"/>
            <a:ext cx="2909994" cy="1118851"/>
          </a:xfrm>
          <a:prstGeom prst="rect">
            <a:avLst/>
          </a:prstGeom>
        </p:spPr>
      </p:pic>
    </p:spTree>
    <p:extLst>
      <p:ext uri="{BB962C8B-B14F-4D97-AF65-F5344CB8AC3E}">
        <p14:creationId xmlns:p14="http://schemas.microsoft.com/office/powerpoint/2010/main" val="586332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5925" y="4653136"/>
            <a:ext cx="5943600" cy="566738"/>
          </a:xfrm>
        </p:spPr>
        <p:txBody>
          <a:bodyPr anchor="b"/>
          <a:lstStyle>
            <a:lvl1pPr algn="l">
              <a:defRPr sz="2400" b="1"/>
            </a:lvl1pPr>
          </a:lstStyle>
          <a:p>
            <a:r>
              <a:rPr lang="en-US"/>
              <a:t>Click to edit Master title style</a:t>
            </a:r>
            <a:endParaRPr lang="en-GB" dirty="0"/>
          </a:p>
        </p:txBody>
      </p:sp>
      <p:sp>
        <p:nvSpPr>
          <p:cNvPr id="3" name="Picture Placeholder 2"/>
          <p:cNvSpPr>
            <a:spLocks noGrp="1"/>
          </p:cNvSpPr>
          <p:nvPr>
            <p:ph type="pic" idx="1"/>
          </p:nvPr>
        </p:nvSpPr>
        <p:spPr>
          <a:xfrm>
            <a:off x="415924" y="466328"/>
            <a:ext cx="9073579"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GB" dirty="0"/>
          </a:p>
        </p:txBody>
      </p:sp>
      <p:sp>
        <p:nvSpPr>
          <p:cNvPr id="4" name="Text Placeholder 3"/>
          <p:cNvSpPr>
            <a:spLocks noGrp="1"/>
          </p:cNvSpPr>
          <p:nvPr>
            <p:ph type="body" sz="half" idx="2"/>
          </p:nvPr>
        </p:nvSpPr>
        <p:spPr>
          <a:xfrm>
            <a:off x="415925" y="5219874"/>
            <a:ext cx="5943600" cy="804862"/>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t>15/06/21</a:t>
            </a:r>
            <a:endParaRPr lang="en-GB" dirty="0"/>
          </a:p>
        </p:txBody>
      </p:sp>
      <p:sp>
        <p:nvSpPr>
          <p:cNvPr id="6" name="Footer Placeholder 5"/>
          <p:cNvSpPr>
            <a:spLocks noGrp="1"/>
          </p:cNvSpPr>
          <p:nvPr>
            <p:ph type="ftr" sz="quarter" idx="11"/>
          </p:nvPr>
        </p:nvSpPr>
        <p:spPr/>
        <p:txBody>
          <a:bodyPr/>
          <a:lstStyle>
            <a:lvl1pPr>
              <a:defRPr/>
            </a:lvl1pPr>
          </a:lstStyle>
          <a:p>
            <a:endParaRPr lang="en-GB" dirty="0"/>
          </a:p>
        </p:txBody>
      </p:sp>
      <p:sp>
        <p:nvSpPr>
          <p:cNvPr id="7" name="Slide Number Placeholder 6"/>
          <p:cNvSpPr>
            <a:spLocks noGrp="1"/>
          </p:cNvSpPr>
          <p:nvPr>
            <p:ph type="sldNum" sz="quarter" idx="12"/>
          </p:nvPr>
        </p:nvSpPr>
        <p:spPr/>
        <p:txBody>
          <a:bodyPr/>
          <a:lstStyle>
            <a:lvl1pPr>
              <a:defRPr/>
            </a:lvl1pPr>
          </a:lstStyle>
          <a:p>
            <a:fld id="{43FE9C09-A791-4882-904F-A1C4017C9B6E}" type="slidenum">
              <a:rPr lang="en-GB"/>
              <a:pPr/>
              <a:t>‹#›</a:t>
            </a:fld>
            <a:endParaRPr lang="en-GB" dirty="0"/>
          </a:p>
        </p:txBody>
      </p:sp>
    </p:spTree>
    <p:extLst>
      <p:ext uri="{BB962C8B-B14F-4D97-AF65-F5344CB8AC3E}">
        <p14:creationId xmlns:p14="http://schemas.microsoft.com/office/powerpoint/2010/main" val="3342227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28229" y="404813"/>
            <a:ext cx="8982471"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28228" y="1557338"/>
            <a:ext cx="4407826" cy="4640262"/>
          </a:xfrm>
        </p:spPr>
        <p:txBody>
          <a:bodyPr/>
          <a:lstStyle>
            <a:lvl1pPr>
              <a:defRPr sz="22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hart Placeholder 3"/>
          <p:cNvSpPr>
            <a:spLocks noGrp="1"/>
          </p:cNvSpPr>
          <p:nvPr>
            <p:ph type="chart" sz="half" idx="2"/>
          </p:nvPr>
        </p:nvSpPr>
        <p:spPr>
          <a:xfrm>
            <a:off x="5001154" y="1557338"/>
            <a:ext cx="4409546" cy="4640262"/>
          </a:xfrm>
        </p:spPr>
        <p:txBody>
          <a:bodyPr/>
          <a:lstStyle>
            <a:lvl1pPr>
              <a:defRPr sz="2200"/>
            </a:lvl1pPr>
          </a:lstStyle>
          <a:p>
            <a:r>
              <a:rPr lang="en-US" dirty="0"/>
              <a:t>Click icon to add chart</a:t>
            </a:r>
            <a:endParaRPr lang="en-GB" dirty="0"/>
          </a:p>
        </p:txBody>
      </p:sp>
      <p:sp>
        <p:nvSpPr>
          <p:cNvPr id="5" name="Date Placeholder 4"/>
          <p:cNvSpPr>
            <a:spLocks noGrp="1"/>
          </p:cNvSpPr>
          <p:nvPr>
            <p:ph type="dt" sz="half" idx="10"/>
          </p:nvPr>
        </p:nvSpPr>
        <p:spPr>
          <a:xfrm>
            <a:off x="428229" y="6410325"/>
            <a:ext cx="2184135" cy="331788"/>
          </a:xfrm>
        </p:spPr>
        <p:txBody>
          <a:bodyPr/>
          <a:lstStyle>
            <a:lvl1pPr>
              <a:defRPr/>
            </a:lvl1pPr>
          </a:lstStyle>
          <a:p>
            <a:r>
              <a:rPr lang="en-US"/>
              <a:t>15/06/21</a:t>
            </a:r>
            <a:endParaRPr lang="en-GB" dirty="0"/>
          </a:p>
        </p:txBody>
      </p:sp>
      <p:sp>
        <p:nvSpPr>
          <p:cNvPr id="6" name="Footer Placeholder 5"/>
          <p:cNvSpPr>
            <a:spLocks noGrp="1"/>
          </p:cNvSpPr>
          <p:nvPr>
            <p:ph type="ftr" sz="quarter" idx="11"/>
          </p:nvPr>
        </p:nvSpPr>
        <p:spPr>
          <a:xfrm>
            <a:off x="2612365" y="6410325"/>
            <a:ext cx="4681273" cy="331788"/>
          </a:xfrm>
        </p:spPr>
        <p:txBody>
          <a:bodyPr/>
          <a:lstStyle>
            <a:lvl1pPr>
              <a:defRPr/>
            </a:lvl1pPr>
          </a:lstStyle>
          <a:p>
            <a:endParaRPr lang="en-GB" dirty="0"/>
          </a:p>
        </p:txBody>
      </p:sp>
      <p:sp>
        <p:nvSpPr>
          <p:cNvPr id="7" name="Slide Number Placeholder 6"/>
          <p:cNvSpPr>
            <a:spLocks noGrp="1"/>
          </p:cNvSpPr>
          <p:nvPr>
            <p:ph type="sldNum" sz="quarter" idx="12"/>
          </p:nvPr>
        </p:nvSpPr>
        <p:spPr>
          <a:xfrm>
            <a:off x="8776097" y="6402389"/>
            <a:ext cx="701675" cy="339725"/>
          </a:xfrm>
        </p:spPr>
        <p:txBody>
          <a:bodyPr/>
          <a:lstStyle>
            <a:lvl1pPr>
              <a:defRPr/>
            </a:lvl1pPr>
          </a:lstStyle>
          <a:p>
            <a:fld id="{DD990B9C-E09A-4941-8EE5-1699664D5C7B}" type="slidenum">
              <a:rPr lang="en-GB"/>
              <a:pPr/>
              <a:t>‹#›</a:t>
            </a:fld>
            <a:endParaRPr lang="en-GB" dirty="0"/>
          </a:p>
        </p:txBody>
      </p:sp>
    </p:spTree>
    <p:extLst>
      <p:ext uri="{BB962C8B-B14F-4D97-AF65-F5344CB8AC3E}">
        <p14:creationId xmlns:p14="http://schemas.microsoft.com/office/powerpoint/2010/main" val="3777601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8" y="0"/>
            <a:ext cx="9896283" cy="6858000"/>
          </a:xfrm>
          <a:prstGeom prst="rect">
            <a:avLst/>
          </a:prstGeom>
        </p:spPr>
      </p:pic>
      <p:sp>
        <p:nvSpPr>
          <p:cNvPr id="3074" name="Rectangle 2"/>
          <p:cNvSpPr>
            <a:spLocks noGrp="1" noChangeArrowheads="1"/>
          </p:cNvSpPr>
          <p:nvPr>
            <p:ph type="ctrTitle"/>
          </p:nvPr>
        </p:nvSpPr>
        <p:spPr>
          <a:xfrm>
            <a:off x="428229" y="2133601"/>
            <a:ext cx="8118044" cy="1295399"/>
          </a:xfrm>
        </p:spPr>
        <p:txBody>
          <a:bodyPr anchor="t"/>
          <a:lstStyle>
            <a:lvl1pPr>
              <a:defRPr sz="3600" b="1">
                <a:solidFill>
                  <a:schemeClr val="bg1"/>
                </a:solidFill>
              </a:defRPr>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428229" y="2781300"/>
            <a:ext cx="6631517" cy="1007740"/>
          </a:xfrm>
        </p:spPr>
        <p:txBody>
          <a:bodyPr/>
          <a:lstStyle>
            <a:lvl1pPr marL="0" indent="0">
              <a:spcBef>
                <a:spcPts val="0"/>
              </a:spcBef>
              <a:buFontTx/>
              <a:buNone/>
              <a:defRPr sz="2600">
                <a:solidFill>
                  <a:schemeClr val="bg1"/>
                </a:solidFill>
              </a:defRPr>
            </a:lvl1pPr>
          </a:lstStyle>
          <a:p>
            <a:pPr lvl="0"/>
            <a:r>
              <a:rPr lang="en-US" noProof="0"/>
              <a:t>Click to edit Master subtitle style</a:t>
            </a:r>
            <a:endParaRPr lang="en-GB" noProof="0" dirty="0"/>
          </a:p>
        </p:txBody>
      </p:sp>
      <p:sp>
        <p:nvSpPr>
          <p:cNvPr id="3076" name="Rectangle 4"/>
          <p:cNvSpPr>
            <a:spLocks noGrp="1" noChangeArrowheads="1"/>
          </p:cNvSpPr>
          <p:nvPr>
            <p:ph type="dt" sz="half" idx="2"/>
          </p:nvPr>
        </p:nvSpPr>
        <p:spPr>
          <a:xfrm>
            <a:off x="428229" y="6410325"/>
            <a:ext cx="2378471" cy="331788"/>
          </a:xfrm>
        </p:spPr>
        <p:txBody>
          <a:bodyPr/>
          <a:lstStyle>
            <a:lvl1pPr>
              <a:defRPr>
                <a:solidFill>
                  <a:schemeClr val="bg1"/>
                </a:solidFill>
              </a:defRPr>
            </a:lvl1pPr>
          </a:lstStyle>
          <a:p>
            <a:r>
              <a:rPr lang="en-US"/>
              <a:t>15/06/21</a:t>
            </a:r>
            <a:endParaRPr lang="en-GB"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2806" y="228600"/>
            <a:ext cx="2909994" cy="1118851"/>
          </a:xfrm>
          <a:prstGeom prst="rect">
            <a:avLst/>
          </a:prstGeom>
        </p:spPr>
      </p:pic>
    </p:spTree>
    <p:extLst>
      <p:ext uri="{BB962C8B-B14F-4D97-AF65-F5344CB8AC3E}">
        <p14:creationId xmlns:p14="http://schemas.microsoft.com/office/powerpoint/2010/main" val="2299159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6_Title Slide">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28229" y="2133601"/>
            <a:ext cx="7723584" cy="1295399"/>
          </a:xfrm>
        </p:spPr>
        <p:txBody>
          <a:bodyPr anchor="t"/>
          <a:lstStyle>
            <a:lvl1pPr>
              <a:defRPr sz="3600">
                <a:solidFill>
                  <a:schemeClr val="accent1"/>
                </a:solidFill>
              </a:defRPr>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428229" y="2781300"/>
            <a:ext cx="6631517" cy="1007740"/>
          </a:xfrm>
        </p:spPr>
        <p:txBody>
          <a:bodyPr/>
          <a:lstStyle>
            <a:lvl1pPr marL="0" indent="0">
              <a:spcBef>
                <a:spcPts val="0"/>
              </a:spcBef>
              <a:buFontTx/>
              <a:buNone/>
              <a:defRPr sz="2600">
                <a:solidFill>
                  <a:schemeClr val="accent2"/>
                </a:solidFill>
              </a:defRPr>
            </a:lvl1pPr>
          </a:lstStyle>
          <a:p>
            <a:pPr lvl="0"/>
            <a:r>
              <a:rPr lang="en-US" noProof="0"/>
              <a:t>Click to edit Master subtitle style</a:t>
            </a:r>
            <a:endParaRPr lang="en-GB" noProof="0" dirty="0"/>
          </a:p>
        </p:txBody>
      </p:sp>
      <p:sp>
        <p:nvSpPr>
          <p:cNvPr id="3076" name="Rectangle 4"/>
          <p:cNvSpPr>
            <a:spLocks noGrp="1" noChangeArrowheads="1"/>
          </p:cNvSpPr>
          <p:nvPr>
            <p:ph type="dt" sz="half" idx="2"/>
          </p:nvPr>
        </p:nvSpPr>
        <p:spPr>
          <a:xfrm>
            <a:off x="428229" y="6410325"/>
            <a:ext cx="2378471" cy="331788"/>
          </a:xfrm>
        </p:spPr>
        <p:txBody>
          <a:bodyPr/>
          <a:lstStyle>
            <a:lvl1pPr>
              <a:defRPr>
                <a:solidFill>
                  <a:schemeClr val="accent2"/>
                </a:solidFill>
              </a:defRPr>
            </a:lvl1pPr>
          </a:lstStyle>
          <a:p>
            <a:r>
              <a:rPr lang="en-US"/>
              <a:t>15/06/21</a:t>
            </a:r>
            <a:endParaRPr lang="en-GB"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2806" y="228601"/>
            <a:ext cx="2909992" cy="1118850"/>
          </a:xfrm>
          <a:prstGeom prst="rect">
            <a:avLst/>
          </a:prstGeom>
        </p:spPr>
      </p:pic>
    </p:spTree>
    <p:extLst>
      <p:ext uri="{BB962C8B-B14F-4D97-AF65-F5344CB8AC3E}">
        <p14:creationId xmlns:p14="http://schemas.microsoft.com/office/powerpoint/2010/main" val="1394681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7_Title Slide">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28229" y="2133601"/>
            <a:ext cx="7723584" cy="1295399"/>
          </a:xfrm>
        </p:spPr>
        <p:txBody>
          <a:bodyPr anchor="t"/>
          <a:lstStyle>
            <a:lvl1pPr>
              <a:defRPr sz="3600">
                <a:solidFill>
                  <a:schemeClr val="accent1"/>
                </a:solidFill>
              </a:defRPr>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428229" y="2781300"/>
            <a:ext cx="6631517" cy="1007740"/>
          </a:xfrm>
        </p:spPr>
        <p:txBody>
          <a:bodyPr/>
          <a:lstStyle>
            <a:lvl1pPr marL="0" indent="0">
              <a:spcBef>
                <a:spcPts val="0"/>
              </a:spcBef>
              <a:buFontTx/>
              <a:buNone/>
              <a:defRPr sz="2600">
                <a:solidFill>
                  <a:schemeClr val="accent2"/>
                </a:solidFill>
              </a:defRPr>
            </a:lvl1pPr>
          </a:lstStyle>
          <a:p>
            <a:pPr lvl="0"/>
            <a:r>
              <a:rPr lang="en-US" noProof="0"/>
              <a:t>Click to edit Master subtitle style</a:t>
            </a:r>
            <a:endParaRPr lang="en-GB" noProof="0" dirty="0"/>
          </a:p>
        </p:txBody>
      </p:sp>
      <p:sp>
        <p:nvSpPr>
          <p:cNvPr id="3076" name="Rectangle 4"/>
          <p:cNvSpPr>
            <a:spLocks noGrp="1" noChangeArrowheads="1"/>
          </p:cNvSpPr>
          <p:nvPr>
            <p:ph type="dt" sz="half" idx="2"/>
          </p:nvPr>
        </p:nvSpPr>
        <p:spPr>
          <a:xfrm>
            <a:off x="428229" y="6410325"/>
            <a:ext cx="2378471" cy="331788"/>
          </a:xfrm>
        </p:spPr>
        <p:txBody>
          <a:bodyPr/>
          <a:lstStyle>
            <a:lvl1pPr>
              <a:defRPr>
                <a:solidFill>
                  <a:schemeClr val="accent2"/>
                </a:solidFill>
              </a:defRPr>
            </a:lvl1pPr>
          </a:lstStyle>
          <a:p>
            <a:r>
              <a:rPr lang="en-US"/>
              <a:t>15/06/21</a:t>
            </a:r>
            <a:endParaRPr lang="en-GB"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2806" y="228601"/>
            <a:ext cx="2909992" cy="1118850"/>
          </a:xfrm>
          <a:prstGeom prst="rect">
            <a:avLst/>
          </a:prstGeom>
        </p:spPr>
      </p:pic>
    </p:spTree>
    <p:extLst>
      <p:ext uri="{BB962C8B-B14F-4D97-AF65-F5344CB8AC3E}">
        <p14:creationId xmlns:p14="http://schemas.microsoft.com/office/powerpoint/2010/main" val="4107042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lvl1pPr>
              <a:defRPr/>
            </a:lvl1pPr>
          </a:lstStyle>
          <a:p>
            <a:r>
              <a:rPr lang="en-US"/>
              <a:t>15/06/21</a:t>
            </a:r>
            <a:endParaRPr lang="en-GB" dirty="0"/>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Slide Number Placeholder 5"/>
          <p:cNvSpPr>
            <a:spLocks noGrp="1"/>
          </p:cNvSpPr>
          <p:nvPr>
            <p:ph type="sldNum" sz="quarter" idx="12"/>
          </p:nvPr>
        </p:nvSpPr>
        <p:spPr/>
        <p:txBody>
          <a:bodyPr/>
          <a:lstStyle>
            <a:lvl1pPr>
              <a:defRPr/>
            </a:lvl1pPr>
          </a:lstStyle>
          <a:p>
            <a:fld id="{FE8DA6AF-1811-4E27-A96F-54109F1D0275}" type="slidenum">
              <a:rPr lang="en-GB"/>
              <a:pPr/>
              <a:t>‹#›</a:t>
            </a:fld>
            <a:endParaRPr lang="en-GB" dirty="0"/>
          </a:p>
        </p:txBody>
      </p:sp>
    </p:spTree>
    <p:extLst>
      <p:ext uri="{BB962C8B-B14F-4D97-AF65-F5344CB8AC3E}">
        <p14:creationId xmlns:p14="http://schemas.microsoft.com/office/powerpoint/2010/main" val="1736545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sz="half" idx="1"/>
          </p:nvPr>
        </p:nvSpPr>
        <p:spPr>
          <a:xfrm>
            <a:off x="428228" y="1557338"/>
            <a:ext cx="4407826" cy="4640262"/>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5001154" y="1557338"/>
            <a:ext cx="4409546" cy="4640262"/>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lvl1pPr>
              <a:defRPr/>
            </a:lvl1pPr>
          </a:lstStyle>
          <a:p>
            <a:r>
              <a:rPr lang="en-US"/>
              <a:t>15/06/21</a:t>
            </a:r>
            <a:endParaRPr lang="en-GB" dirty="0"/>
          </a:p>
        </p:txBody>
      </p:sp>
      <p:sp>
        <p:nvSpPr>
          <p:cNvPr id="6" name="Footer Placeholder 5"/>
          <p:cNvSpPr>
            <a:spLocks noGrp="1"/>
          </p:cNvSpPr>
          <p:nvPr>
            <p:ph type="ftr" sz="quarter" idx="11"/>
          </p:nvPr>
        </p:nvSpPr>
        <p:spPr/>
        <p:txBody>
          <a:bodyPr/>
          <a:lstStyle>
            <a:lvl1pPr>
              <a:defRPr/>
            </a:lvl1pPr>
          </a:lstStyle>
          <a:p>
            <a:endParaRPr lang="en-GB" dirty="0"/>
          </a:p>
        </p:txBody>
      </p:sp>
      <p:sp>
        <p:nvSpPr>
          <p:cNvPr id="7" name="Slide Number Placeholder 6"/>
          <p:cNvSpPr>
            <a:spLocks noGrp="1"/>
          </p:cNvSpPr>
          <p:nvPr>
            <p:ph type="sldNum" sz="quarter" idx="12"/>
          </p:nvPr>
        </p:nvSpPr>
        <p:spPr/>
        <p:txBody>
          <a:bodyPr/>
          <a:lstStyle>
            <a:lvl1pPr>
              <a:defRPr/>
            </a:lvl1pPr>
          </a:lstStyle>
          <a:p>
            <a:fld id="{375E1C19-A04E-4390-A400-023E4FCB19F2}" type="slidenum">
              <a:rPr lang="en-GB"/>
              <a:pPr/>
              <a:t>‹#›</a:t>
            </a:fld>
            <a:endParaRPr lang="en-GB" dirty="0"/>
          </a:p>
        </p:txBody>
      </p:sp>
    </p:spTree>
    <p:extLst>
      <p:ext uri="{BB962C8B-B14F-4D97-AF65-F5344CB8AC3E}">
        <p14:creationId xmlns:p14="http://schemas.microsoft.com/office/powerpoint/2010/main" val="4288328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30088" y="404664"/>
            <a:ext cx="8915400" cy="1143000"/>
          </a:xfrm>
        </p:spPr>
        <p:txBody>
          <a:bodyPr/>
          <a:lstStyle>
            <a:lvl1pPr>
              <a:defRPr/>
            </a:lvl1pPr>
          </a:lstStyle>
          <a:p>
            <a:r>
              <a:rPr lang="en-US"/>
              <a:t>Click to edit Master title style</a:t>
            </a:r>
            <a:endParaRPr lang="en-GB" dirty="0"/>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2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5032111" y="1535113"/>
            <a:ext cx="4378590" cy="639762"/>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111" y="2174875"/>
            <a:ext cx="4378590" cy="3951288"/>
          </a:xfrm>
        </p:spPr>
        <p:txBody>
          <a:bodyPr/>
          <a:lstStyle>
            <a:lvl1pPr>
              <a:defRPr sz="22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Date Placeholder 6"/>
          <p:cNvSpPr>
            <a:spLocks noGrp="1"/>
          </p:cNvSpPr>
          <p:nvPr>
            <p:ph type="dt" sz="half" idx="10"/>
          </p:nvPr>
        </p:nvSpPr>
        <p:spPr/>
        <p:txBody>
          <a:bodyPr/>
          <a:lstStyle>
            <a:lvl1pPr>
              <a:defRPr/>
            </a:lvl1pPr>
          </a:lstStyle>
          <a:p>
            <a:r>
              <a:rPr lang="en-US"/>
              <a:t>15/06/21</a:t>
            </a:r>
            <a:endParaRPr lang="en-GB" dirty="0"/>
          </a:p>
        </p:txBody>
      </p:sp>
      <p:sp>
        <p:nvSpPr>
          <p:cNvPr id="8" name="Footer Placeholder 7"/>
          <p:cNvSpPr>
            <a:spLocks noGrp="1"/>
          </p:cNvSpPr>
          <p:nvPr>
            <p:ph type="ftr" sz="quarter" idx="11"/>
          </p:nvPr>
        </p:nvSpPr>
        <p:spPr/>
        <p:txBody>
          <a:bodyPr/>
          <a:lstStyle>
            <a:lvl1pPr>
              <a:defRPr/>
            </a:lvl1pPr>
          </a:lstStyle>
          <a:p>
            <a:endParaRPr lang="en-GB" dirty="0"/>
          </a:p>
        </p:txBody>
      </p:sp>
      <p:sp>
        <p:nvSpPr>
          <p:cNvPr id="9" name="Slide Number Placeholder 8"/>
          <p:cNvSpPr>
            <a:spLocks noGrp="1"/>
          </p:cNvSpPr>
          <p:nvPr>
            <p:ph type="sldNum" sz="quarter" idx="12"/>
          </p:nvPr>
        </p:nvSpPr>
        <p:spPr/>
        <p:txBody>
          <a:bodyPr/>
          <a:lstStyle>
            <a:lvl1pPr>
              <a:defRPr/>
            </a:lvl1pPr>
          </a:lstStyle>
          <a:p>
            <a:fld id="{1FB513AD-2D40-40B6-B454-91430654BAD4}" type="slidenum">
              <a:rPr lang="en-GB"/>
              <a:pPr/>
              <a:t>‹#›</a:t>
            </a:fld>
            <a:endParaRPr lang="en-GB" dirty="0"/>
          </a:p>
        </p:txBody>
      </p:sp>
    </p:spTree>
    <p:extLst>
      <p:ext uri="{BB962C8B-B14F-4D97-AF65-F5344CB8AC3E}">
        <p14:creationId xmlns:p14="http://schemas.microsoft.com/office/powerpoint/2010/main" val="2271509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r>
              <a:rPr lang="en-US"/>
              <a:t>15/06/21</a:t>
            </a:r>
            <a:endParaRPr lang="en-GB" dirty="0"/>
          </a:p>
        </p:txBody>
      </p:sp>
      <p:sp>
        <p:nvSpPr>
          <p:cNvPr id="4" name="Footer Placeholder 3"/>
          <p:cNvSpPr>
            <a:spLocks noGrp="1"/>
          </p:cNvSpPr>
          <p:nvPr>
            <p:ph type="ftr" sz="quarter" idx="11"/>
          </p:nvPr>
        </p:nvSpPr>
        <p:spPr/>
        <p:txBody>
          <a:bodyPr/>
          <a:lstStyle>
            <a:lvl1pPr>
              <a:defRPr/>
            </a:lvl1pPr>
          </a:lstStyle>
          <a:p>
            <a:endParaRPr lang="en-GB" dirty="0"/>
          </a:p>
        </p:txBody>
      </p:sp>
      <p:sp>
        <p:nvSpPr>
          <p:cNvPr id="5" name="Slide Number Placeholder 4"/>
          <p:cNvSpPr>
            <a:spLocks noGrp="1"/>
          </p:cNvSpPr>
          <p:nvPr>
            <p:ph type="sldNum" sz="quarter" idx="12"/>
          </p:nvPr>
        </p:nvSpPr>
        <p:spPr/>
        <p:txBody>
          <a:bodyPr/>
          <a:lstStyle>
            <a:lvl1pPr>
              <a:defRPr/>
            </a:lvl1pPr>
          </a:lstStyle>
          <a:p>
            <a:fld id="{CCC5EDD3-CB13-45EB-8A5C-B486875EE4D2}" type="slidenum">
              <a:rPr lang="en-GB"/>
              <a:pPr/>
              <a:t>‹#›</a:t>
            </a:fld>
            <a:endParaRPr lang="en-GB" dirty="0"/>
          </a:p>
        </p:txBody>
      </p:sp>
    </p:spTree>
    <p:extLst>
      <p:ext uri="{BB962C8B-B14F-4D97-AF65-F5344CB8AC3E}">
        <p14:creationId xmlns:p14="http://schemas.microsoft.com/office/powerpoint/2010/main" val="2225758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a:t>15/06/21</a:t>
            </a:r>
            <a:endParaRPr lang="en-GB" dirty="0"/>
          </a:p>
        </p:txBody>
      </p:sp>
      <p:sp>
        <p:nvSpPr>
          <p:cNvPr id="3" name="Footer Placeholder 2"/>
          <p:cNvSpPr>
            <a:spLocks noGrp="1"/>
          </p:cNvSpPr>
          <p:nvPr>
            <p:ph type="ftr" sz="quarter" idx="11"/>
          </p:nvPr>
        </p:nvSpPr>
        <p:spPr/>
        <p:txBody>
          <a:bodyPr/>
          <a:lstStyle>
            <a:lvl1pPr>
              <a:defRPr/>
            </a:lvl1pPr>
          </a:lstStyle>
          <a:p>
            <a:endParaRPr lang="en-GB" dirty="0"/>
          </a:p>
        </p:txBody>
      </p:sp>
      <p:sp>
        <p:nvSpPr>
          <p:cNvPr id="4" name="Slide Number Placeholder 3"/>
          <p:cNvSpPr>
            <a:spLocks noGrp="1"/>
          </p:cNvSpPr>
          <p:nvPr>
            <p:ph type="sldNum" sz="quarter" idx="12"/>
          </p:nvPr>
        </p:nvSpPr>
        <p:spPr/>
        <p:txBody>
          <a:bodyPr/>
          <a:lstStyle>
            <a:lvl1pPr>
              <a:defRPr/>
            </a:lvl1pPr>
          </a:lstStyle>
          <a:p>
            <a:fld id="{22D29D89-28D6-400C-BE2E-4CB4EC7E1F86}" type="slidenum">
              <a:rPr lang="en-GB"/>
              <a:pPr/>
              <a:t>‹#›</a:t>
            </a:fld>
            <a:endParaRPr lang="en-GB" dirty="0"/>
          </a:p>
        </p:txBody>
      </p:sp>
    </p:spTree>
    <p:extLst>
      <p:ext uri="{BB962C8B-B14F-4D97-AF65-F5344CB8AC3E}">
        <p14:creationId xmlns:p14="http://schemas.microsoft.com/office/powerpoint/2010/main" val="522497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28229" y="404813"/>
            <a:ext cx="8982471"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dirty="0"/>
          </a:p>
        </p:txBody>
      </p:sp>
      <p:sp>
        <p:nvSpPr>
          <p:cNvPr id="1027" name="Rectangle 3"/>
          <p:cNvSpPr>
            <a:spLocks noGrp="1" noChangeArrowheads="1"/>
          </p:cNvSpPr>
          <p:nvPr>
            <p:ph type="body" idx="1"/>
          </p:nvPr>
        </p:nvSpPr>
        <p:spPr bwMode="auto">
          <a:xfrm>
            <a:off x="428229" y="1557338"/>
            <a:ext cx="8982471" cy="464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28" name="Rectangle 4"/>
          <p:cNvSpPr>
            <a:spLocks noGrp="1" noChangeArrowheads="1"/>
          </p:cNvSpPr>
          <p:nvPr>
            <p:ph type="dt" sz="half" idx="2"/>
          </p:nvPr>
        </p:nvSpPr>
        <p:spPr bwMode="auto">
          <a:xfrm>
            <a:off x="428229" y="6410325"/>
            <a:ext cx="2184135" cy="33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solidFill>
                  <a:schemeClr val="tx1"/>
                </a:solidFill>
              </a:defRPr>
            </a:lvl1pPr>
          </a:lstStyle>
          <a:p>
            <a:r>
              <a:rPr lang="en-US"/>
              <a:t>15/06/21</a:t>
            </a:r>
            <a:endParaRPr lang="en-GB" dirty="0"/>
          </a:p>
        </p:txBody>
      </p:sp>
      <p:sp>
        <p:nvSpPr>
          <p:cNvPr id="1029" name="Rectangle 5"/>
          <p:cNvSpPr>
            <a:spLocks noGrp="1" noChangeArrowheads="1"/>
          </p:cNvSpPr>
          <p:nvPr>
            <p:ph type="ftr" sz="quarter" idx="3"/>
          </p:nvPr>
        </p:nvSpPr>
        <p:spPr bwMode="auto">
          <a:xfrm>
            <a:off x="2612365" y="6410325"/>
            <a:ext cx="4681273" cy="33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solidFill>
                  <a:srgbClr val="3F4548"/>
                </a:solidFill>
              </a:defRPr>
            </a:lvl1pPr>
          </a:lstStyle>
          <a:p>
            <a:endParaRPr lang="en-GB" dirty="0"/>
          </a:p>
        </p:txBody>
      </p:sp>
      <p:sp>
        <p:nvSpPr>
          <p:cNvPr id="1030" name="Rectangle 6"/>
          <p:cNvSpPr>
            <a:spLocks noGrp="1" noChangeArrowheads="1"/>
          </p:cNvSpPr>
          <p:nvPr>
            <p:ph type="sldNum" sz="quarter" idx="4"/>
          </p:nvPr>
        </p:nvSpPr>
        <p:spPr bwMode="auto">
          <a:xfrm>
            <a:off x="8776097" y="6402389"/>
            <a:ext cx="701675"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rgbClr val="3F4548"/>
                </a:solidFill>
              </a:defRPr>
            </a:lvl1pPr>
          </a:lstStyle>
          <a:p>
            <a:fld id="{65C5C0B4-F90D-4B90-B187-E84366B07232}" type="slidenum">
              <a:rPr lang="en-GB" smtClean="0"/>
              <a:pPr/>
              <a:t>‹#›</a:t>
            </a:fld>
            <a:endParaRPr lang="en-GB" dirty="0"/>
          </a:p>
        </p:txBody>
      </p:sp>
      <p:sp>
        <p:nvSpPr>
          <p:cNvPr id="1031" name="Line 7"/>
          <p:cNvSpPr>
            <a:spLocks noChangeShapeType="1"/>
          </p:cNvSpPr>
          <p:nvPr/>
        </p:nvSpPr>
        <p:spPr bwMode="auto">
          <a:xfrm>
            <a:off x="507340" y="6329363"/>
            <a:ext cx="8891323"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grpSp>
        <p:nvGrpSpPr>
          <p:cNvPr id="10" name="Group 64"/>
          <p:cNvGrpSpPr/>
          <p:nvPr/>
        </p:nvGrpSpPr>
        <p:grpSpPr>
          <a:xfrm>
            <a:off x="-3137354" y="0"/>
            <a:ext cx="3018256" cy="6858000"/>
            <a:chOff x="-3137354" y="0"/>
            <a:chExt cx="3018256" cy="6858000"/>
          </a:xfrm>
        </p:grpSpPr>
        <p:sp>
          <p:nvSpPr>
            <p:cNvPr id="12" name="Rectangle 11"/>
            <p:cNvSpPr/>
            <p:nvPr userDrawn="1"/>
          </p:nvSpPr>
          <p:spPr>
            <a:xfrm>
              <a:off x="-3137354" y="0"/>
              <a:ext cx="29944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userDrawn="1"/>
          </p:nvSpPr>
          <p:spPr>
            <a:xfrm>
              <a:off x="-2982572" y="99308"/>
              <a:ext cx="2839661" cy="153888"/>
            </a:xfrm>
            <a:prstGeom prst="rect">
              <a:avLst/>
            </a:prstGeom>
            <a:noFill/>
          </p:spPr>
          <p:txBody>
            <a:bodyPr wrap="square" lIns="0" tIns="0" rIns="0" bIns="0" rtlCol="0">
              <a:spAutoFit/>
            </a:bodyPr>
            <a:lstStyle/>
            <a:p>
              <a:r>
                <a:rPr lang="en-GB" sz="1000" b="1" dirty="0">
                  <a:solidFill>
                    <a:schemeClr val="accent2"/>
                  </a:solidFill>
                </a:rPr>
                <a:t>Colour</a:t>
              </a:r>
              <a:r>
                <a:rPr lang="en-GB" sz="1000" b="1" baseline="0" dirty="0">
                  <a:solidFill>
                    <a:schemeClr val="accent2"/>
                  </a:solidFill>
                </a:rPr>
                <a:t> palette for PowerPoint presentations</a:t>
              </a:r>
              <a:endParaRPr lang="en-US" sz="1000" b="1" dirty="0">
                <a:solidFill>
                  <a:schemeClr val="accent2"/>
                </a:solidFill>
              </a:endParaRPr>
            </a:p>
          </p:txBody>
        </p:sp>
        <p:grpSp>
          <p:nvGrpSpPr>
            <p:cNvPr id="14" name="Group 58"/>
            <p:cNvGrpSpPr/>
            <p:nvPr userDrawn="1"/>
          </p:nvGrpSpPr>
          <p:grpSpPr>
            <a:xfrm>
              <a:off x="-2982571" y="476672"/>
              <a:ext cx="2863473" cy="307777"/>
              <a:chOff x="-2982571" y="476672"/>
              <a:chExt cx="2863473" cy="307777"/>
            </a:xfrm>
          </p:grpSpPr>
          <p:sp>
            <p:nvSpPr>
              <p:cNvPr id="56" name="Rectangle 9"/>
              <p:cNvSpPr/>
              <p:nvPr userDrawn="1"/>
            </p:nvSpPr>
            <p:spPr>
              <a:xfrm>
                <a:off x="-2982571" y="476672"/>
                <a:ext cx="309565" cy="285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Box 11"/>
              <p:cNvSpPr txBox="1"/>
              <p:nvPr userDrawn="1"/>
            </p:nvSpPr>
            <p:spPr>
              <a:xfrm>
                <a:off x="-2518224" y="476672"/>
                <a:ext cx="2399126" cy="307777"/>
              </a:xfrm>
              <a:prstGeom prst="rect">
                <a:avLst/>
              </a:prstGeom>
              <a:noFill/>
            </p:spPr>
            <p:txBody>
              <a:bodyPr wrap="square" lIns="0" tIns="0" rIns="0" bIns="0" rtlCol="0">
                <a:spAutoFit/>
              </a:bodyPr>
              <a:lstStyle/>
              <a:p>
                <a:r>
                  <a:rPr lang="en-GB" sz="1000" dirty="0"/>
                  <a:t>Dark blue</a:t>
                </a:r>
              </a:p>
              <a:p>
                <a:r>
                  <a:rPr lang="en-GB" sz="1000" dirty="0"/>
                  <a:t>R17</a:t>
                </a:r>
                <a:r>
                  <a:rPr lang="en-GB" sz="1000" baseline="0" dirty="0"/>
                  <a:t>  G52  B88</a:t>
                </a:r>
                <a:endParaRPr lang="en-US" sz="1000" dirty="0"/>
              </a:p>
            </p:txBody>
          </p:sp>
        </p:grpSp>
        <p:grpSp>
          <p:nvGrpSpPr>
            <p:cNvPr id="15" name="Group 13"/>
            <p:cNvGrpSpPr/>
            <p:nvPr userDrawn="1"/>
          </p:nvGrpSpPr>
          <p:grpSpPr>
            <a:xfrm>
              <a:off x="-2982575" y="882170"/>
              <a:ext cx="2863476" cy="307777"/>
              <a:chOff x="-2928990" y="365095"/>
              <a:chExt cx="2643206" cy="307777"/>
            </a:xfrm>
          </p:grpSpPr>
          <p:sp>
            <p:nvSpPr>
              <p:cNvPr id="54" name="Rectangle 14"/>
              <p:cNvSpPr/>
              <p:nvPr userDrawn="1"/>
            </p:nvSpPr>
            <p:spPr>
              <a:xfrm>
                <a:off x="-2928990" y="365095"/>
                <a:ext cx="285752" cy="2857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extBox 15"/>
              <p:cNvSpPr txBox="1"/>
              <p:nvPr userDrawn="1"/>
            </p:nvSpPr>
            <p:spPr>
              <a:xfrm>
                <a:off x="-2500362" y="365095"/>
                <a:ext cx="2214578" cy="307777"/>
              </a:xfrm>
              <a:prstGeom prst="rect">
                <a:avLst/>
              </a:prstGeom>
              <a:noFill/>
            </p:spPr>
            <p:txBody>
              <a:bodyPr wrap="square" lIns="0" tIns="0" rIns="0" bIns="0" rtlCol="0">
                <a:spAutoFit/>
              </a:bodyPr>
              <a:lstStyle/>
              <a:p>
                <a:r>
                  <a:rPr lang="en-GB" sz="1000" dirty="0"/>
                  <a:t>Forest green</a:t>
                </a:r>
              </a:p>
              <a:p>
                <a:r>
                  <a:rPr lang="en-GB" sz="1000" dirty="0"/>
                  <a:t>R217</a:t>
                </a:r>
                <a:r>
                  <a:rPr lang="en-GB" sz="1000" baseline="0" dirty="0"/>
                  <a:t>  G171  B22</a:t>
                </a:r>
                <a:endParaRPr lang="en-US" sz="800" dirty="0"/>
              </a:p>
            </p:txBody>
          </p:sp>
        </p:grpSp>
        <p:grpSp>
          <p:nvGrpSpPr>
            <p:cNvPr id="16" name="Group 16"/>
            <p:cNvGrpSpPr/>
            <p:nvPr userDrawn="1"/>
          </p:nvGrpSpPr>
          <p:grpSpPr>
            <a:xfrm>
              <a:off x="-2982575" y="1277829"/>
              <a:ext cx="2863476" cy="307777"/>
              <a:chOff x="-2928990" y="63509"/>
              <a:chExt cx="2643206" cy="307777"/>
            </a:xfrm>
          </p:grpSpPr>
          <p:sp>
            <p:nvSpPr>
              <p:cNvPr id="52" name="Rectangle 17"/>
              <p:cNvSpPr/>
              <p:nvPr userDrawn="1"/>
            </p:nvSpPr>
            <p:spPr>
              <a:xfrm>
                <a:off x="-2928990" y="63509"/>
                <a:ext cx="285752" cy="28575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extBox 18"/>
              <p:cNvSpPr txBox="1"/>
              <p:nvPr userDrawn="1"/>
            </p:nvSpPr>
            <p:spPr>
              <a:xfrm>
                <a:off x="-2500362" y="63509"/>
                <a:ext cx="2214578" cy="307777"/>
              </a:xfrm>
              <a:prstGeom prst="rect">
                <a:avLst/>
              </a:prstGeom>
              <a:noFill/>
            </p:spPr>
            <p:txBody>
              <a:bodyPr wrap="square" lIns="0" tIns="0" rIns="0" bIns="0" rtlCol="0">
                <a:spAutoFit/>
              </a:bodyPr>
              <a:lstStyle/>
              <a:p>
                <a:r>
                  <a:rPr lang="en-GB" sz="1000" dirty="0"/>
                  <a:t>Gold</a:t>
                </a:r>
              </a:p>
              <a:p>
                <a:r>
                  <a:rPr lang="en-GB" sz="1000" dirty="0"/>
                  <a:t>R217</a:t>
                </a:r>
                <a:r>
                  <a:rPr lang="en-GB" sz="1000" baseline="0" dirty="0"/>
                  <a:t>  G171  B22</a:t>
                </a:r>
                <a:endParaRPr lang="en-US" sz="1000" dirty="0"/>
              </a:p>
            </p:txBody>
          </p:sp>
        </p:grpSp>
        <p:sp>
          <p:nvSpPr>
            <p:cNvPr id="17" name="TextBox 16"/>
            <p:cNvSpPr txBox="1"/>
            <p:nvPr userDrawn="1"/>
          </p:nvSpPr>
          <p:spPr>
            <a:xfrm>
              <a:off x="-2982571" y="2122984"/>
              <a:ext cx="2399126" cy="153888"/>
            </a:xfrm>
            <a:prstGeom prst="rect">
              <a:avLst/>
            </a:prstGeom>
            <a:noFill/>
          </p:spPr>
          <p:txBody>
            <a:bodyPr wrap="square" lIns="0" tIns="0" rIns="0" bIns="0" rtlCol="0">
              <a:spAutoFit/>
            </a:bodyPr>
            <a:lstStyle/>
            <a:p>
              <a:r>
                <a:rPr lang="en-GB" sz="1000" b="1" dirty="0">
                  <a:solidFill>
                    <a:schemeClr val="accent1"/>
                  </a:solidFill>
                </a:rPr>
                <a:t>Secondary colour palette</a:t>
              </a:r>
              <a:endParaRPr lang="en-US" sz="1000" b="1" dirty="0">
                <a:solidFill>
                  <a:schemeClr val="accent1"/>
                </a:solidFill>
              </a:endParaRPr>
            </a:p>
          </p:txBody>
        </p:sp>
        <p:sp>
          <p:nvSpPr>
            <p:cNvPr id="18" name="TextBox 17"/>
            <p:cNvSpPr txBox="1"/>
            <p:nvPr userDrawn="1"/>
          </p:nvSpPr>
          <p:spPr>
            <a:xfrm>
              <a:off x="-2982571" y="260648"/>
              <a:ext cx="2399126" cy="153888"/>
            </a:xfrm>
            <a:prstGeom prst="rect">
              <a:avLst/>
            </a:prstGeom>
            <a:noFill/>
          </p:spPr>
          <p:txBody>
            <a:bodyPr wrap="square" lIns="0" tIns="0" rIns="0" bIns="0" rtlCol="0">
              <a:spAutoFit/>
            </a:bodyPr>
            <a:lstStyle/>
            <a:p>
              <a:pPr>
                <a:tabLst>
                  <a:tab pos="2419350" algn="l"/>
                </a:tabLst>
              </a:pPr>
              <a:r>
                <a:rPr lang="en-GB" sz="1000" b="1" dirty="0">
                  <a:solidFill>
                    <a:schemeClr val="accent1"/>
                  </a:solidFill>
                </a:rPr>
                <a:t>Primary colour palette</a:t>
              </a:r>
              <a:endParaRPr lang="en-US" sz="1000" b="1" dirty="0">
                <a:solidFill>
                  <a:schemeClr val="accent1"/>
                </a:solidFill>
              </a:endParaRPr>
            </a:p>
          </p:txBody>
        </p:sp>
        <p:sp>
          <p:nvSpPr>
            <p:cNvPr id="50" name="Rectangle 49"/>
            <p:cNvSpPr/>
            <p:nvPr userDrawn="1"/>
          </p:nvSpPr>
          <p:spPr>
            <a:xfrm>
              <a:off x="-2972065" y="3145009"/>
              <a:ext cx="309565" cy="28575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27"/>
            <p:cNvGrpSpPr/>
            <p:nvPr userDrawn="1"/>
          </p:nvGrpSpPr>
          <p:grpSpPr>
            <a:xfrm>
              <a:off x="-2982575" y="2733370"/>
              <a:ext cx="2863476" cy="307777"/>
              <a:chOff x="-2928990" y="696778"/>
              <a:chExt cx="2643206" cy="307777"/>
            </a:xfrm>
          </p:grpSpPr>
          <p:sp>
            <p:nvSpPr>
              <p:cNvPr id="48" name="Rectangle 47"/>
              <p:cNvSpPr/>
              <p:nvPr userDrawn="1"/>
            </p:nvSpPr>
            <p:spPr>
              <a:xfrm>
                <a:off x="-2928990" y="696778"/>
                <a:ext cx="285752" cy="285752"/>
              </a:xfrm>
              <a:prstGeom prst="rect">
                <a:avLst/>
              </a:prstGeom>
              <a:solidFill>
                <a:srgbClr val="79A3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p:cNvSpPr txBox="1"/>
              <p:nvPr userDrawn="1"/>
            </p:nvSpPr>
            <p:spPr>
              <a:xfrm>
                <a:off x="-2500362" y="696778"/>
                <a:ext cx="2214578" cy="307777"/>
              </a:xfrm>
              <a:prstGeom prst="rect">
                <a:avLst/>
              </a:prstGeom>
              <a:noFill/>
            </p:spPr>
            <p:txBody>
              <a:bodyPr wrap="square" lIns="0" tIns="0" rIns="0" bIns="0" rtlCol="0">
                <a:spAutoFit/>
              </a:bodyPr>
              <a:lstStyle/>
              <a:p>
                <a:r>
                  <a:rPr lang="en-GB" sz="1000" dirty="0"/>
                  <a:t>Pea green</a:t>
                </a:r>
              </a:p>
              <a:p>
                <a:r>
                  <a:rPr lang="en-GB" sz="1000" dirty="0"/>
                  <a:t>R121</a:t>
                </a:r>
                <a:r>
                  <a:rPr lang="en-GB" sz="1000" baseline="0" dirty="0"/>
                  <a:t>  G163  B42</a:t>
                </a:r>
                <a:endParaRPr lang="en-US" sz="1000" dirty="0"/>
              </a:p>
            </p:txBody>
          </p:sp>
        </p:grpSp>
        <p:sp>
          <p:nvSpPr>
            <p:cNvPr id="47" name="TextBox 46"/>
            <p:cNvSpPr txBox="1"/>
            <p:nvPr userDrawn="1"/>
          </p:nvSpPr>
          <p:spPr>
            <a:xfrm>
              <a:off x="-2518224" y="3144506"/>
              <a:ext cx="2399126" cy="307777"/>
            </a:xfrm>
            <a:prstGeom prst="rect">
              <a:avLst/>
            </a:prstGeom>
            <a:noFill/>
          </p:spPr>
          <p:txBody>
            <a:bodyPr wrap="square" lIns="0" tIns="0" rIns="0" bIns="0" rtlCol="0">
              <a:spAutoFit/>
            </a:bodyPr>
            <a:lstStyle/>
            <a:p>
              <a:r>
                <a:rPr lang="en-GB" sz="1000" dirty="0"/>
                <a:t>Light grey</a:t>
              </a:r>
            </a:p>
            <a:p>
              <a:r>
                <a:rPr lang="en-GB" sz="1000" dirty="0"/>
                <a:t>R</a:t>
              </a:r>
              <a:r>
                <a:rPr lang="en-GB" sz="1000" baseline="0" dirty="0"/>
                <a:t>220 G221  B217</a:t>
              </a:r>
              <a:endParaRPr lang="en-US" sz="1000" dirty="0"/>
            </a:p>
          </p:txBody>
        </p:sp>
        <p:grpSp>
          <p:nvGrpSpPr>
            <p:cNvPr id="22" name="Group 33"/>
            <p:cNvGrpSpPr/>
            <p:nvPr userDrawn="1"/>
          </p:nvGrpSpPr>
          <p:grpSpPr>
            <a:xfrm>
              <a:off x="-2982575" y="3555642"/>
              <a:ext cx="2863476" cy="307777"/>
              <a:chOff x="-2928990" y="696778"/>
              <a:chExt cx="2643206" cy="307777"/>
            </a:xfrm>
          </p:grpSpPr>
          <p:sp>
            <p:nvSpPr>
              <p:cNvPr id="44" name="Rectangle 43"/>
              <p:cNvSpPr/>
              <p:nvPr userDrawn="1"/>
            </p:nvSpPr>
            <p:spPr>
              <a:xfrm>
                <a:off x="-2928990" y="696778"/>
                <a:ext cx="285752" cy="285752"/>
              </a:xfrm>
              <a:prstGeom prst="rect">
                <a:avLst/>
              </a:prstGeom>
              <a:solidFill>
                <a:srgbClr val="11B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extBox 44"/>
              <p:cNvSpPr txBox="1"/>
              <p:nvPr userDrawn="1"/>
            </p:nvSpPr>
            <p:spPr>
              <a:xfrm>
                <a:off x="-2500362" y="696778"/>
                <a:ext cx="2214578" cy="307777"/>
              </a:xfrm>
              <a:prstGeom prst="rect">
                <a:avLst/>
              </a:prstGeom>
              <a:noFill/>
            </p:spPr>
            <p:txBody>
              <a:bodyPr wrap="square" lIns="0" tIns="0" rIns="0" bIns="0" rtlCol="0">
                <a:spAutoFit/>
              </a:bodyPr>
              <a:lstStyle/>
              <a:p>
                <a:r>
                  <a:rPr lang="en-GB" sz="1000" dirty="0"/>
                  <a:t>Bottle green</a:t>
                </a:r>
              </a:p>
              <a:p>
                <a:r>
                  <a:rPr lang="en-GB" sz="1000" dirty="0"/>
                  <a:t>R17</a:t>
                </a:r>
                <a:r>
                  <a:rPr lang="en-GB" sz="1000" baseline="0" dirty="0"/>
                  <a:t>  G179  B162</a:t>
                </a:r>
                <a:endParaRPr lang="en-US" sz="1000" dirty="0"/>
              </a:p>
            </p:txBody>
          </p:sp>
        </p:grpSp>
        <p:grpSp>
          <p:nvGrpSpPr>
            <p:cNvPr id="23" name="Group 36"/>
            <p:cNvGrpSpPr/>
            <p:nvPr userDrawn="1"/>
          </p:nvGrpSpPr>
          <p:grpSpPr>
            <a:xfrm>
              <a:off x="-2982575" y="3966778"/>
              <a:ext cx="2863476" cy="307777"/>
              <a:chOff x="-2928990" y="696778"/>
              <a:chExt cx="2643206" cy="307777"/>
            </a:xfrm>
          </p:grpSpPr>
          <p:sp>
            <p:nvSpPr>
              <p:cNvPr id="42" name="Rectangle 41"/>
              <p:cNvSpPr/>
              <p:nvPr userDrawn="1"/>
            </p:nvSpPr>
            <p:spPr>
              <a:xfrm>
                <a:off x="-2928990" y="696778"/>
                <a:ext cx="285752" cy="285752"/>
              </a:xfrm>
              <a:prstGeom prst="rect">
                <a:avLst/>
              </a:prstGeom>
              <a:solidFill>
                <a:srgbClr val="009C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p:cNvSpPr txBox="1"/>
              <p:nvPr userDrawn="1"/>
            </p:nvSpPr>
            <p:spPr>
              <a:xfrm>
                <a:off x="-2500362" y="696778"/>
                <a:ext cx="2214578" cy="307777"/>
              </a:xfrm>
              <a:prstGeom prst="rect">
                <a:avLst/>
              </a:prstGeom>
              <a:noFill/>
            </p:spPr>
            <p:txBody>
              <a:bodyPr wrap="square" lIns="0" tIns="0" rIns="0" bIns="0" rtlCol="0">
                <a:spAutoFit/>
              </a:bodyPr>
              <a:lstStyle/>
              <a:p>
                <a:r>
                  <a:rPr lang="en-GB" sz="1000" dirty="0"/>
                  <a:t>Cyan</a:t>
                </a:r>
              </a:p>
              <a:p>
                <a:r>
                  <a:rPr lang="en-GB" sz="1000" dirty="0"/>
                  <a:t>R0</a:t>
                </a:r>
                <a:r>
                  <a:rPr lang="en-GB" sz="1000" baseline="0" dirty="0"/>
                  <a:t>  G156  B200</a:t>
                </a:r>
                <a:endParaRPr lang="en-US" sz="1000" dirty="0"/>
              </a:p>
            </p:txBody>
          </p:sp>
        </p:grpSp>
        <p:grpSp>
          <p:nvGrpSpPr>
            <p:cNvPr id="24" name="Group 63"/>
            <p:cNvGrpSpPr/>
            <p:nvPr userDrawn="1"/>
          </p:nvGrpSpPr>
          <p:grpSpPr>
            <a:xfrm>
              <a:off x="-2982571" y="4377914"/>
              <a:ext cx="2863473" cy="307777"/>
              <a:chOff x="-2982571" y="4377914"/>
              <a:chExt cx="2863473" cy="307777"/>
            </a:xfrm>
          </p:grpSpPr>
          <p:sp>
            <p:nvSpPr>
              <p:cNvPr id="40" name="Rectangle 39"/>
              <p:cNvSpPr/>
              <p:nvPr userDrawn="1"/>
            </p:nvSpPr>
            <p:spPr>
              <a:xfrm>
                <a:off x="-2982571" y="4377914"/>
                <a:ext cx="309565" cy="285752"/>
              </a:xfrm>
              <a:prstGeom prst="rect">
                <a:avLst/>
              </a:prstGeom>
              <a:solidFill>
                <a:srgbClr val="7CB3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p:cNvSpPr txBox="1"/>
              <p:nvPr userDrawn="1"/>
            </p:nvSpPr>
            <p:spPr>
              <a:xfrm>
                <a:off x="-2518224" y="4377914"/>
                <a:ext cx="2399126" cy="307777"/>
              </a:xfrm>
              <a:prstGeom prst="rect">
                <a:avLst/>
              </a:prstGeom>
              <a:noFill/>
            </p:spPr>
            <p:txBody>
              <a:bodyPr wrap="square" lIns="0" tIns="0" rIns="0" bIns="0" rtlCol="0">
                <a:spAutoFit/>
              </a:bodyPr>
              <a:lstStyle/>
              <a:p>
                <a:r>
                  <a:rPr lang="en-GB" sz="1000" dirty="0"/>
                  <a:t>Light blue</a:t>
                </a:r>
              </a:p>
              <a:p>
                <a:r>
                  <a:rPr lang="en-GB" sz="1000" dirty="0"/>
                  <a:t>R124</a:t>
                </a:r>
                <a:r>
                  <a:rPr lang="en-GB" sz="1000" baseline="0" dirty="0"/>
                  <a:t>  G179  B225</a:t>
                </a:r>
                <a:endParaRPr lang="en-US" sz="1000" dirty="0"/>
              </a:p>
            </p:txBody>
          </p:sp>
        </p:grpSp>
        <p:grpSp>
          <p:nvGrpSpPr>
            <p:cNvPr id="25" name="Group 43"/>
            <p:cNvGrpSpPr/>
            <p:nvPr userDrawn="1"/>
          </p:nvGrpSpPr>
          <p:grpSpPr>
            <a:xfrm>
              <a:off x="-2982575" y="4789050"/>
              <a:ext cx="2863476" cy="307777"/>
              <a:chOff x="-2928990" y="696778"/>
              <a:chExt cx="2643206" cy="307777"/>
            </a:xfrm>
          </p:grpSpPr>
          <p:sp>
            <p:nvSpPr>
              <p:cNvPr id="38" name="Rectangle 37"/>
              <p:cNvSpPr/>
              <p:nvPr userDrawn="1"/>
            </p:nvSpPr>
            <p:spPr>
              <a:xfrm>
                <a:off x="-2928990" y="696778"/>
                <a:ext cx="285752" cy="285752"/>
              </a:xfrm>
              <a:prstGeom prst="rect">
                <a:avLst/>
              </a:prstGeom>
              <a:solidFill>
                <a:srgbClr val="8076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p:cNvSpPr txBox="1"/>
              <p:nvPr userDrawn="1"/>
            </p:nvSpPr>
            <p:spPr>
              <a:xfrm>
                <a:off x="-2500362" y="696778"/>
                <a:ext cx="2214578" cy="307777"/>
              </a:xfrm>
              <a:prstGeom prst="rect">
                <a:avLst/>
              </a:prstGeom>
              <a:noFill/>
            </p:spPr>
            <p:txBody>
              <a:bodyPr wrap="square" lIns="0" tIns="0" rIns="0" bIns="0" rtlCol="0">
                <a:spAutoFit/>
              </a:bodyPr>
              <a:lstStyle/>
              <a:p>
                <a:r>
                  <a:rPr lang="en-GB" sz="1000" dirty="0"/>
                  <a:t>Violet</a:t>
                </a:r>
              </a:p>
              <a:p>
                <a:r>
                  <a:rPr lang="en-GB" sz="1000" dirty="0"/>
                  <a:t>R128</a:t>
                </a:r>
                <a:r>
                  <a:rPr lang="en-GB" sz="1000" baseline="0" dirty="0"/>
                  <a:t>  G118  B207</a:t>
                </a:r>
                <a:endParaRPr lang="en-US" sz="1000" dirty="0"/>
              </a:p>
            </p:txBody>
          </p:sp>
        </p:grpSp>
        <p:grpSp>
          <p:nvGrpSpPr>
            <p:cNvPr id="26" name="Group 46"/>
            <p:cNvGrpSpPr/>
            <p:nvPr userDrawn="1"/>
          </p:nvGrpSpPr>
          <p:grpSpPr>
            <a:xfrm>
              <a:off x="-2982575" y="5200186"/>
              <a:ext cx="2863476" cy="307777"/>
              <a:chOff x="-2928990" y="696778"/>
              <a:chExt cx="2643206" cy="307777"/>
            </a:xfrm>
          </p:grpSpPr>
          <p:sp>
            <p:nvSpPr>
              <p:cNvPr id="36" name="Rectangle 35"/>
              <p:cNvSpPr/>
              <p:nvPr userDrawn="1"/>
            </p:nvSpPr>
            <p:spPr>
              <a:xfrm>
                <a:off x="-2928990" y="696778"/>
                <a:ext cx="285752" cy="285752"/>
              </a:xfrm>
              <a:prstGeom prst="rect">
                <a:avLst/>
              </a:prstGeom>
              <a:solidFill>
                <a:srgbClr val="8F4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p:cNvSpPr txBox="1"/>
              <p:nvPr userDrawn="1"/>
            </p:nvSpPr>
            <p:spPr>
              <a:xfrm>
                <a:off x="-2500362" y="696778"/>
                <a:ext cx="2214578" cy="307777"/>
              </a:xfrm>
              <a:prstGeom prst="rect">
                <a:avLst/>
              </a:prstGeom>
              <a:noFill/>
            </p:spPr>
            <p:txBody>
              <a:bodyPr wrap="square" lIns="0" tIns="0" rIns="0" bIns="0" rtlCol="0">
                <a:spAutoFit/>
              </a:bodyPr>
              <a:lstStyle/>
              <a:p>
                <a:r>
                  <a:rPr lang="en-GB" sz="1000" dirty="0"/>
                  <a:t>Purple</a:t>
                </a:r>
              </a:p>
              <a:p>
                <a:r>
                  <a:rPr lang="en-GB" sz="1000" dirty="0"/>
                  <a:t>R143</a:t>
                </a:r>
                <a:r>
                  <a:rPr lang="en-GB" sz="1000" baseline="0" dirty="0"/>
                  <a:t>  G70  B147</a:t>
                </a:r>
                <a:endParaRPr lang="en-US" sz="1000" dirty="0"/>
              </a:p>
            </p:txBody>
          </p:sp>
        </p:grpSp>
        <p:grpSp>
          <p:nvGrpSpPr>
            <p:cNvPr id="27" name="Group 49"/>
            <p:cNvGrpSpPr/>
            <p:nvPr userDrawn="1"/>
          </p:nvGrpSpPr>
          <p:grpSpPr>
            <a:xfrm>
              <a:off x="-2982575" y="5611322"/>
              <a:ext cx="2863476" cy="307777"/>
              <a:chOff x="-2928990" y="696778"/>
              <a:chExt cx="2643206" cy="307777"/>
            </a:xfrm>
          </p:grpSpPr>
          <p:sp>
            <p:nvSpPr>
              <p:cNvPr id="34" name="Rectangle 33"/>
              <p:cNvSpPr/>
              <p:nvPr userDrawn="1"/>
            </p:nvSpPr>
            <p:spPr>
              <a:xfrm>
                <a:off x="-2928990" y="696778"/>
                <a:ext cx="285752" cy="285752"/>
              </a:xfrm>
              <a:prstGeom prst="rect">
                <a:avLst/>
              </a:prstGeom>
              <a:solidFill>
                <a:srgbClr val="E945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p:cNvSpPr txBox="1"/>
              <p:nvPr userDrawn="1"/>
            </p:nvSpPr>
            <p:spPr>
              <a:xfrm>
                <a:off x="-2500362" y="696778"/>
                <a:ext cx="2214578" cy="307777"/>
              </a:xfrm>
              <a:prstGeom prst="rect">
                <a:avLst/>
              </a:prstGeom>
              <a:noFill/>
            </p:spPr>
            <p:txBody>
              <a:bodyPr wrap="square" lIns="0" tIns="0" rIns="0" bIns="0" rtlCol="0">
                <a:spAutoFit/>
              </a:bodyPr>
              <a:lstStyle/>
              <a:p>
                <a:r>
                  <a:rPr lang="en-GB" sz="1000" dirty="0"/>
                  <a:t>Fuscia</a:t>
                </a:r>
              </a:p>
              <a:p>
                <a:r>
                  <a:rPr lang="en-GB" sz="1000" dirty="0"/>
                  <a:t>R233</a:t>
                </a:r>
                <a:r>
                  <a:rPr lang="en-GB" sz="1000" baseline="0" dirty="0"/>
                  <a:t>  G69  B140</a:t>
                </a:r>
                <a:endParaRPr lang="en-US" sz="1000" dirty="0"/>
              </a:p>
            </p:txBody>
          </p:sp>
        </p:grpSp>
        <p:grpSp>
          <p:nvGrpSpPr>
            <p:cNvPr id="28" name="Group 52"/>
            <p:cNvGrpSpPr/>
            <p:nvPr userDrawn="1"/>
          </p:nvGrpSpPr>
          <p:grpSpPr>
            <a:xfrm>
              <a:off x="-2982575" y="6022458"/>
              <a:ext cx="2863476" cy="307777"/>
              <a:chOff x="-2928990" y="696778"/>
              <a:chExt cx="2643206" cy="307777"/>
            </a:xfrm>
          </p:grpSpPr>
          <p:sp>
            <p:nvSpPr>
              <p:cNvPr id="32" name="Rectangle 31"/>
              <p:cNvSpPr/>
              <p:nvPr userDrawn="1"/>
            </p:nvSpPr>
            <p:spPr>
              <a:xfrm>
                <a:off x="-2928990" y="696778"/>
                <a:ext cx="285752" cy="285752"/>
              </a:xfrm>
              <a:prstGeom prst="rect">
                <a:avLst/>
              </a:prstGeom>
              <a:solidFill>
                <a:srgbClr val="C81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p:cNvSpPr txBox="1"/>
              <p:nvPr userDrawn="1"/>
            </p:nvSpPr>
            <p:spPr>
              <a:xfrm>
                <a:off x="-2500362" y="696778"/>
                <a:ext cx="2214578" cy="307777"/>
              </a:xfrm>
              <a:prstGeom prst="rect">
                <a:avLst/>
              </a:prstGeom>
              <a:noFill/>
            </p:spPr>
            <p:txBody>
              <a:bodyPr wrap="square" lIns="0" tIns="0" rIns="0" bIns="0" rtlCol="0">
                <a:spAutoFit/>
              </a:bodyPr>
              <a:lstStyle/>
              <a:p>
                <a:r>
                  <a:rPr lang="en-GB" sz="1000" dirty="0"/>
                  <a:t>Red</a:t>
                </a:r>
              </a:p>
              <a:p>
                <a:r>
                  <a:rPr lang="en-GB" sz="1000" dirty="0"/>
                  <a:t>R200</a:t>
                </a:r>
                <a:r>
                  <a:rPr lang="en-GB" sz="1000" baseline="0" dirty="0"/>
                  <a:t>  G30  B69</a:t>
                </a:r>
                <a:endParaRPr lang="en-US" sz="1000" dirty="0"/>
              </a:p>
            </p:txBody>
          </p:sp>
        </p:grpSp>
        <p:grpSp>
          <p:nvGrpSpPr>
            <p:cNvPr id="29" name="Group 55"/>
            <p:cNvGrpSpPr/>
            <p:nvPr userDrawn="1"/>
          </p:nvGrpSpPr>
          <p:grpSpPr>
            <a:xfrm>
              <a:off x="-2982575" y="6433591"/>
              <a:ext cx="2863476" cy="307777"/>
              <a:chOff x="-2928990" y="696778"/>
              <a:chExt cx="2643206" cy="307777"/>
            </a:xfrm>
          </p:grpSpPr>
          <p:sp>
            <p:nvSpPr>
              <p:cNvPr id="30" name="Rectangle 29"/>
              <p:cNvSpPr/>
              <p:nvPr userDrawn="1"/>
            </p:nvSpPr>
            <p:spPr>
              <a:xfrm>
                <a:off x="-2928990" y="696778"/>
                <a:ext cx="285752" cy="285752"/>
              </a:xfrm>
              <a:prstGeom prst="rect">
                <a:avLst/>
              </a:prstGeom>
              <a:solidFill>
                <a:srgbClr val="EE7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p:cNvSpPr txBox="1"/>
              <p:nvPr userDrawn="1"/>
            </p:nvSpPr>
            <p:spPr>
              <a:xfrm>
                <a:off x="-2500362" y="696778"/>
                <a:ext cx="2214578" cy="307777"/>
              </a:xfrm>
              <a:prstGeom prst="rect">
                <a:avLst/>
              </a:prstGeom>
              <a:noFill/>
            </p:spPr>
            <p:txBody>
              <a:bodyPr wrap="square" lIns="0" tIns="0" rIns="0" bIns="0" rtlCol="0">
                <a:spAutoFit/>
              </a:bodyPr>
              <a:lstStyle/>
              <a:p>
                <a:r>
                  <a:rPr lang="en-GB" sz="1000" dirty="0"/>
                  <a:t>Orange</a:t>
                </a:r>
              </a:p>
              <a:p>
                <a:r>
                  <a:rPr lang="en-GB" sz="1000" dirty="0"/>
                  <a:t>R238</a:t>
                </a:r>
                <a:r>
                  <a:rPr lang="en-GB" sz="1000" baseline="0" dirty="0"/>
                  <a:t>  G116  29</a:t>
                </a:r>
                <a:endParaRPr lang="en-US" sz="1000" dirty="0"/>
              </a:p>
            </p:txBody>
          </p:sp>
        </p:grpSp>
      </p:grpSp>
      <p:sp>
        <p:nvSpPr>
          <p:cNvPr id="58" name="Rectangle 57"/>
          <p:cNvSpPr/>
          <p:nvPr/>
        </p:nvSpPr>
        <p:spPr>
          <a:xfrm>
            <a:off x="-2989413" y="2351160"/>
            <a:ext cx="309565" cy="2857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extBox 58"/>
          <p:cNvSpPr txBox="1"/>
          <p:nvPr/>
        </p:nvSpPr>
        <p:spPr>
          <a:xfrm>
            <a:off x="-2503533" y="2348880"/>
            <a:ext cx="2399129" cy="307777"/>
          </a:xfrm>
          <a:prstGeom prst="rect">
            <a:avLst/>
          </a:prstGeom>
          <a:noFill/>
        </p:spPr>
        <p:txBody>
          <a:bodyPr wrap="square" lIns="0" tIns="0" rIns="0" bIns="0" rtlCol="0">
            <a:spAutoFit/>
          </a:bodyPr>
          <a:lstStyle/>
          <a:p>
            <a:r>
              <a:rPr lang="en-GB" sz="1000" dirty="0"/>
              <a:t>Dark grey</a:t>
            </a:r>
          </a:p>
          <a:p>
            <a:r>
              <a:rPr lang="en-GB" sz="1000" dirty="0"/>
              <a:t>R63</a:t>
            </a:r>
            <a:r>
              <a:rPr lang="en-GB" sz="1000" baseline="0" dirty="0"/>
              <a:t>  G69  B72</a:t>
            </a:r>
            <a:endParaRPr lang="en-US" sz="1000" dirty="0"/>
          </a:p>
        </p:txBody>
      </p:sp>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20000" y="5577865"/>
            <a:ext cx="1752600" cy="673849"/>
          </a:xfrm>
          <a:prstGeom prst="rect">
            <a:avLst/>
          </a:prstGeom>
        </p:spPr>
      </p:pic>
    </p:spTree>
  </p:cSld>
  <p:clrMap bg1="lt1" tx1="dk1" bg2="lt2" tx2="dk2" accent1="accent1" accent2="accent2" accent3="accent3" accent4="accent4" accent5="accent5" accent6="accent6" hlink="hlink" folHlink="folHlink"/>
  <p:sldLayoutIdLst>
    <p:sldLayoutId id="2147483675" r:id="rId1"/>
    <p:sldLayoutId id="2147483661" r:id="rId2"/>
    <p:sldLayoutId id="2147483674" r:id="rId3"/>
    <p:sldLayoutId id="2147483676" r:id="rId4"/>
    <p:sldLayoutId id="2147483650" r:id="rId5"/>
    <p:sldLayoutId id="2147483652" r:id="rId6"/>
    <p:sldLayoutId id="2147483653" r:id="rId7"/>
    <p:sldLayoutId id="2147483654" r:id="rId8"/>
    <p:sldLayoutId id="2147483655" r:id="rId9"/>
    <p:sldLayoutId id="2147483657" r:id="rId10"/>
    <p:sldLayoutId id="2147483660" r:id="rId11"/>
  </p:sldLayoutIdLst>
  <p:hf hdr="0" ftr="0"/>
  <p:txStyles>
    <p:titleStyle>
      <a:lvl1pPr algn="l" rtl="0" eaLnBrk="1" fontAlgn="base" hangingPunct="1">
        <a:spcBef>
          <a:spcPct val="0"/>
        </a:spcBef>
        <a:spcAft>
          <a:spcPct val="0"/>
        </a:spcAft>
        <a:defRPr sz="3200" b="1">
          <a:solidFill>
            <a:schemeClr val="accent1"/>
          </a:solidFill>
          <a:latin typeface="+mj-lt"/>
          <a:ea typeface="+mj-ea"/>
          <a:cs typeface="+mj-cs"/>
        </a:defRPr>
      </a:lvl1pPr>
      <a:lvl2pPr algn="l" rtl="0" eaLnBrk="1" fontAlgn="base" hangingPunct="1">
        <a:spcBef>
          <a:spcPct val="0"/>
        </a:spcBef>
        <a:spcAft>
          <a:spcPct val="0"/>
        </a:spcAft>
        <a:defRPr sz="3200">
          <a:solidFill>
            <a:srgbClr val="D9AB16"/>
          </a:solidFill>
          <a:latin typeface="Arial" charset="0"/>
          <a:cs typeface="Arial" charset="0"/>
        </a:defRPr>
      </a:lvl2pPr>
      <a:lvl3pPr algn="l" rtl="0" eaLnBrk="1" fontAlgn="base" hangingPunct="1">
        <a:spcBef>
          <a:spcPct val="0"/>
        </a:spcBef>
        <a:spcAft>
          <a:spcPct val="0"/>
        </a:spcAft>
        <a:defRPr sz="3200">
          <a:solidFill>
            <a:srgbClr val="D9AB16"/>
          </a:solidFill>
          <a:latin typeface="Arial" charset="0"/>
          <a:cs typeface="Arial" charset="0"/>
        </a:defRPr>
      </a:lvl3pPr>
      <a:lvl4pPr algn="l" rtl="0" eaLnBrk="1" fontAlgn="base" hangingPunct="1">
        <a:spcBef>
          <a:spcPct val="0"/>
        </a:spcBef>
        <a:spcAft>
          <a:spcPct val="0"/>
        </a:spcAft>
        <a:defRPr sz="3200">
          <a:solidFill>
            <a:srgbClr val="D9AB16"/>
          </a:solidFill>
          <a:latin typeface="Arial" charset="0"/>
          <a:cs typeface="Arial" charset="0"/>
        </a:defRPr>
      </a:lvl4pPr>
      <a:lvl5pPr algn="l" rtl="0" eaLnBrk="1" fontAlgn="base" hangingPunct="1">
        <a:spcBef>
          <a:spcPct val="0"/>
        </a:spcBef>
        <a:spcAft>
          <a:spcPct val="0"/>
        </a:spcAft>
        <a:defRPr sz="3200">
          <a:solidFill>
            <a:srgbClr val="D9AB16"/>
          </a:solidFill>
          <a:latin typeface="Arial" charset="0"/>
          <a:cs typeface="Arial" charset="0"/>
        </a:defRPr>
      </a:lvl5pPr>
      <a:lvl6pPr marL="457200" algn="l" rtl="0" eaLnBrk="1" fontAlgn="base" hangingPunct="1">
        <a:spcBef>
          <a:spcPct val="0"/>
        </a:spcBef>
        <a:spcAft>
          <a:spcPct val="0"/>
        </a:spcAft>
        <a:defRPr sz="3200">
          <a:solidFill>
            <a:srgbClr val="D9AB16"/>
          </a:solidFill>
          <a:latin typeface="Arial" charset="0"/>
          <a:cs typeface="Arial" charset="0"/>
        </a:defRPr>
      </a:lvl6pPr>
      <a:lvl7pPr marL="914400" algn="l" rtl="0" eaLnBrk="1" fontAlgn="base" hangingPunct="1">
        <a:spcBef>
          <a:spcPct val="0"/>
        </a:spcBef>
        <a:spcAft>
          <a:spcPct val="0"/>
        </a:spcAft>
        <a:defRPr sz="3200">
          <a:solidFill>
            <a:srgbClr val="D9AB16"/>
          </a:solidFill>
          <a:latin typeface="Arial" charset="0"/>
          <a:cs typeface="Arial" charset="0"/>
        </a:defRPr>
      </a:lvl7pPr>
      <a:lvl8pPr marL="1371600" algn="l" rtl="0" eaLnBrk="1" fontAlgn="base" hangingPunct="1">
        <a:spcBef>
          <a:spcPct val="0"/>
        </a:spcBef>
        <a:spcAft>
          <a:spcPct val="0"/>
        </a:spcAft>
        <a:defRPr sz="3200">
          <a:solidFill>
            <a:srgbClr val="D9AB16"/>
          </a:solidFill>
          <a:latin typeface="Arial" charset="0"/>
          <a:cs typeface="Arial" charset="0"/>
        </a:defRPr>
      </a:lvl8pPr>
      <a:lvl9pPr marL="1828800" algn="l" rtl="0" eaLnBrk="1" fontAlgn="base" hangingPunct="1">
        <a:spcBef>
          <a:spcPct val="0"/>
        </a:spcBef>
        <a:spcAft>
          <a:spcPct val="0"/>
        </a:spcAft>
        <a:defRPr sz="3200">
          <a:solidFill>
            <a:srgbClr val="D9AB16"/>
          </a:solidFill>
          <a:latin typeface="Arial" charset="0"/>
          <a:cs typeface="Arial" charset="0"/>
        </a:defRPr>
      </a:lvl9pPr>
    </p:titleStyle>
    <p:bodyStyle>
      <a:lvl1pPr marL="269875" indent="-269875" algn="l" rtl="0" eaLnBrk="1" fontAlgn="base" hangingPunct="1">
        <a:spcBef>
          <a:spcPct val="50000"/>
        </a:spcBef>
        <a:spcAft>
          <a:spcPct val="0"/>
        </a:spcAft>
        <a:buClr>
          <a:schemeClr val="accent1"/>
        </a:buClr>
        <a:buChar char="•"/>
        <a:defRPr sz="2400">
          <a:solidFill>
            <a:srgbClr val="3F4548"/>
          </a:solidFill>
          <a:latin typeface="+mn-lt"/>
          <a:ea typeface="+mn-ea"/>
          <a:cs typeface="+mn-cs"/>
        </a:defRPr>
      </a:lvl1pPr>
      <a:lvl2pPr marL="717550" indent="-268288" algn="l" rtl="0" eaLnBrk="1" fontAlgn="base" hangingPunct="1">
        <a:spcBef>
          <a:spcPct val="50000"/>
        </a:spcBef>
        <a:spcAft>
          <a:spcPct val="0"/>
        </a:spcAft>
        <a:buClr>
          <a:schemeClr val="accent1"/>
        </a:buClr>
        <a:buChar char="–"/>
        <a:defRPr sz="2000">
          <a:solidFill>
            <a:srgbClr val="3F4548"/>
          </a:solidFill>
          <a:latin typeface="+mn-lt"/>
          <a:cs typeface="+mn-cs"/>
        </a:defRPr>
      </a:lvl2pPr>
      <a:lvl3pPr marL="1071563" indent="-174625" algn="l" rtl="0" eaLnBrk="1" fontAlgn="base" hangingPunct="1">
        <a:spcBef>
          <a:spcPct val="50000"/>
        </a:spcBef>
        <a:spcAft>
          <a:spcPct val="0"/>
        </a:spcAft>
        <a:buClr>
          <a:schemeClr val="accent1"/>
        </a:buClr>
        <a:buChar char="•"/>
        <a:defRPr>
          <a:solidFill>
            <a:srgbClr val="3F4548"/>
          </a:solidFill>
          <a:latin typeface="+mn-lt"/>
          <a:cs typeface="+mn-cs"/>
        </a:defRPr>
      </a:lvl3pPr>
      <a:lvl4pPr marL="1433513" indent="-182563" algn="l" rtl="0" eaLnBrk="1" fontAlgn="base" hangingPunct="1">
        <a:spcBef>
          <a:spcPct val="50000"/>
        </a:spcBef>
        <a:spcAft>
          <a:spcPct val="0"/>
        </a:spcAft>
        <a:buClr>
          <a:schemeClr val="accent1"/>
        </a:buClr>
        <a:buChar char="–"/>
        <a:defRPr sz="1600">
          <a:solidFill>
            <a:srgbClr val="3F4548"/>
          </a:solidFill>
          <a:latin typeface="+mn-lt"/>
          <a:cs typeface="+mn-cs"/>
        </a:defRPr>
      </a:lvl4pPr>
      <a:lvl5pPr marL="1792288" indent="-176213" algn="l" rtl="0" eaLnBrk="1" fontAlgn="base" hangingPunct="1">
        <a:spcBef>
          <a:spcPct val="50000"/>
        </a:spcBef>
        <a:spcAft>
          <a:spcPct val="0"/>
        </a:spcAft>
        <a:buClr>
          <a:schemeClr val="accent1"/>
        </a:buClr>
        <a:buFont typeface="Arial" pitchFamily="34" charset="0"/>
        <a:buChar char="•"/>
        <a:defRPr sz="1400">
          <a:solidFill>
            <a:srgbClr val="3F4548"/>
          </a:solidFill>
          <a:latin typeface="+mn-lt"/>
          <a:cs typeface="+mn-cs"/>
        </a:defRPr>
      </a:lvl5pPr>
      <a:lvl6pPr marL="2249488" indent="-176213" algn="l" rtl="0" eaLnBrk="1" fontAlgn="base" hangingPunct="1">
        <a:spcBef>
          <a:spcPct val="50000"/>
        </a:spcBef>
        <a:spcAft>
          <a:spcPct val="0"/>
        </a:spcAft>
        <a:buClr>
          <a:srgbClr val="D9AB16"/>
        </a:buClr>
        <a:buChar char="»"/>
        <a:defRPr sz="1400">
          <a:solidFill>
            <a:srgbClr val="0D2E64"/>
          </a:solidFill>
          <a:latin typeface="+mn-lt"/>
          <a:cs typeface="+mn-cs"/>
        </a:defRPr>
      </a:lvl6pPr>
      <a:lvl7pPr marL="2706688" indent="-176213" algn="l" rtl="0" eaLnBrk="1" fontAlgn="base" hangingPunct="1">
        <a:spcBef>
          <a:spcPct val="50000"/>
        </a:spcBef>
        <a:spcAft>
          <a:spcPct val="0"/>
        </a:spcAft>
        <a:buClr>
          <a:srgbClr val="D9AB16"/>
        </a:buClr>
        <a:buChar char="»"/>
        <a:defRPr sz="1400">
          <a:solidFill>
            <a:srgbClr val="0D2E64"/>
          </a:solidFill>
          <a:latin typeface="+mn-lt"/>
          <a:cs typeface="+mn-cs"/>
        </a:defRPr>
      </a:lvl7pPr>
      <a:lvl8pPr marL="3163888" indent="-176213" algn="l" rtl="0" eaLnBrk="1" fontAlgn="base" hangingPunct="1">
        <a:spcBef>
          <a:spcPct val="50000"/>
        </a:spcBef>
        <a:spcAft>
          <a:spcPct val="0"/>
        </a:spcAft>
        <a:buClr>
          <a:srgbClr val="D9AB16"/>
        </a:buClr>
        <a:buChar char="»"/>
        <a:defRPr sz="1400">
          <a:solidFill>
            <a:srgbClr val="0D2E64"/>
          </a:solidFill>
          <a:latin typeface="+mn-lt"/>
          <a:cs typeface="+mn-cs"/>
        </a:defRPr>
      </a:lvl8pPr>
      <a:lvl9pPr marL="3621088" indent="-176213" algn="l" rtl="0" eaLnBrk="1" fontAlgn="base" hangingPunct="1">
        <a:spcBef>
          <a:spcPct val="50000"/>
        </a:spcBef>
        <a:spcAft>
          <a:spcPct val="0"/>
        </a:spcAft>
        <a:buClr>
          <a:srgbClr val="D9AB16"/>
        </a:buClr>
        <a:buChar char="»"/>
        <a:defRPr sz="1400">
          <a:solidFill>
            <a:srgbClr val="0D2E64"/>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5.jp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0.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tiff"/><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6.xml"/><Relationship Id="rId5" Type="http://schemas.openxmlformats.org/officeDocument/2006/relationships/image" Target="../media/image28.tiff"/><Relationship Id="rId4" Type="http://schemas.openxmlformats.org/officeDocument/2006/relationships/image" Target="../media/image27.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hyperlink" Target="https://eur01.safelinks.protection.outlook.com/?url=https%3A%2F%2Fdoi.org%2F10.1016%2Fj.insmatheco.2020.11.001&amp;data=04%7C01%7Ce.kulinskaya%40uea.ac.uk%7Cf7d246205d0b4dfb397008d8a124bcaf%7Cc65f8795ba3d43518a070865e5d8f090%7C0%7C0%7C637436526444777328%7CUnknown%7CTWFpbGZsb3d8eyJWIjoiMC4wLjAwMDAiLCJQIjoiV2luMzIiLCJBTiI6Ik1haWwiLCJXVCI6Mn0%3D%7C1000&amp;sdata=8WxBiV3i9sGlAjHcLgmGjj1cj2zinP2oVfASM1CWDZA%3D&amp;reserved=0" TargetMode="Externa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8228" y="1196752"/>
            <a:ext cx="8053163" cy="3168351"/>
          </a:xfrm>
        </p:spPr>
        <p:txBody>
          <a:bodyPr/>
          <a:lstStyle/>
          <a:p>
            <a:r>
              <a:rPr lang="en-GB" dirty="0"/>
              <a:t>Survival Analysis of Big Health Data in Actuarial Research </a:t>
            </a:r>
            <a:br>
              <a:rPr lang="en-GB" dirty="0"/>
            </a:br>
            <a:br>
              <a:rPr lang="en-GB" dirty="0"/>
            </a:br>
            <a:br>
              <a:rPr lang="en-GB" dirty="0"/>
            </a:br>
            <a:endParaRPr lang="en-GB" dirty="0"/>
          </a:p>
        </p:txBody>
      </p:sp>
      <p:sp>
        <p:nvSpPr>
          <p:cNvPr id="3" name="Subtitle 2"/>
          <p:cNvSpPr>
            <a:spLocks noGrp="1"/>
          </p:cNvSpPr>
          <p:nvPr>
            <p:ph type="subTitle" idx="1"/>
          </p:nvPr>
        </p:nvSpPr>
        <p:spPr>
          <a:xfrm>
            <a:off x="409193" y="2922039"/>
            <a:ext cx="7333083" cy="830997"/>
          </a:xfrm>
        </p:spPr>
        <p:txBody>
          <a:bodyPr/>
          <a:lstStyle/>
          <a:p>
            <a:r>
              <a:rPr lang="en-GB" dirty="0"/>
              <a:t> Elena Kulinskaya (UEA)</a:t>
            </a:r>
          </a:p>
          <a:p>
            <a:endParaRPr lang="en-GB" dirty="0"/>
          </a:p>
          <a:p>
            <a:endParaRPr lang="en-GB" dirty="0"/>
          </a:p>
        </p:txBody>
      </p:sp>
      <p:sp>
        <p:nvSpPr>
          <p:cNvPr id="4" name="Date Placeholder 3"/>
          <p:cNvSpPr>
            <a:spLocks noGrp="1"/>
          </p:cNvSpPr>
          <p:nvPr>
            <p:ph type="dt" sz="half" idx="2"/>
          </p:nvPr>
        </p:nvSpPr>
        <p:spPr/>
        <p:txBody>
          <a:bodyPr/>
          <a:lstStyle/>
          <a:p>
            <a:r>
              <a:rPr lang="en-US"/>
              <a:t>15/06/21</a:t>
            </a:r>
            <a:endParaRPr lang="en-GB" dirty="0"/>
          </a:p>
        </p:txBody>
      </p:sp>
      <p:sp>
        <p:nvSpPr>
          <p:cNvPr id="6" name="Rectangle 5"/>
          <p:cNvSpPr/>
          <p:nvPr/>
        </p:nvSpPr>
        <p:spPr>
          <a:xfrm>
            <a:off x="416496" y="5478323"/>
            <a:ext cx="6480720" cy="830997"/>
          </a:xfrm>
          <a:prstGeom prst="rect">
            <a:avLst/>
          </a:prstGeom>
        </p:spPr>
        <p:txBody>
          <a:bodyPr wrap="square">
            <a:spAutoFit/>
          </a:bodyPr>
          <a:lstStyle/>
          <a:p>
            <a:r>
              <a:rPr lang="en-GB" sz="1600" dirty="0"/>
              <a:t>The </a:t>
            </a:r>
            <a:r>
              <a:rPr lang="en-GB" sz="1600" b="1" dirty="0"/>
              <a:t>‘Use of Big Health and Actuarial Data for understanding Longevity and Morbidity Risks’ </a:t>
            </a:r>
            <a:r>
              <a:rPr lang="en-GB" sz="1600" dirty="0"/>
              <a:t>research programme is being funded by the Actuarial Research Centre.</a:t>
            </a:r>
          </a:p>
        </p:txBody>
      </p:sp>
      <p:sp>
        <p:nvSpPr>
          <p:cNvPr id="7" name="Rectangle 6"/>
          <p:cNvSpPr/>
          <p:nvPr/>
        </p:nvSpPr>
        <p:spPr>
          <a:xfrm>
            <a:off x="7662081" y="6381328"/>
            <a:ext cx="1899431" cy="276999"/>
          </a:xfrm>
          <a:prstGeom prst="rect">
            <a:avLst/>
          </a:prstGeom>
        </p:spPr>
        <p:txBody>
          <a:bodyPr wrap="none">
            <a:spAutoFit/>
          </a:bodyPr>
          <a:lstStyle/>
          <a:p>
            <a:r>
              <a:rPr lang="en-GB" sz="1200" dirty="0"/>
              <a:t>www.actuaries.org.uk/arc</a:t>
            </a:r>
          </a:p>
        </p:txBody>
      </p:sp>
      <p:sp>
        <p:nvSpPr>
          <p:cNvPr id="5" name="TextBox 4">
            <a:extLst>
              <a:ext uri="{FF2B5EF4-FFF2-40B4-BE49-F238E27FC236}">
                <a16:creationId xmlns:a16="http://schemas.microsoft.com/office/drawing/2014/main" id="{6A0ABDE8-1FEE-4239-B28F-9E2FF968775F}"/>
              </a:ext>
            </a:extLst>
          </p:cNvPr>
          <p:cNvSpPr txBox="1"/>
          <p:nvPr/>
        </p:nvSpPr>
        <p:spPr>
          <a:xfrm>
            <a:off x="414611" y="4017969"/>
            <a:ext cx="8245981" cy="1200329"/>
          </a:xfrm>
          <a:prstGeom prst="rect">
            <a:avLst/>
          </a:prstGeom>
          <a:noFill/>
        </p:spPr>
        <p:txBody>
          <a:bodyPr wrap="square" rtlCol="0">
            <a:spAutoFit/>
          </a:bodyPr>
          <a:lstStyle/>
          <a:p>
            <a:r>
              <a:rPr lang="en-GB" dirty="0"/>
              <a:t>Co-investigators:  Nigel Wright (Aviva), Nicholas Steel (NMS)</a:t>
            </a:r>
          </a:p>
          <a:p>
            <a:r>
              <a:rPr lang="en-GB" dirty="0"/>
              <a:t>Team: Ilyas Bakbergenuly, Padma Chutoo, Nurunnahar Akter, </a:t>
            </a:r>
          </a:p>
          <a:p>
            <a:r>
              <a:rPr lang="en-GB" dirty="0"/>
              <a:t>Njabulo Ncube</a:t>
            </a:r>
          </a:p>
          <a:p>
            <a:endParaRPr lang="en-GB" dirty="0"/>
          </a:p>
        </p:txBody>
      </p:sp>
    </p:spTree>
    <p:extLst>
      <p:ext uri="{BB962C8B-B14F-4D97-AF65-F5344CB8AC3E}">
        <p14:creationId xmlns:p14="http://schemas.microsoft.com/office/powerpoint/2010/main" val="26960251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230" y="55129"/>
            <a:ext cx="8982471" cy="1143000"/>
          </a:xfrm>
        </p:spPr>
        <p:txBody>
          <a:bodyPr/>
          <a:lstStyle/>
          <a:p>
            <a:r>
              <a:rPr lang="en-GB" dirty="0" err="1"/>
              <a:t>Gompertz</a:t>
            </a:r>
            <a:r>
              <a:rPr lang="en-GB" dirty="0"/>
              <a:t> baseline hazards</a:t>
            </a:r>
          </a:p>
        </p:txBody>
      </p:sp>
      <mc:AlternateContent xmlns:mc="http://schemas.openxmlformats.org/markup-compatibility/2006" xmlns:a14="http://schemas.microsoft.com/office/drawing/2010/main">
        <mc:Choice Requires="a14">
          <p:sp>
            <p:nvSpPr>
              <p:cNvPr id="3" name="Text Placeholder 2"/>
              <p:cNvSpPr>
                <a:spLocks noGrp="1"/>
              </p:cNvSpPr>
              <p:nvPr>
                <p:ph type="body" sz="half" idx="1"/>
              </p:nvPr>
            </p:nvSpPr>
            <p:spPr>
              <a:xfrm>
                <a:off x="307560" y="908720"/>
                <a:ext cx="4501424" cy="4640262"/>
              </a:xfrm>
            </p:spPr>
            <p:txBody>
              <a:bodyPr/>
              <a:lstStyle/>
              <a:p>
                <a:r>
                  <a:rPr lang="en-GB" dirty="0"/>
                  <a:t>It is well accepted that the </a:t>
                </a:r>
                <a:r>
                  <a:rPr lang="en-GB" dirty="0" err="1"/>
                  <a:t>Gompertz</a:t>
                </a:r>
                <a:r>
                  <a:rPr lang="en-GB" dirty="0"/>
                  <a:t> distribution provides a good description of human mortality between ages 50 and 95 (Brenner et al. 1993, </a:t>
                </a:r>
                <a:r>
                  <a:rPr lang="en-GB" dirty="0" err="1"/>
                  <a:t>Spiegelhalter</a:t>
                </a:r>
                <a:r>
                  <a:rPr lang="en-GB" dirty="0"/>
                  <a:t> 2016).</a:t>
                </a:r>
              </a:p>
              <a:p>
                <a:pPr marL="0" indent="0">
                  <a:buNone/>
                </a:pPr>
                <a:r>
                  <a:rPr lang="en-GB" dirty="0"/>
                  <a:t>	Using </a:t>
                </a:r>
                <a:r>
                  <a:rPr lang="en-GB" dirty="0" err="1"/>
                  <a:t>Gompertz</a:t>
                </a:r>
                <a:r>
                  <a:rPr lang="en-GB" dirty="0"/>
                  <a:t> law, </a:t>
                </a:r>
              </a:p>
              <a:p>
                <a:pPr marL="0" indent="0">
                  <a:buNone/>
                </a:pPr>
                <a:r>
                  <a:rPr lang="en-GB" sz="1800" dirty="0"/>
                  <a:t>     	 </a:t>
                </a:r>
                <a14:m>
                  <m:oMath xmlns:m="http://schemas.openxmlformats.org/officeDocument/2006/math">
                    <m:sSub>
                      <m:sSubPr>
                        <m:ctrlPr>
                          <a:rPr lang="en-GB" sz="2400" i="1">
                            <a:latin typeface="Cambria Math" panose="02040503050406030204" pitchFamily="18" charset="0"/>
                          </a:rPr>
                        </m:ctrlPr>
                      </m:sSubPr>
                      <m:e>
                        <m:func>
                          <m:funcPr>
                            <m:ctrlPr>
                              <a:rPr lang="en-GB" sz="2400" b="0" i="1" smtClean="0">
                                <a:latin typeface="Cambria Math" panose="02040503050406030204" pitchFamily="18" charset="0"/>
                              </a:rPr>
                            </m:ctrlPr>
                          </m:funcPr>
                          <m:fName>
                            <m:r>
                              <m:rPr>
                                <m:sty m:val="p"/>
                              </m:rPr>
                              <a:rPr lang="en-GB" sz="2400" b="0" i="0" smtClean="0">
                                <a:latin typeface="Cambria Math" panose="02040503050406030204" pitchFamily="18" charset="0"/>
                              </a:rPr>
                              <m:t>ln</m:t>
                            </m:r>
                          </m:fName>
                          <m:e>
                            <m:sSub>
                              <m:sSubPr>
                                <m:ctrlPr>
                                  <a:rPr lang="en-GB" sz="2400" i="1">
                                    <a:latin typeface="Cambria Math" panose="02040503050406030204" pitchFamily="18" charset="0"/>
                                  </a:rPr>
                                </m:ctrlPr>
                              </m:sSubPr>
                              <m:e>
                                <m:r>
                                  <a:rPr lang="en-GB" sz="2400" i="1">
                                    <a:latin typeface="Cambria Math" panose="02040503050406030204" pitchFamily="18" charset="0"/>
                                  </a:rPr>
                                  <m:t>𝜇</m:t>
                                </m:r>
                              </m:e>
                              <m:sub>
                                <m:r>
                                  <a:rPr lang="en-GB" sz="2400" i="1">
                                    <a:latin typeface="Cambria Math" panose="02040503050406030204" pitchFamily="18" charset="0"/>
                                  </a:rPr>
                                  <m:t>0</m:t>
                                </m:r>
                              </m:sub>
                            </m:sSub>
                            <m:d>
                              <m:dPr>
                                <m:ctrlPr>
                                  <a:rPr lang="en-GB" sz="2400" i="1">
                                    <a:latin typeface="Cambria Math" panose="02040503050406030204" pitchFamily="18" charset="0"/>
                                  </a:rPr>
                                </m:ctrlPr>
                              </m:dPr>
                              <m:e>
                                <m:r>
                                  <a:rPr lang="en-GB" sz="2400" i="1">
                                    <a:latin typeface="Cambria Math" panose="02040503050406030204" pitchFamily="18" charset="0"/>
                                  </a:rPr>
                                  <m:t>𝑡</m:t>
                                </m:r>
                              </m:e>
                            </m:d>
                            <m:r>
                              <a:rPr lang="en-GB" sz="2400" b="0" i="1" smtClean="0">
                                <a:latin typeface="Cambria Math" panose="02040503050406030204" pitchFamily="18" charset="0"/>
                              </a:rPr>
                              <m:t>=</m:t>
                            </m:r>
                          </m:e>
                        </m:func>
                        <m:r>
                          <m:rPr>
                            <m:sty m:val="p"/>
                          </m:rPr>
                          <a:rPr lang="el-GR" sz="2400" i="1">
                            <a:latin typeface="Cambria Math" panose="02040503050406030204" pitchFamily="18" charset="0"/>
                          </a:rPr>
                          <m:t>λ</m:t>
                        </m:r>
                      </m:e>
                      <m:sub>
                        <m:r>
                          <a:rPr lang="en-GB" sz="2400" i="1">
                            <a:latin typeface="Cambria Math" panose="02040503050406030204" pitchFamily="18" charset="0"/>
                          </a:rPr>
                          <m:t>0</m:t>
                        </m:r>
                      </m:sub>
                    </m:sSub>
                  </m:oMath>
                </a14:m>
                <a:r>
                  <a:rPr lang="en-GB" sz="2400" dirty="0"/>
                  <a:t>(t)=</a:t>
                </a:r>
                <a:r>
                  <a:rPr lang="en-GB" sz="2400" dirty="0" err="1"/>
                  <a:t>a+bt</a:t>
                </a:r>
                <a:r>
                  <a:rPr lang="en-GB" dirty="0"/>
                  <a:t>, </a:t>
                </a:r>
              </a:p>
              <a:p>
                <a:r>
                  <a:rPr lang="en-GB" dirty="0"/>
                  <a:t>For England and Wales in 2010-2012, the increase in the hazard between those ages was approximately 1.1 per year.</a:t>
                </a:r>
              </a:p>
              <a:p>
                <a:endParaRPr lang="en-GB" dirty="0"/>
              </a:p>
            </p:txBody>
          </p:sp>
        </mc:Choice>
        <mc:Fallback xmlns="">
          <p:sp>
            <p:nvSpPr>
              <p:cNvPr id="3" name="Text Placeholder 2"/>
              <p:cNvSpPr>
                <a:spLocks noGrp="1" noRot="1" noChangeAspect="1" noMove="1" noResize="1" noEditPoints="1" noAdjustHandles="1" noChangeArrowheads="1" noChangeShapeType="1" noTextEdit="1"/>
              </p:cNvSpPr>
              <p:nvPr>
                <p:ph type="body" sz="half" idx="1"/>
              </p:nvPr>
            </p:nvSpPr>
            <p:spPr>
              <a:xfrm>
                <a:off x="307560" y="908720"/>
                <a:ext cx="4501424" cy="4640262"/>
              </a:xfrm>
              <a:blipFill rotWithShape="0">
                <a:blip r:embed="rId2"/>
                <a:stretch>
                  <a:fillRect l="-1488" t="-788" r="-2842" b="-3417"/>
                </a:stretch>
              </a:blipFill>
            </p:spPr>
            <p:txBody>
              <a:bodyPr/>
              <a:lstStyle/>
              <a:p>
                <a:r>
                  <a:rPr lang="en-GB">
                    <a:noFill/>
                  </a:rPr>
                  <a:t> </a:t>
                </a:r>
              </a:p>
            </p:txBody>
          </p:sp>
        </mc:Fallback>
      </mc:AlternateContent>
      <p:sp>
        <p:nvSpPr>
          <p:cNvPr id="6" name="Slide Number Placeholder 5"/>
          <p:cNvSpPr>
            <a:spLocks noGrp="1"/>
          </p:cNvSpPr>
          <p:nvPr>
            <p:ph type="sldNum" sz="quarter" idx="12"/>
          </p:nvPr>
        </p:nvSpPr>
        <p:spPr/>
        <p:txBody>
          <a:bodyPr/>
          <a:lstStyle/>
          <a:p>
            <a:fld id="{DD990B9C-E09A-4941-8EE5-1699664D5C7B}" type="slidenum">
              <a:rPr lang="en-GB" smtClean="0"/>
              <a:pPr/>
              <a:t>10</a:t>
            </a:fld>
            <a:endParaRPr lang="en-GB" dirty="0"/>
          </a:p>
        </p:txBody>
      </p:sp>
      <p:graphicFrame>
        <p:nvGraphicFramePr>
          <p:cNvPr id="10" name="Chart Placeholder 9">
            <a:extLst>
              <a:ext uri="{FF2B5EF4-FFF2-40B4-BE49-F238E27FC236}">
                <a16:creationId xmlns:a16="http://schemas.microsoft.com/office/drawing/2014/main" id="{9CB884FC-D10C-45DC-9BC6-52AA53439F29}"/>
              </a:ext>
            </a:extLst>
          </p:cNvPr>
          <p:cNvGraphicFramePr>
            <a:graphicFrameLocks noGrp="1"/>
          </p:cNvGraphicFramePr>
          <p:nvPr>
            <p:ph type="chart" sz="half" idx="2"/>
          </p:nvPr>
        </p:nvGraphicFramePr>
        <p:xfrm>
          <a:off x="4671289" y="2110469"/>
          <a:ext cx="5169131" cy="3641824"/>
        </p:xfrm>
        <a:graphic>
          <a:graphicData uri="http://schemas.openxmlformats.org/drawingml/2006/chart">
            <c:chart xmlns:c="http://schemas.openxmlformats.org/drawingml/2006/chart" xmlns:r="http://schemas.openxmlformats.org/officeDocument/2006/relationships" r:id="rId3"/>
          </a:graphicData>
        </a:graphic>
      </p:graphicFrame>
      <p:sp>
        <p:nvSpPr>
          <p:cNvPr id="11" name="Rectangle 10"/>
          <p:cNvSpPr/>
          <p:nvPr/>
        </p:nvSpPr>
        <p:spPr>
          <a:xfrm>
            <a:off x="5274703" y="967469"/>
            <a:ext cx="4565717" cy="923330"/>
          </a:xfrm>
          <a:prstGeom prst="rect">
            <a:avLst/>
          </a:prstGeom>
        </p:spPr>
        <p:txBody>
          <a:bodyPr wrap="square">
            <a:spAutoFit/>
          </a:bodyPr>
          <a:lstStyle/>
          <a:p>
            <a:pPr marL="5715" marR="106045" indent="-5080">
              <a:spcAft>
                <a:spcPts val="0"/>
              </a:spcAft>
            </a:pPr>
            <a:r>
              <a:rPr lang="en-GB" dirty="0">
                <a:solidFill>
                  <a:srgbClr val="000000"/>
                </a:solidFill>
                <a:latin typeface="+mj-lt"/>
                <a:ea typeface="Calibri" panose="020F0502020204030204" pitchFamily="34" charset="0"/>
              </a:rPr>
              <a:t>Log force of mortality for UK population based on 2010 period life table </a:t>
            </a:r>
            <a:br>
              <a:rPr lang="en-GB" dirty="0">
                <a:solidFill>
                  <a:srgbClr val="000000"/>
                </a:solidFill>
                <a:latin typeface="+mj-lt"/>
                <a:ea typeface="Calibri" panose="020F0502020204030204" pitchFamily="34" charset="0"/>
              </a:rPr>
            </a:br>
            <a:r>
              <a:rPr lang="en-GB" dirty="0">
                <a:solidFill>
                  <a:srgbClr val="000000"/>
                </a:solidFill>
                <a:latin typeface="+mj-lt"/>
                <a:ea typeface="Calibri" panose="020F0502020204030204" pitchFamily="34" charset="0"/>
              </a:rPr>
              <a:t>(Office for National Statistics 2017).</a:t>
            </a:r>
            <a:endParaRPr lang="en-GB" dirty="0">
              <a:solidFill>
                <a:srgbClr val="000000"/>
              </a:solidFill>
              <a:effectLst/>
              <a:latin typeface="+mj-lt"/>
              <a:ea typeface="Times New Roman" panose="02020603050405020304" pitchFamily="18" charset="0"/>
            </a:endParaRPr>
          </a:p>
        </p:txBody>
      </p:sp>
      <p:sp>
        <p:nvSpPr>
          <p:cNvPr id="9" name="Date Placeholder 2"/>
          <p:cNvSpPr>
            <a:spLocks noGrp="1"/>
          </p:cNvSpPr>
          <p:nvPr>
            <p:ph type="dt" sz="half" idx="10"/>
          </p:nvPr>
        </p:nvSpPr>
        <p:spPr/>
        <p:txBody>
          <a:bodyPr/>
          <a:lstStyle/>
          <a:p>
            <a:r>
              <a:rPr lang="en-US"/>
              <a:t>15/06/21</a:t>
            </a:r>
            <a:endParaRPr lang="en-GB" dirty="0"/>
          </a:p>
        </p:txBody>
      </p:sp>
      <p:sp>
        <p:nvSpPr>
          <p:cNvPr id="4" name="TextBox 3"/>
          <p:cNvSpPr txBox="1"/>
          <p:nvPr/>
        </p:nvSpPr>
        <p:spPr>
          <a:xfrm>
            <a:off x="307560" y="5618193"/>
            <a:ext cx="7453752" cy="1046440"/>
          </a:xfrm>
          <a:prstGeom prst="rect">
            <a:avLst/>
          </a:prstGeom>
          <a:noFill/>
        </p:spPr>
        <p:txBody>
          <a:bodyPr wrap="square" rtlCol="0">
            <a:spAutoFit/>
          </a:bodyPr>
          <a:lstStyle/>
          <a:p>
            <a:pPr marL="342900" indent="-342900">
              <a:buFont typeface="Arial" panose="020B0604020202020204" pitchFamily="34" charset="0"/>
              <a:buChar char="•"/>
            </a:pPr>
            <a:r>
              <a:rPr lang="en-GB" sz="2200" dirty="0"/>
              <a:t>We use </a:t>
            </a:r>
            <a:r>
              <a:rPr lang="en-GB" sz="2200" dirty="0" err="1"/>
              <a:t>Gompertz</a:t>
            </a:r>
            <a:r>
              <a:rPr lang="en-GB" sz="2200" dirty="0"/>
              <a:t> baseline hazards with the HRs from  Cox regression</a:t>
            </a:r>
            <a:r>
              <a:rPr lang="en-GB" dirty="0"/>
              <a:t>.  [3]</a:t>
            </a:r>
          </a:p>
          <a:p>
            <a:endParaRPr lang="en-GB" dirty="0"/>
          </a:p>
        </p:txBody>
      </p:sp>
    </p:spTree>
    <p:extLst>
      <p:ext uri="{BB962C8B-B14F-4D97-AF65-F5344CB8AC3E}">
        <p14:creationId xmlns:p14="http://schemas.microsoft.com/office/powerpoint/2010/main" val="2570691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37933-0AB0-45FD-ADFA-29CF4A4FEBA2}"/>
              </a:ext>
            </a:extLst>
          </p:cNvPr>
          <p:cNvSpPr>
            <a:spLocks noGrp="1"/>
          </p:cNvSpPr>
          <p:nvPr>
            <p:ph type="title"/>
          </p:nvPr>
        </p:nvSpPr>
        <p:spPr>
          <a:xfrm>
            <a:off x="425759" y="188640"/>
            <a:ext cx="8982471" cy="1143000"/>
          </a:xfrm>
        </p:spPr>
        <p:txBody>
          <a:bodyPr/>
          <a:lstStyle/>
          <a:p>
            <a:r>
              <a:rPr lang="en-GB" dirty="0"/>
              <a:t>What if the proportional hazards assumption is not met?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FE07E93-523C-4F9C-B486-251328B42C74}"/>
                  </a:ext>
                </a:extLst>
              </p:cNvPr>
              <p:cNvSpPr>
                <a:spLocks noGrp="1"/>
              </p:cNvSpPr>
              <p:nvPr>
                <p:ph idx="1"/>
              </p:nvPr>
            </p:nvSpPr>
            <p:spPr>
              <a:xfrm>
                <a:off x="128464" y="1343941"/>
                <a:ext cx="9721080" cy="4640262"/>
              </a:xfrm>
            </p:spPr>
            <p:txBody>
              <a:bodyPr/>
              <a:lstStyle/>
              <a:p>
                <a:r>
                  <a:rPr lang="en-GB" dirty="0"/>
                  <a:t>For a Cox model </a:t>
                </a:r>
                <a14:m>
                  <m:oMath xmlns:m="http://schemas.openxmlformats.org/officeDocument/2006/math">
                    <m:r>
                      <a:rPr lang="en-GB" i="1" smtClean="0">
                        <a:latin typeface="Cambria Math" panose="02040503050406030204" pitchFamily="18" charset="0"/>
                        <a:ea typeface="Cambria Math" panose="02040503050406030204" pitchFamily="18" charset="0"/>
                      </a:rPr>
                      <m:t>𝜇</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𝑡</m:t>
                        </m:r>
                      </m:e>
                      <m:e>
                        <m:r>
                          <a:rPr lang="en-GB" i="1">
                            <a:latin typeface="Cambria Math" panose="02040503050406030204" pitchFamily="18" charset="0"/>
                            <a:ea typeface="Cambria Math" panose="02040503050406030204" pitchFamily="18" charset="0"/>
                          </a:rPr>
                          <m:t>𝛽</m:t>
                        </m:r>
                        <m:r>
                          <a:rPr lang="en-GB" b="0" i="1" smtClean="0">
                            <a:latin typeface="Cambria Math" panose="02040503050406030204" pitchFamily="18" charset="0"/>
                            <a:ea typeface="Cambria Math" panose="02040503050406030204" pitchFamily="18" charset="0"/>
                          </a:rPr>
                          <m:t>, </m:t>
                        </m:r>
                        <m:r>
                          <a:rPr lang="en-GB" i="1">
                            <a:latin typeface="Cambria Math" panose="02040503050406030204" pitchFamily="18" charset="0"/>
                            <a:ea typeface="Cambria Math" panose="02040503050406030204" pitchFamily="18" charset="0"/>
                          </a:rPr>
                          <m:t>𝑍</m:t>
                        </m:r>
                      </m:e>
                    </m:d>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𝜇</m:t>
                        </m:r>
                      </m:e>
                      <m:sub>
                        <m:r>
                          <a:rPr lang="en-GB" i="1">
                            <a:latin typeface="Cambria Math" panose="02040503050406030204" pitchFamily="18" charset="0"/>
                            <a:ea typeface="Cambria Math" panose="02040503050406030204" pitchFamily="18" charset="0"/>
                          </a:rPr>
                          <m:t>0</m:t>
                        </m:r>
                      </m:sub>
                    </m:sSub>
                    <m:d>
                      <m:dPr>
                        <m:ctrlPr>
                          <a:rPr lang="en-GB" i="1" dirty="0">
                            <a:latin typeface="Cambria Math" panose="02040503050406030204" pitchFamily="18" charset="0"/>
                            <a:ea typeface="Cambria Math" panose="02040503050406030204" pitchFamily="18" charset="0"/>
                          </a:rPr>
                        </m:ctrlPr>
                      </m:dPr>
                      <m:e>
                        <m:r>
                          <a:rPr lang="en-GB" i="1" dirty="0">
                            <a:latin typeface="Cambria Math" panose="02040503050406030204" pitchFamily="18" charset="0"/>
                          </a:rPr>
                          <m:t>𝑡</m:t>
                        </m:r>
                      </m:e>
                    </m:d>
                    <m:sSup>
                      <m:sSupPr>
                        <m:ctrlPr>
                          <a:rPr lang="en-GB" i="1">
                            <a:latin typeface="Cambria Math" panose="02040503050406030204" pitchFamily="18" charset="0"/>
                          </a:rPr>
                        </m:ctrlPr>
                      </m:sSupPr>
                      <m:e>
                        <m:r>
                          <m:rPr>
                            <m:sty m:val="p"/>
                          </m:rPr>
                          <a:rPr lang="en-GB" b="0" i="0" smtClean="0">
                            <a:latin typeface="Cambria Math" panose="02040503050406030204" pitchFamily="18" charset="0"/>
                          </a:rPr>
                          <m:t>exp</m:t>
                        </m:r>
                        <m:r>
                          <a:rPr lang="en-GB" b="0" i="1" smtClean="0">
                            <a:latin typeface="Cambria Math" panose="02040503050406030204" pitchFamily="18" charset="0"/>
                          </a:rPr>
                          <m:t>⁡(</m:t>
                        </m:r>
                        <m:r>
                          <a:rPr lang="en-GB" i="1">
                            <a:latin typeface="Cambria Math" panose="02040503050406030204" pitchFamily="18" charset="0"/>
                          </a:rPr>
                          <m:t>𝑍</m:t>
                        </m:r>
                        <m:r>
                          <m:rPr>
                            <m:sty m:val="p"/>
                          </m:rPr>
                          <a:rPr lang="el-GR" i="1" baseline="30000">
                            <a:latin typeface="Cambria Math" panose="02040503050406030204" pitchFamily="18" charset="0"/>
                          </a:rPr>
                          <m:t>Τ</m:t>
                        </m:r>
                        <m:r>
                          <a:rPr lang="en-GB" i="1">
                            <a:latin typeface="Cambria Math" panose="02040503050406030204" pitchFamily="18" charset="0"/>
                          </a:rPr>
                          <m:t>𝛽</m:t>
                        </m:r>
                        <m:r>
                          <a:rPr lang="en-GB" b="0" i="1" smtClean="0">
                            <a:latin typeface="Cambria Math" panose="02040503050406030204" pitchFamily="18" charset="0"/>
                          </a:rPr>
                          <m:t>)</m:t>
                        </m:r>
                        <m:r>
                          <a:rPr lang="en-GB" i="1" smtClean="0">
                            <a:latin typeface="Cambria Math" panose="02040503050406030204" pitchFamily="18" charset="0"/>
                          </a:rPr>
                          <m:t> </m:t>
                        </m:r>
                      </m:e>
                      <m:sup/>
                    </m:sSup>
                  </m:oMath>
                </a14:m>
                <a:r>
                  <a:rPr lang="en-GB" dirty="0"/>
                  <a:t> we use two ways to cope with non-proportionality:</a:t>
                </a:r>
              </a:p>
              <a:p>
                <a:r>
                  <a:rPr lang="en-GB" dirty="0"/>
                  <a:t>Use landmark analysis which amalgamates  a smoothed series of  piecewise constant hazards </a:t>
                </a:r>
              </a:p>
              <a:p>
                <a:pPr lvl="1"/>
                <a:r>
                  <a:rPr lang="en-GB" sz="1800" dirty="0"/>
                  <a:t>This is a comparatively new statistical method [Van </a:t>
                </a:r>
                <a:r>
                  <a:rPr lang="en-GB" sz="1800" dirty="0" err="1"/>
                  <a:t>Houwelingen</a:t>
                </a:r>
                <a:r>
                  <a:rPr lang="en-GB" sz="1800" dirty="0"/>
                  <a:t>, H. and Putter, H., 2011]</a:t>
                </a:r>
              </a:p>
              <a:p>
                <a:pPr lvl="1"/>
                <a:r>
                  <a:rPr lang="en-GB" sz="1800" dirty="0"/>
                  <a:t>We published papers on linking landmark analysis to longevity [4]  and on  landmark analysis of statins [5] .</a:t>
                </a:r>
              </a:p>
              <a:p>
                <a:r>
                  <a:rPr lang="en-GB" dirty="0"/>
                  <a:t>Include additionally a model for  shape of baseline hazards- 	“Double-Cox” model </a:t>
                </a:r>
              </a:p>
              <a:p>
                <a:pPr lvl="1">
                  <a:buFont typeface="Arial" panose="020B0604020202020204" pitchFamily="34" charset="0"/>
                  <a:buChar char="─"/>
                </a:pPr>
                <a:r>
                  <a:rPr lang="en-GB" sz="1800" dirty="0"/>
                  <a:t>This is a new statistical model developed by us to deal with these kinds of data [2]</a:t>
                </a:r>
              </a:p>
              <a:p>
                <a:pPr marL="896938" lvl="2" indent="0">
                  <a:buNone/>
                </a:pPr>
                <a:endParaRPr lang="en-GB" dirty="0"/>
              </a:p>
              <a:p>
                <a:pPr lvl="1"/>
                <a:endParaRPr lang="en-GB" dirty="0"/>
              </a:p>
              <a:p>
                <a:pPr lvl="1"/>
                <a:endParaRPr lang="en-GB" dirty="0"/>
              </a:p>
            </p:txBody>
          </p:sp>
        </mc:Choice>
        <mc:Fallback xmlns="">
          <p:sp>
            <p:nvSpPr>
              <p:cNvPr id="3" name="Content Placeholder 2">
                <a:extLst>
                  <a:ext uri="{FF2B5EF4-FFF2-40B4-BE49-F238E27FC236}">
                    <a16:creationId xmlns:a16="http://schemas.microsoft.com/office/drawing/2014/main" id="{4FE07E93-523C-4F9C-B486-251328B42C74}"/>
                  </a:ext>
                </a:extLst>
              </p:cNvPr>
              <p:cNvSpPr>
                <a:spLocks noGrp="1" noRot="1" noChangeAspect="1" noMove="1" noResize="1" noEditPoints="1" noAdjustHandles="1" noChangeArrowheads="1" noChangeShapeType="1" noTextEdit="1"/>
              </p:cNvSpPr>
              <p:nvPr>
                <p:ph idx="1"/>
              </p:nvPr>
            </p:nvSpPr>
            <p:spPr>
              <a:xfrm>
                <a:off x="128464" y="1343941"/>
                <a:ext cx="9721080" cy="4640262"/>
              </a:xfrm>
              <a:blipFill>
                <a:blip r:embed="rId2"/>
                <a:stretch>
                  <a:fillRect l="-815" t="-262"/>
                </a:stretch>
              </a:blipFill>
            </p:spPr>
            <p:txBody>
              <a:bodyPr/>
              <a:lstStyle/>
              <a:p>
                <a:r>
                  <a:rPr lang="en-GB">
                    <a:noFill/>
                  </a:rPr>
                  <a:t> </a:t>
                </a:r>
              </a:p>
            </p:txBody>
          </p:sp>
        </mc:Fallback>
      </mc:AlternateContent>
      <p:sp>
        <p:nvSpPr>
          <p:cNvPr id="4" name="Date Placeholder 3"/>
          <p:cNvSpPr>
            <a:spLocks noGrp="1"/>
          </p:cNvSpPr>
          <p:nvPr>
            <p:ph type="dt" sz="half" idx="10"/>
          </p:nvPr>
        </p:nvSpPr>
        <p:spPr/>
        <p:txBody>
          <a:bodyPr/>
          <a:lstStyle/>
          <a:p>
            <a:r>
              <a:rPr lang="en-US"/>
              <a:t>15/06/21</a:t>
            </a:r>
            <a:endParaRPr lang="en-GB" dirty="0"/>
          </a:p>
        </p:txBody>
      </p:sp>
      <p:sp>
        <p:nvSpPr>
          <p:cNvPr id="5" name="Slide Number Placeholder 4">
            <a:extLst>
              <a:ext uri="{FF2B5EF4-FFF2-40B4-BE49-F238E27FC236}">
                <a16:creationId xmlns:a16="http://schemas.microsoft.com/office/drawing/2014/main" id="{8B4C99D8-9072-4702-B61E-38FA044584E9}"/>
              </a:ext>
            </a:extLst>
          </p:cNvPr>
          <p:cNvSpPr>
            <a:spLocks noGrp="1"/>
          </p:cNvSpPr>
          <p:nvPr>
            <p:ph type="sldNum" sz="quarter" idx="12"/>
          </p:nvPr>
        </p:nvSpPr>
        <p:spPr/>
        <p:txBody>
          <a:bodyPr/>
          <a:lstStyle/>
          <a:p>
            <a:fld id="{FE8DA6AF-1811-4E27-A96F-54109F1D0275}" type="slidenum">
              <a:rPr lang="en-GB" smtClean="0"/>
              <a:pPr/>
              <a:t>11</a:t>
            </a:fld>
            <a:endParaRPr lang="en-GB" dirty="0"/>
          </a:p>
        </p:txBody>
      </p:sp>
    </p:spTree>
    <p:extLst>
      <p:ext uri="{BB962C8B-B14F-4D97-AF65-F5344CB8AC3E}">
        <p14:creationId xmlns:p14="http://schemas.microsoft.com/office/powerpoint/2010/main" val="32748672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229" y="404813"/>
            <a:ext cx="8982471" cy="863947"/>
          </a:xfrm>
        </p:spPr>
        <p:txBody>
          <a:bodyPr/>
          <a:lstStyle/>
          <a:p>
            <a:r>
              <a:rPr lang="en-GB" dirty="0"/>
              <a:t>Contents</a:t>
            </a:r>
          </a:p>
        </p:txBody>
      </p:sp>
      <p:sp>
        <p:nvSpPr>
          <p:cNvPr id="3" name="Content Placeholder 2"/>
          <p:cNvSpPr>
            <a:spLocks noGrp="1"/>
          </p:cNvSpPr>
          <p:nvPr>
            <p:ph idx="1"/>
          </p:nvPr>
        </p:nvSpPr>
        <p:spPr>
          <a:xfrm>
            <a:off x="428229" y="1268760"/>
            <a:ext cx="8982471" cy="4928840"/>
          </a:xfrm>
        </p:spPr>
        <p:txBody>
          <a:bodyPr/>
          <a:lstStyle/>
          <a:p>
            <a:r>
              <a:rPr lang="en-GB" dirty="0"/>
              <a:t>Introduction</a:t>
            </a:r>
          </a:p>
          <a:p>
            <a:r>
              <a:rPr lang="en-GB" dirty="0"/>
              <a:t>Hazards, hazards ratios and  the Cox Regression</a:t>
            </a:r>
          </a:p>
          <a:p>
            <a:r>
              <a:rPr lang="en-GB" b="1" dirty="0">
                <a:solidFill>
                  <a:srgbClr val="008452"/>
                </a:solidFill>
              </a:rPr>
              <a:t>Landmark analysis</a:t>
            </a:r>
          </a:p>
          <a:p>
            <a:pPr marL="0" indent="0">
              <a:buNone/>
            </a:pPr>
            <a:r>
              <a:rPr lang="en-GB" dirty="0"/>
              <a:t>	</a:t>
            </a:r>
            <a:r>
              <a:rPr lang="en-GB" dirty="0">
                <a:solidFill>
                  <a:schemeClr val="accent1"/>
                </a:solidFill>
              </a:rPr>
              <a:t>Case study 1: landmark analysis of statins</a:t>
            </a:r>
          </a:p>
          <a:p>
            <a:endParaRPr lang="en-GB" dirty="0"/>
          </a:p>
        </p:txBody>
      </p:sp>
      <p:sp>
        <p:nvSpPr>
          <p:cNvPr id="4" name="Date Placeholder 3"/>
          <p:cNvSpPr>
            <a:spLocks noGrp="1"/>
          </p:cNvSpPr>
          <p:nvPr>
            <p:ph type="dt" sz="half" idx="10"/>
          </p:nvPr>
        </p:nvSpPr>
        <p:spPr/>
        <p:txBody>
          <a:bodyPr/>
          <a:lstStyle/>
          <a:p>
            <a:r>
              <a:rPr lang="en-US"/>
              <a:t>15/06/21</a:t>
            </a:r>
            <a:endParaRPr lang="en-GB" dirty="0"/>
          </a:p>
        </p:txBody>
      </p:sp>
      <p:sp>
        <p:nvSpPr>
          <p:cNvPr id="5" name="Slide Number Placeholder 4"/>
          <p:cNvSpPr>
            <a:spLocks noGrp="1"/>
          </p:cNvSpPr>
          <p:nvPr>
            <p:ph type="sldNum" sz="quarter" idx="12"/>
          </p:nvPr>
        </p:nvSpPr>
        <p:spPr/>
        <p:txBody>
          <a:bodyPr/>
          <a:lstStyle/>
          <a:p>
            <a:fld id="{FE8DA6AF-1811-4E27-A96F-54109F1D0275}" type="slidenum">
              <a:rPr lang="en-GB" smtClean="0"/>
              <a:pPr/>
              <a:t>12</a:t>
            </a:fld>
            <a:endParaRPr lang="en-GB" dirty="0"/>
          </a:p>
        </p:txBody>
      </p:sp>
    </p:spTree>
    <p:extLst>
      <p:ext uri="{BB962C8B-B14F-4D97-AF65-F5344CB8AC3E}">
        <p14:creationId xmlns:p14="http://schemas.microsoft.com/office/powerpoint/2010/main" val="36228747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0B170-8A8A-47A8-853A-D5A0531FB199}"/>
              </a:ext>
            </a:extLst>
          </p:cNvPr>
          <p:cNvSpPr>
            <a:spLocks noGrp="1"/>
          </p:cNvSpPr>
          <p:nvPr>
            <p:ph type="title"/>
          </p:nvPr>
        </p:nvSpPr>
        <p:spPr>
          <a:xfrm>
            <a:off x="632520" y="-243408"/>
            <a:ext cx="8982471" cy="1575793"/>
          </a:xfrm>
        </p:spPr>
        <p:txBody>
          <a:bodyPr/>
          <a:lstStyle/>
          <a:p>
            <a:r>
              <a:rPr lang="en-GB" dirty="0"/>
              <a:t>Landmark analysis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B9DE284-4ED2-43BE-9B38-389B13E6819D}"/>
                  </a:ext>
                </a:extLst>
              </p:cNvPr>
              <p:cNvSpPr>
                <a:spLocks noGrp="1"/>
              </p:cNvSpPr>
              <p:nvPr>
                <p:ph idx="1"/>
              </p:nvPr>
            </p:nvSpPr>
            <p:spPr>
              <a:xfrm>
                <a:off x="416496" y="836712"/>
                <a:ext cx="8982471" cy="5648374"/>
              </a:xfrm>
            </p:spPr>
            <p:txBody>
              <a:bodyPr/>
              <a:lstStyle/>
              <a:p>
                <a:r>
                  <a:rPr lang="en-GB" dirty="0"/>
                  <a:t>Landmark Analysis  accounts for time-dependent effects by fitting a series of Cox regression models within a sliding window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𝑡</m:t>
                        </m:r>
                      </m:e>
                      <m:sub>
                        <m:r>
                          <a:rPr lang="en-GB" i="1">
                            <a:latin typeface="Cambria Math" panose="02040503050406030204" pitchFamily="18" charset="0"/>
                          </a:rPr>
                          <m:t>𝐿𝑀</m:t>
                        </m:r>
                      </m:sub>
                    </m:sSub>
                  </m:oMath>
                </a14:m>
                <a:r>
                  <a:rPr lang="en-GB" dirty="0"/>
                  <a:t>,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𝑡</m:t>
                        </m:r>
                      </m:e>
                      <m:sub>
                        <m:r>
                          <a:rPr lang="en-GB" i="1">
                            <a:latin typeface="Cambria Math" panose="02040503050406030204" pitchFamily="18" charset="0"/>
                          </a:rPr>
                          <m:t>𝐿𝑀</m:t>
                        </m:r>
                      </m:sub>
                    </m:sSub>
                    <m:r>
                      <a:rPr lang="en-GB" i="1">
                        <a:latin typeface="Cambria Math" panose="02040503050406030204" pitchFamily="18" charset="0"/>
                      </a:rPr>
                      <m:t> </m:t>
                    </m:r>
                  </m:oMath>
                </a14:m>
                <a:r>
                  <a:rPr lang="en-GB" dirty="0"/>
                  <a:t>+w]  for a series of points  </a:t>
                </a:r>
                <a14:m>
                  <m:oMath xmlns:m="http://schemas.openxmlformats.org/officeDocument/2006/math">
                    <m:sSub>
                      <m:sSubPr>
                        <m:ctrlPr>
                          <a:rPr lang="en-GB" i="1">
                            <a:latin typeface="Cambria Math" panose="02040503050406030204" pitchFamily="18" charset="0"/>
                          </a:rPr>
                        </m:ctrlPr>
                      </m:sSubPr>
                      <m:e>
                        <m:r>
                          <a:rPr lang="en-GB" b="0" i="1" smtClean="0">
                            <a:latin typeface="Cambria Math" panose="02040503050406030204" pitchFamily="18" charset="0"/>
                          </a:rPr>
                          <m:t>𝑠</m:t>
                        </m:r>
                        <m:r>
                          <a:rPr lang="en-GB" b="0" i="1" smtClean="0">
                            <a:latin typeface="Cambria Math" panose="02040503050406030204" pitchFamily="18" charset="0"/>
                          </a:rPr>
                          <m:t>=</m:t>
                        </m:r>
                        <m:r>
                          <a:rPr lang="en-GB" i="1">
                            <a:latin typeface="Cambria Math" panose="02040503050406030204" pitchFamily="18" charset="0"/>
                          </a:rPr>
                          <m:t>𝑡</m:t>
                        </m:r>
                      </m:e>
                      <m:sub>
                        <m:r>
                          <a:rPr lang="en-GB" i="1">
                            <a:latin typeface="Cambria Math" panose="02040503050406030204" pitchFamily="18" charset="0"/>
                          </a:rPr>
                          <m:t>𝐿𝑀</m:t>
                        </m:r>
                      </m:sub>
                    </m:sSub>
                  </m:oMath>
                </a14:m>
                <a:r>
                  <a:rPr lang="en-GB" dirty="0"/>
                  <a:t>.</a:t>
                </a:r>
              </a:p>
              <a:p>
                <a:pPr marL="0" indent="0">
                  <a:lnSpc>
                    <a:spcPct val="150000"/>
                  </a:lnSpc>
                  <a:buNone/>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𝜇</m:t>
                      </m:r>
                      <m:r>
                        <a:rPr lang="en-GB" i="1">
                          <a:latin typeface="Cambria Math" panose="02040503050406030204" pitchFamily="18" charset="0"/>
                        </a:rPr>
                        <m:t> </m:t>
                      </m:r>
                      <m:d>
                        <m:dPr>
                          <m:ctrlPr>
                            <a:rPr lang="en-GB" i="1">
                              <a:latin typeface="Cambria Math" panose="02040503050406030204" pitchFamily="18" charset="0"/>
                            </a:rPr>
                          </m:ctrlPr>
                        </m:dPr>
                        <m:e>
                          <m:r>
                            <a:rPr lang="en-GB" i="1">
                              <a:latin typeface="Cambria Math" panose="02040503050406030204" pitchFamily="18" charset="0"/>
                            </a:rPr>
                            <m:t>𝑡</m:t>
                          </m:r>
                        </m:e>
                        <m:e>
                          <m:r>
                            <a:rPr lang="en-GB" i="1">
                              <a:latin typeface="Cambria Math" panose="02040503050406030204" pitchFamily="18" charset="0"/>
                            </a:rPr>
                            <m:t>𝑥</m:t>
                          </m:r>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𝑡</m:t>
                              </m:r>
                            </m:e>
                            <m:sub>
                              <m:r>
                                <a:rPr lang="en-GB" i="1">
                                  <a:latin typeface="Cambria Math" panose="02040503050406030204" pitchFamily="18" charset="0"/>
                                </a:rPr>
                                <m:t>𝐿𝑀</m:t>
                              </m:r>
                            </m:sub>
                          </m:sSub>
                          <m:r>
                            <a:rPr lang="en-GB" i="1">
                              <a:latin typeface="Cambria Math" panose="02040503050406030204" pitchFamily="18" charset="0"/>
                            </a:rPr>
                            <m:t>, </m:t>
                          </m:r>
                          <m:r>
                            <a:rPr lang="en-GB" i="1">
                              <a:latin typeface="Cambria Math" panose="02040503050406030204" pitchFamily="18" charset="0"/>
                            </a:rPr>
                            <m:t>𝑤</m:t>
                          </m:r>
                        </m:e>
                      </m:d>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𝜇</m:t>
                          </m:r>
                        </m:e>
                        <m:sub>
                          <m:r>
                            <a:rPr lang="en-GB" i="1">
                              <a:latin typeface="Cambria Math" panose="02040503050406030204" pitchFamily="18" charset="0"/>
                            </a:rPr>
                            <m:t>0</m:t>
                          </m:r>
                        </m:sub>
                      </m:sSub>
                      <m:d>
                        <m:dPr>
                          <m:ctrlPr>
                            <a:rPr lang="en-GB" i="1">
                              <a:latin typeface="Cambria Math" panose="02040503050406030204" pitchFamily="18" charset="0"/>
                            </a:rPr>
                          </m:ctrlPr>
                        </m:dPr>
                        <m:e>
                          <m:r>
                            <a:rPr lang="en-GB" i="1">
                              <a:latin typeface="Cambria Math" panose="02040503050406030204" pitchFamily="18" charset="0"/>
                            </a:rPr>
                            <m:t>𝑡</m:t>
                          </m:r>
                        </m:e>
                        <m:e>
                          <m:sSub>
                            <m:sSubPr>
                              <m:ctrlPr>
                                <a:rPr lang="en-GB" i="1">
                                  <a:latin typeface="Cambria Math" panose="02040503050406030204" pitchFamily="18" charset="0"/>
                                </a:rPr>
                              </m:ctrlPr>
                            </m:sSubPr>
                            <m:e>
                              <m:r>
                                <a:rPr lang="en-GB" i="1">
                                  <a:latin typeface="Cambria Math" panose="02040503050406030204" pitchFamily="18" charset="0"/>
                                </a:rPr>
                                <m:t>𝑡</m:t>
                              </m:r>
                            </m:e>
                            <m:sub>
                              <m:r>
                                <a:rPr lang="en-GB" i="1">
                                  <a:latin typeface="Cambria Math" panose="02040503050406030204" pitchFamily="18" charset="0"/>
                                </a:rPr>
                                <m:t>𝐿𝑀</m:t>
                              </m:r>
                            </m:sub>
                          </m:sSub>
                          <m:r>
                            <a:rPr lang="en-GB" i="1">
                              <a:latin typeface="Cambria Math" panose="02040503050406030204" pitchFamily="18" charset="0"/>
                            </a:rPr>
                            <m:t>,</m:t>
                          </m:r>
                          <m:r>
                            <a:rPr lang="en-GB" i="1">
                              <a:latin typeface="Cambria Math" panose="02040503050406030204" pitchFamily="18" charset="0"/>
                            </a:rPr>
                            <m:t>𝑤</m:t>
                          </m:r>
                        </m:e>
                      </m:d>
                      <m:func>
                        <m:funcPr>
                          <m:ctrlPr>
                            <a:rPr lang="en-GB" i="1">
                              <a:latin typeface="Cambria Math" panose="02040503050406030204" pitchFamily="18" charset="0"/>
                            </a:rPr>
                          </m:ctrlPr>
                        </m:funcPr>
                        <m:fName>
                          <m:r>
                            <m:rPr>
                              <m:sty m:val="p"/>
                            </m:rPr>
                            <a:rPr lang="en-GB">
                              <a:latin typeface="Cambria Math" panose="02040503050406030204" pitchFamily="18" charset="0"/>
                            </a:rPr>
                            <m:t>exp</m:t>
                          </m:r>
                        </m:fName>
                        <m:e>
                          <m:d>
                            <m:dPr>
                              <m:ctrlPr>
                                <a:rPr lang="en-GB" i="1">
                                  <a:latin typeface="Cambria Math" panose="02040503050406030204" pitchFamily="18" charset="0"/>
                                </a:rPr>
                              </m:ctrlPr>
                            </m:dPr>
                            <m:e>
                              <m:sSup>
                                <m:sSupPr>
                                  <m:ctrlPr>
                                    <a:rPr lang="en-GB" i="1">
                                      <a:latin typeface="Cambria Math" panose="02040503050406030204" pitchFamily="18" charset="0"/>
                                    </a:rPr>
                                  </m:ctrlPr>
                                </m:sSupPr>
                                <m:e>
                                  <m:r>
                                    <a:rPr lang="en-GB" i="1">
                                      <a:latin typeface="Cambria Math" panose="02040503050406030204" pitchFamily="18" charset="0"/>
                                    </a:rPr>
                                    <m:t>𝑍</m:t>
                                  </m:r>
                                </m:e>
                                <m:sup>
                                  <m:r>
                                    <a:rPr lang="en-GB" i="1">
                                      <a:latin typeface="Cambria Math" panose="02040503050406030204" pitchFamily="18" charset="0"/>
                                    </a:rPr>
                                    <m:t>𝑇</m:t>
                                  </m:r>
                                </m:sup>
                              </m:sSup>
                              <m:sSub>
                                <m:sSubPr>
                                  <m:ctrlPr>
                                    <a:rPr lang="en-GB" i="1">
                                      <a:latin typeface="Cambria Math" panose="02040503050406030204" pitchFamily="18" charset="0"/>
                                    </a:rPr>
                                  </m:ctrlPr>
                                </m:sSubPr>
                                <m:e>
                                  <m:r>
                                    <m:rPr>
                                      <m:sty m:val="p"/>
                                    </m:rPr>
                                    <a:rPr lang="el-GR" i="1">
                                      <a:latin typeface="Cambria Math" panose="02040503050406030204" pitchFamily="18" charset="0"/>
                                    </a:rPr>
                                    <m:t>β</m:t>
                                  </m:r>
                                </m:e>
                                <m:sub>
                                  <m:r>
                                    <a:rPr lang="en-GB" i="1">
                                      <a:latin typeface="Cambria Math" panose="02040503050406030204" pitchFamily="18" charset="0"/>
                                    </a:rPr>
                                    <m:t>𝐿𝑀</m:t>
                                  </m:r>
                                </m:sub>
                              </m:sSub>
                            </m:e>
                          </m:d>
                        </m:e>
                      </m:func>
                      <m:r>
                        <a:rPr lang="en-GB" i="1">
                          <a:latin typeface="Cambria Math" panose="02040503050406030204" pitchFamily="18" charset="0"/>
                        </a:rPr>
                        <m:t>,  </m:t>
                      </m:r>
                      <m:r>
                        <a:rPr lang="en-GB" i="1">
                          <a:latin typeface="Cambria Math" panose="02040503050406030204" pitchFamily="18" charset="0"/>
                        </a:rPr>
                        <m:t>𝑠</m:t>
                      </m:r>
                      <m:r>
                        <a:rPr lang="en-GB" i="1">
                          <a:latin typeface="Cambria Math" panose="02040503050406030204" pitchFamily="18" charset="0"/>
                        </a:rPr>
                        <m:t>≤</m:t>
                      </m:r>
                      <m:r>
                        <a:rPr lang="en-GB" i="1">
                          <a:latin typeface="Cambria Math" panose="02040503050406030204" pitchFamily="18" charset="0"/>
                        </a:rPr>
                        <m:t>𝑡</m:t>
                      </m:r>
                      <m:r>
                        <a:rPr lang="en-GB" i="1">
                          <a:latin typeface="Cambria Math" panose="02040503050406030204" pitchFamily="18" charset="0"/>
                        </a:rPr>
                        <m:t>≤</m:t>
                      </m:r>
                      <m:r>
                        <a:rPr lang="en-GB" i="1">
                          <a:latin typeface="Cambria Math" panose="02040503050406030204" pitchFamily="18" charset="0"/>
                        </a:rPr>
                        <m:t>𝑠</m:t>
                      </m:r>
                      <m:r>
                        <a:rPr lang="en-GB" i="1">
                          <a:latin typeface="Cambria Math" panose="02040503050406030204" pitchFamily="18" charset="0"/>
                        </a:rPr>
                        <m:t>+</m:t>
                      </m:r>
                      <m:r>
                        <a:rPr lang="en-GB" i="1">
                          <a:latin typeface="Cambria Math" panose="02040503050406030204" pitchFamily="18" charset="0"/>
                        </a:rPr>
                        <m:t>𝑤</m:t>
                      </m:r>
                    </m:oMath>
                  </m:oMathPara>
                </a14:m>
                <a:endParaRPr lang="en-GB" dirty="0"/>
              </a:p>
              <a:p>
                <a:r>
                  <a:rPr lang="en-GB" dirty="0"/>
                  <a:t>Each consecutive  data set </a:t>
                </a:r>
                <a:r>
                  <a:rPr lang="en-GB" i="1" dirty="0"/>
                  <a:t>s</a:t>
                </a:r>
                <a:r>
                  <a:rPr lang="en-GB" dirty="0"/>
                  <a:t> is obtained by truncation at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𝑠</m:t>
                        </m:r>
                        <m:r>
                          <a:rPr lang="en-GB" i="1">
                            <a:latin typeface="Cambria Math" panose="02040503050406030204" pitchFamily="18" charset="0"/>
                          </a:rPr>
                          <m:t>=</m:t>
                        </m:r>
                        <m:r>
                          <a:rPr lang="en-GB" i="1">
                            <a:latin typeface="Cambria Math" panose="02040503050406030204" pitchFamily="18" charset="0"/>
                          </a:rPr>
                          <m:t>𝑡</m:t>
                        </m:r>
                      </m:e>
                      <m:sub>
                        <m:r>
                          <a:rPr lang="en-GB" i="1">
                            <a:latin typeface="Cambria Math" panose="02040503050406030204" pitchFamily="18" charset="0"/>
                          </a:rPr>
                          <m:t>𝐿𝑀</m:t>
                        </m:r>
                      </m:sub>
                    </m:sSub>
                  </m:oMath>
                </a14:m>
                <a:r>
                  <a:rPr lang="en-GB" dirty="0"/>
                  <a:t> and administrative censoring at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𝑡</m:t>
                        </m:r>
                      </m:e>
                      <m:sub>
                        <m:r>
                          <a:rPr lang="en-GB" i="1">
                            <a:latin typeface="Cambria Math" panose="02040503050406030204" pitchFamily="18" charset="0"/>
                          </a:rPr>
                          <m:t>𝐿𝑀</m:t>
                        </m:r>
                      </m:sub>
                    </m:sSub>
                  </m:oMath>
                </a14:m>
                <a:r>
                  <a:rPr lang="en-GB" dirty="0"/>
                  <a:t>+w. </a:t>
                </a:r>
              </a:p>
              <a:p>
                <a:endParaRPr lang="en-GB" dirty="0"/>
              </a:p>
              <a:p>
                <a:endParaRPr lang="en-GB" dirty="0"/>
              </a:p>
              <a:p>
                <a:pPr marL="108000" indent="0">
                  <a:buNone/>
                </a:pPr>
                <a:r>
                  <a:rPr lang="en-GB" dirty="0"/>
                  <a:t>Dynamic prediction for the conditional survival after t=</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𝑡</m:t>
                        </m:r>
                      </m:e>
                      <m:sub>
                        <m:r>
                          <a:rPr lang="en-GB" i="1">
                            <a:latin typeface="Cambria Math" panose="02040503050406030204" pitchFamily="18" charset="0"/>
                          </a:rPr>
                          <m:t>𝐿𝑀</m:t>
                        </m:r>
                      </m:sub>
                    </m:sSub>
                  </m:oMath>
                </a14:m>
                <a:r>
                  <a:rPr lang="en-GB" dirty="0"/>
                  <a:t> is based on current information for all patients still alive  just prior to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𝑡</m:t>
                        </m:r>
                      </m:e>
                      <m:sub>
                        <m:r>
                          <a:rPr lang="en-GB" i="1">
                            <a:latin typeface="Cambria Math" panose="02040503050406030204" pitchFamily="18" charset="0"/>
                          </a:rPr>
                          <m:t>𝐿𝑀</m:t>
                        </m:r>
                      </m:sub>
                    </m:sSub>
                  </m:oMath>
                </a14:m>
                <a:r>
                  <a:rPr lang="en-GB" dirty="0"/>
                  <a:t>. [Van </a:t>
                </a:r>
                <a:r>
                  <a:rPr lang="en-GB" dirty="0" err="1"/>
                  <a:t>Houwelingen</a:t>
                </a:r>
                <a:r>
                  <a:rPr lang="en-GB" dirty="0"/>
                  <a:t>, H. and Putter, H., 2011]</a:t>
                </a:r>
              </a:p>
              <a:p>
                <a:endParaRPr lang="en-GB" dirty="0"/>
              </a:p>
              <a:p>
                <a:pPr marL="0" indent="0">
                  <a:buNone/>
                </a:pPr>
                <a:r>
                  <a:rPr lang="en-GB" dirty="0"/>
                  <a:t> </a:t>
                </a:r>
              </a:p>
            </p:txBody>
          </p:sp>
        </mc:Choice>
        <mc:Fallback xmlns="">
          <p:sp>
            <p:nvSpPr>
              <p:cNvPr id="3" name="Content Placeholder 2">
                <a:extLst>
                  <a:ext uri="{FF2B5EF4-FFF2-40B4-BE49-F238E27FC236}">
                    <a16:creationId xmlns:a16="http://schemas.microsoft.com/office/drawing/2014/main" id="{7B9DE284-4ED2-43BE-9B38-389B13E6819D}"/>
                  </a:ext>
                </a:extLst>
              </p:cNvPr>
              <p:cNvSpPr>
                <a:spLocks noGrp="1" noRot="1" noChangeAspect="1" noMove="1" noResize="1" noEditPoints="1" noAdjustHandles="1" noChangeArrowheads="1" noChangeShapeType="1" noTextEdit="1"/>
              </p:cNvSpPr>
              <p:nvPr>
                <p:ph idx="1"/>
              </p:nvPr>
            </p:nvSpPr>
            <p:spPr>
              <a:xfrm>
                <a:off x="416496" y="836712"/>
                <a:ext cx="8982471" cy="5648374"/>
              </a:xfrm>
              <a:blipFill>
                <a:blip r:embed="rId2"/>
                <a:stretch>
                  <a:fillRect l="-882" t="-755"/>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F0125346-D7AF-493E-A7D0-E0DD7BF45E34}"/>
              </a:ext>
            </a:extLst>
          </p:cNvPr>
          <p:cNvSpPr>
            <a:spLocks noGrp="1"/>
          </p:cNvSpPr>
          <p:nvPr>
            <p:ph type="dt" sz="half" idx="10"/>
          </p:nvPr>
        </p:nvSpPr>
        <p:spPr/>
        <p:txBody>
          <a:bodyPr/>
          <a:lstStyle/>
          <a:p>
            <a:r>
              <a:rPr lang="en-US"/>
              <a:t>15/06/21</a:t>
            </a:r>
            <a:endParaRPr lang="en-GB" dirty="0"/>
          </a:p>
        </p:txBody>
      </p:sp>
      <p:pic>
        <p:nvPicPr>
          <p:cNvPr id="8" name="Picture 7">
            <a:extLst>
              <a:ext uri="{FF2B5EF4-FFF2-40B4-BE49-F238E27FC236}">
                <a16:creationId xmlns:a16="http://schemas.microsoft.com/office/drawing/2014/main" id="{6057620E-79B0-4B03-8908-4C40704DF22E}"/>
              </a:ext>
            </a:extLst>
          </p:cNvPr>
          <p:cNvPicPr>
            <a:picLocks noChangeAspect="1"/>
          </p:cNvPicPr>
          <p:nvPr/>
        </p:nvPicPr>
        <p:blipFill>
          <a:blip r:embed="rId3"/>
          <a:stretch>
            <a:fillRect/>
          </a:stretch>
        </p:blipFill>
        <p:spPr>
          <a:xfrm>
            <a:off x="1352600" y="3606766"/>
            <a:ext cx="6124575" cy="1110201"/>
          </a:xfrm>
          <a:prstGeom prst="rect">
            <a:avLst/>
          </a:prstGeom>
        </p:spPr>
      </p:pic>
      <p:sp>
        <p:nvSpPr>
          <p:cNvPr id="5" name="Slide Number Placeholder 4">
            <a:extLst>
              <a:ext uri="{FF2B5EF4-FFF2-40B4-BE49-F238E27FC236}">
                <a16:creationId xmlns:a16="http://schemas.microsoft.com/office/drawing/2014/main" id="{E7C9AA3A-A889-4DB0-B9A4-BB42DD3E2B29}"/>
              </a:ext>
            </a:extLst>
          </p:cNvPr>
          <p:cNvSpPr>
            <a:spLocks noGrp="1"/>
          </p:cNvSpPr>
          <p:nvPr>
            <p:ph type="sldNum" sz="quarter" idx="12"/>
          </p:nvPr>
        </p:nvSpPr>
        <p:spPr/>
        <p:txBody>
          <a:bodyPr/>
          <a:lstStyle/>
          <a:p>
            <a:fld id="{FE8DA6AF-1811-4E27-A96F-54109F1D0275}" type="slidenum">
              <a:rPr lang="en-GB" smtClean="0"/>
              <a:pPr/>
              <a:t>13</a:t>
            </a:fld>
            <a:endParaRPr lang="en-GB" dirty="0"/>
          </a:p>
        </p:txBody>
      </p:sp>
    </p:spTree>
    <p:extLst>
      <p:ext uri="{BB962C8B-B14F-4D97-AF65-F5344CB8AC3E}">
        <p14:creationId xmlns:p14="http://schemas.microsoft.com/office/powerpoint/2010/main" val="8486592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229" y="-243408"/>
            <a:ext cx="8982471" cy="1791221"/>
          </a:xfrm>
        </p:spPr>
        <p:txBody>
          <a:bodyPr/>
          <a:lstStyle/>
          <a:p>
            <a:r>
              <a:rPr lang="en-GB" dirty="0"/>
              <a:t>Application: Landmark Analysis of Statins</a:t>
            </a:r>
          </a:p>
        </p:txBody>
      </p:sp>
      <p:sp>
        <p:nvSpPr>
          <p:cNvPr id="3" name="Date Placeholder 2"/>
          <p:cNvSpPr>
            <a:spLocks noGrp="1"/>
          </p:cNvSpPr>
          <p:nvPr>
            <p:ph type="dt" sz="half" idx="10"/>
          </p:nvPr>
        </p:nvSpPr>
        <p:spPr/>
        <p:txBody>
          <a:bodyPr/>
          <a:lstStyle/>
          <a:p>
            <a:r>
              <a:rPr lang="en-US"/>
              <a:t>15/06/21</a:t>
            </a:r>
            <a:endParaRPr lang="en-GB" dirty="0"/>
          </a:p>
        </p:txBody>
      </p:sp>
      <p:sp>
        <p:nvSpPr>
          <p:cNvPr id="4" name="Slide Number Placeholder 3"/>
          <p:cNvSpPr>
            <a:spLocks noGrp="1"/>
          </p:cNvSpPr>
          <p:nvPr>
            <p:ph type="sldNum" sz="quarter" idx="12"/>
          </p:nvPr>
        </p:nvSpPr>
        <p:spPr/>
        <p:txBody>
          <a:bodyPr/>
          <a:lstStyle/>
          <a:p>
            <a:fld id="{CCC5EDD3-CB13-45EB-8A5C-B486875EE4D2}" type="slidenum">
              <a:rPr lang="en-GB" smtClean="0"/>
              <a:pPr/>
              <a:t>14</a:t>
            </a:fld>
            <a:endParaRPr lang="en-GB" dirty="0"/>
          </a:p>
        </p:txBody>
      </p:sp>
      <p:sp>
        <p:nvSpPr>
          <p:cNvPr id="5" name="TextBox 4"/>
          <p:cNvSpPr txBox="1"/>
          <p:nvPr/>
        </p:nvSpPr>
        <p:spPr>
          <a:xfrm flipH="1">
            <a:off x="668523" y="1052736"/>
            <a:ext cx="8568953" cy="4832092"/>
          </a:xfrm>
          <a:prstGeom prst="rect">
            <a:avLst/>
          </a:prstGeom>
          <a:noFill/>
        </p:spPr>
        <p:txBody>
          <a:bodyPr wrap="square" rtlCol="0">
            <a:spAutoFit/>
          </a:bodyPr>
          <a:lstStyle/>
          <a:p>
            <a:r>
              <a:rPr lang="en-GB" sz="2200" b="1" dirty="0"/>
              <a:t>Data: </a:t>
            </a:r>
            <a:r>
              <a:rPr lang="en-GB" sz="2200" dirty="0"/>
              <a:t>110,243 patients who turned 60 between 1990 and 2000 and did not have a previous statin prescription or a cardiovascular disease diagnosis.</a:t>
            </a:r>
          </a:p>
          <a:p>
            <a:r>
              <a:rPr lang="en-GB" sz="2200" dirty="0"/>
              <a:t>Medical history was updated every half a year (landmark) until end of follow-up (death, deregistered or end of study). </a:t>
            </a:r>
            <a:endParaRPr lang="en-GB" sz="2200" b="1" dirty="0"/>
          </a:p>
          <a:p>
            <a:endParaRPr lang="en-GB" sz="2200" b="1" dirty="0"/>
          </a:p>
          <a:p>
            <a:r>
              <a:rPr lang="en-GB" sz="2200" b="1" dirty="0"/>
              <a:t>Imputation</a:t>
            </a:r>
            <a:r>
              <a:rPr lang="en-GB" sz="2200" dirty="0"/>
              <a:t>: Due to missing data at early ages, multiple imputation was performed using joint modelling at age 60.</a:t>
            </a:r>
          </a:p>
          <a:p>
            <a:r>
              <a:rPr lang="en-GB" sz="2200" dirty="0"/>
              <a:t> </a:t>
            </a:r>
          </a:p>
          <a:p>
            <a:r>
              <a:rPr lang="en-GB" sz="2200" b="1" dirty="0"/>
              <a:t>Analysis: </a:t>
            </a:r>
            <a:r>
              <a:rPr lang="en-GB" sz="2200" dirty="0"/>
              <a:t>Landmark analysis was carried out by fitting Cox proportional hazards regression of all cause mortality associated with current statin prescription at each landmark from age 60 to 8</a:t>
            </a:r>
            <a:r>
              <a:rPr lang="en-GB" sz="2400" dirty="0"/>
              <a:t>5 (51 landmark points) and adjusted for medical history   [5]</a:t>
            </a:r>
          </a:p>
          <a:p>
            <a:endParaRPr lang="en-GB" b="1" dirty="0"/>
          </a:p>
        </p:txBody>
      </p:sp>
    </p:spTree>
    <p:extLst>
      <p:ext uri="{BB962C8B-B14F-4D97-AF65-F5344CB8AC3E}">
        <p14:creationId xmlns:p14="http://schemas.microsoft.com/office/powerpoint/2010/main" val="20844713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230" y="404813"/>
            <a:ext cx="8982471" cy="719931"/>
          </a:xfrm>
        </p:spPr>
        <p:txBody>
          <a:bodyPr/>
          <a:lstStyle/>
          <a:p>
            <a:r>
              <a:rPr lang="en-GB" dirty="0"/>
              <a:t>Sliding Cox model results (crude model)</a:t>
            </a:r>
          </a:p>
        </p:txBody>
      </p:sp>
      <p:sp>
        <p:nvSpPr>
          <p:cNvPr id="3" name="Date Placeholder 2"/>
          <p:cNvSpPr>
            <a:spLocks noGrp="1"/>
          </p:cNvSpPr>
          <p:nvPr>
            <p:ph type="dt" sz="half" idx="10"/>
          </p:nvPr>
        </p:nvSpPr>
        <p:spPr/>
        <p:txBody>
          <a:bodyPr/>
          <a:lstStyle/>
          <a:p>
            <a:r>
              <a:rPr lang="en-US"/>
              <a:t>15/06/21</a:t>
            </a: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56" y="1060848"/>
            <a:ext cx="9422734" cy="4431630"/>
          </a:xfrm>
          <a:prstGeom prst="rect">
            <a:avLst/>
          </a:prstGeom>
        </p:spPr>
      </p:pic>
      <p:sp>
        <p:nvSpPr>
          <p:cNvPr id="8" name="TextBox 7"/>
          <p:cNvSpPr txBox="1"/>
          <p:nvPr/>
        </p:nvSpPr>
        <p:spPr>
          <a:xfrm flipH="1">
            <a:off x="272480" y="5305070"/>
            <a:ext cx="7920880" cy="646331"/>
          </a:xfrm>
          <a:prstGeom prst="rect">
            <a:avLst/>
          </a:prstGeom>
          <a:noFill/>
        </p:spPr>
        <p:txBody>
          <a:bodyPr wrap="square" rtlCol="0">
            <a:spAutoFit/>
          </a:bodyPr>
          <a:lstStyle/>
          <a:p>
            <a:r>
              <a:rPr lang="en-GB" dirty="0"/>
              <a:t>The solid lines are the HRs of statin prescription from the Cox regressions  at the ages 60+s  with the window of 30 years (s is the landmark point).</a:t>
            </a:r>
          </a:p>
        </p:txBody>
      </p:sp>
      <p:sp>
        <p:nvSpPr>
          <p:cNvPr id="4" name="Slide Number Placeholder 3">
            <a:extLst>
              <a:ext uri="{FF2B5EF4-FFF2-40B4-BE49-F238E27FC236}">
                <a16:creationId xmlns:a16="http://schemas.microsoft.com/office/drawing/2014/main" id="{35319C09-FA37-43B2-B030-D012384D9D68}"/>
              </a:ext>
            </a:extLst>
          </p:cNvPr>
          <p:cNvSpPr>
            <a:spLocks noGrp="1"/>
          </p:cNvSpPr>
          <p:nvPr>
            <p:ph type="sldNum" sz="quarter" idx="12"/>
          </p:nvPr>
        </p:nvSpPr>
        <p:spPr/>
        <p:txBody>
          <a:bodyPr/>
          <a:lstStyle/>
          <a:p>
            <a:fld id="{CCC5EDD3-CB13-45EB-8A5C-B486875EE4D2}" type="slidenum">
              <a:rPr lang="en-GB" smtClean="0"/>
              <a:pPr/>
              <a:t>15</a:t>
            </a:fld>
            <a:endParaRPr lang="en-GB" dirty="0"/>
          </a:p>
        </p:txBody>
      </p:sp>
    </p:spTree>
    <p:extLst>
      <p:ext uri="{BB962C8B-B14F-4D97-AF65-F5344CB8AC3E}">
        <p14:creationId xmlns:p14="http://schemas.microsoft.com/office/powerpoint/2010/main" val="33227619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229" y="151216"/>
            <a:ext cx="8982471" cy="1143000"/>
          </a:xfrm>
        </p:spPr>
        <p:txBody>
          <a:bodyPr/>
          <a:lstStyle/>
          <a:p>
            <a:r>
              <a:rPr lang="en-GB" dirty="0"/>
              <a:t>Hazard of all-cause mortality associated with statin prescription</a:t>
            </a:r>
          </a:p>
        </p:txBody>
      </p:sp>
      <p:sp>
        <p:nvSpPr>
          <p:cNvPr id="3" name="Date Placeholder 2"/>
          <p:cNvSpPr>
            <a:spLocks noGrp="1"/>
          </p:cNvSpPr>
          <p:nvPr>
            <p:ph type="dt" sz="half" idx="10"/>
          </p:nvPr>
        </p:nvSpPr>
        <p:spPr/>
        <p:txBody>
          <a:bodyPr/>
          <a:lstStyle/>
          <a:p>
            <a:r>
              <a:rPr lang="en-US"/>
              <a:t>15/06/21</a:t>
            </a:r>
            <a:endParaRPr lang="en-GB" dirty="0"/>
          </a:p>
        </p:txBody>
      </p:sp>
      <p:sp>
        <p:nvSpPr>
          <p:cNvPr id="4" name="Slide Number Placeholder 3"/>
          <p:cNvSpPr>
            <a:spLocks noGrp="1"/>
          </p:cNvSpPr>
          <p:nvPr>
            <p:ph type="sldNum" sz="quarter" idx="12"/>
          </p:nvPr>
        </p:nvSpPr>
        <p:spPr/>
        <p:txBody>
          <a:bodyPr/>
          <a:lstStyle/>
          <a:p>
            <a:fld id="{CCC5EDD3-CB13-45EB-8A5C-B486875EE4D2}" type="slidenum">
              <a:rPr lang="en-GB" smtClean="0"/>
              <a:pPr/>
              <a:t>16</a:t>
            </a:fld>
            <a:endParaRPr lang="en-GB"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488" y="1412776"/>
            <a:ext cx="6624736" cy="4691112"/>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6537176" y="1412776"/>
                <a:ext cx="3168352" cy="4154984"/>
              </a:xfrm>
              <a:prstGeom prst="rect">
                <a:avLst/>
              </a:prstGeom>
              <a:noFill/>
            </p:spPr>
            <p:txBody>
              <a:bodyPr wrap="square" rtlCol="0">
                <a:spAutoFit/>
              </a:bodyPr>
              <a:lstStyle/>
              <a:p>
                <a:r>
                  <a:rPr lang="en-GB" sz="2000" dirty="0">
                    <a:latin typeface="+mj-lt"/>
                  </a:rPr>
                  <a:t>The raw regression coefficients </a:t>
                </a:r>
                <a14:m>
                  <m:oMath xmlns:m="http://schemas.openxmlformats.org/officeDocument/2006/math">
                    <m:sSub>
                      <m:sSubPr>
                        <m:ctrlPr>
                          <a:rPr lang="en-GB" sz="2000" i="1">
                            <a:latin typeface="Cambria Math" panose="02040503050406030204" pitchFamily="18" charset="0"/>
                          </a:rPr>
                        </m:ctrlPr>
                      </m:sSubPr>
                      <m:e>
                        <m:r>
                          <m:rPr>
                            <m:sty m:val="p"/>
                          </m:rPr>
                          <a:rPr lang="el-GR" sz="2000" i="1">
                            <a:latin typeface="Cambria Math" panose="02040503050406030204" pitchFamily="18" charset="0"/>
                          </a:rPr>
                          <m:t>β</m:t>
                        </m:r>
                      </m:e>
                      <m:sub>
                        <m:r>
                          <a:rPr lang="en-GB" sz="2000" i="1">
                            <a:latin typeface="Cambria Math" panose="02040503050406030204" pitchFamily="18" charset="0"/>
                          </a:rPr>
                          <m:t>𝐿𝑀</m:t>
                        </m:r>
                      </m:sub>
                    </m:sSub>
                    <m:r>
                      <a:rPr lang="en-GB" sz="2000">
                        <a:latin typeface="Cambria Math" panose="02040503050406030204" pitchFamily="18" charset="0"/>
                      </a:rPr>
                      <m:t> </m:t>
                    </m:r>
                  </m:oMath>
                </a14:m>
                <a:r>
                  <a:rPr lang="en-GB" sz="2000" dirty="0">
                    <a:latin typeface="+mj-lt"/>
                  </a:rPr>
                  <a:t>and the baseline hazards  are smoothed over time as the </a:t>
                </a:r>
                <a:r>
                  <a:rPr lang="en-GB" sz="2000" i="1" dirty="0" err="1">
                    <a:latin typeface="+mj-lt"/>
                  </a:rPr>
                  <a:t>m</a:t>
                </a:r>
                <a:r>
                  <a:rPr lang="en-GB" sz="2000" dirty="0" err="1">
                    <a:latin typeface="+mj-lt"/>
                  </a:rPr>
                  <a:t>th</a:t>
                </a:r>
                <a:r>
                  <a:rPr lang="en-GB" sz="2000" dirty="0">
                    <a:latin typeface="+mj-lt"/>
                  </a:rPr>
                  <a:t> degree polynomials in </a:t>
                </a:r>
                <a14:m>
                  <m:oMath xmlns:m="http://schemas.openxmlformats.org/officeDocument/2006/math">
                    <m:r>
                      <m:rPr>
                        <m:sty m:val="p"/>
                      </m:rPr>
                      <a:rPr lang="en-GB" sz="2000">
                        <a:latin typeface="Cambria Math" panose="02040503050406030204" pitchFamily="18" charset="0"/>
                      </a:rPr>
                      <m:t>s</m:t>
                    </m:r>
                  </m:oMath>
                </a14:m>
                <a:r>
                  <a:rPr lang="en-GB" dirty="0">
                    <a:latin typeface="+mj-lt"/>
                  </a:rPr>
                  <a:t>. Their, coefficients are estimated  using pseudo-partial log-likelihood. </a:t>
                </a:r>
              </a:p>
              <a:p>
                <a:endParaRPr lang="en-GB" dirty="0">
                  <a:latin typeface="+mj-lt"/>
                </a:endParaRPr>
              </a:p>
              <a:p>
                <a:r>
                  <a:rPr lang="en-GB" dirty="0">
                    <a:latin typeface="+mj-lt"/>
                  </a:rPr>
                  <a:t>We add </a:t>
                </a:r>
                <a:r>
                  <a:rPr lang="en-GB" dirty="0" err="1"/>
                  <a:t>Gompertz</a:t>
                </a:r>
                <a:r>
                  <a:rPr lang="en-GB" dirty="0"/>
                  <a:t> baseline hazards to obtain survival functions and the life expectancy (LE).    [4]</a:t>
                </a:r>
                <a:endParaRPr lang="en-GB" dirty="0">
                  <a:latin typeface="+mj-lt"/>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6537176" y="1412776"/>
                <a:ext cx="3168352" cy="4154984"/>
              </a:xfrm>
              <a:prstGeom prst="rect">
                <a:avLst/>
              </a:prstGeom>
              <a:blipFill>
                <a:blip r:embed="rId3"/>
                <a:stretch>
                  <a:fillRect l="-1923" t="-734" b="-1468"/>
                </a:stretch>
              </a:blipFill>
            </p:spPr>
            <p:txBody>
              <a:bodyPr/>
              <a:lstStyle/>
              <a:p>
                <a:r>
                  <a:rPr lang="en-GB">
                    <a:noFill/>
                  </a:rPr>
                  <a:t> </a:t>
                </a:r>
              </a:p>
            </p:txBody>
          </p:sp>
        </mc:Fallback>
      </mc:AlternateContent>
    </p:spTree>
    <p:extLst>
      <p:ext uri="{BB962C8B-B14F-4D97-AF65-F5344CB8AC3E}">
        <p14:creationId xmlns:p14="http://schemas.microsoft.com/office/powerpoint/2010/main" val="3155526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eaLnBrk="0" hangingPunct="0"/>
            <a:r>
              <a:rPr lang="en-GB" altLang="en-US" b="0" dirty="0">
                <a:solidFill>
                  <a:schemeClr val="tx1"/>
                </a:solidFill>
                <a:latin typeface="Tahoma" panose="020B0604030504040204" pitchFamily="34" charset="0"/>
                <a:ea typeface="Calibri" panose="020F0502020204030204" pitchFamily="34" charset="0"/>
                <a:cs typeface="Tahoma" panose="020B0604030504040204" pitchFamily="34" charset="0"/>
              </a:rPr>
              <a:t>Table 1. Characteristics of study population at baseline age 60 by cardiac risk and sex.</a:t>
            </a:r>
            <a:br>
              <a:rPr lang="en-GB" altLang="en-US" sz="800" b="0" dirty="0">
                <a:solidFill>
                  <a:schemeClr val="tx1"/>
                </a:solidFill>
              </a:rPr>
            </a:br>
            <a:r>
              <a:rPr lang="en-GB" altLang="en-US" b="0" baseline="30000" dirty="0" err="1">
                <a:solidFill>
                  <a:schemeClr val="tx1"/>
                </a:solidFill>
                <a:latin typeface="Tahoma" panose="020B0604030504040204" pitchFamily="34" charset="0"/>
                <a:ea typeface="Calibri" panose="020F0502020204030204" pitchFamily="34" charset="0"/>
                <a:cs typeface="Tahoma" panose="020B0604030504040204" pitchFamily="34" charset="0"/>
              </a:rPr>
              <a:t>a</a:t>
            </a:r>
            <a:r>
              <a:rPr lang="en-GB" altLang="en-US" b="0" dirty="0" err="1">
                <a:solidFill>
                  <a:schemeClr val="tx1"/>
                </a:solidFill>
                <a:latin typeface="Tahoma" panose="020B0604030504040204" pitchFamily="34" charset="0"/>
                <a:ea typeface="Calibri" panose="020F0502020204030204" pitchFamily="34" charset="0"/>
                <a:cs typeface="Tahoma" panose="020B0604030504040204" pitchFamily="34" charset="0"/>
              </a:rPr>
              <a:t>Mean</a:t>
            </a:r>
            <a:r>
              <a:rPr lang="en-GB" altLang="en-US" b="0" dirty="0">
                <a:solidFill>
                  <a:schemeClr val="tx1"/>
                </a:solidFill>
                <a:latin typeface="Tahoma" panose="020B0604030504040204" pitchFamily="34" charset="0"/>
                <a:ea typeface="Calibri" panose="020F0502020204030204" pitchFamily="34" charset="0"/>
                <a:cs typeface="Tahoma" panose="020B0604030504040204" pitchFamily="34" charset="0"/>
              </a:rPr>
              <a:t> across ten imputed datasets </a:t>
            </a:r>
            <a:br>
              <a:rPr lang="en-GB" altLang="en-US" sz="6000" b="0" dirty="0">
                <a:solidFill>
                  <a:schemeClr val="tx1"/>
                </a:solidFill>
                <a:latin typeface="Arial" panose="020B0604020202020204" pitchFamily="34" charset="0"/>
              </a:rPr>
            </a:br>
            <a:endParaRPr lang="en-GB" dirty="0"/>
          </a:p>
        </p:txBody>
      </p:sp>
      <p:graphicFrame>
        <p:nvGraphicFramePr>
          <p:cNvPr id="5" name="Content Placeholder 4"/>
          <p:cNvGraphicFramePr>
            <a:graphicFrameLocks noGrp="1"/>
          </p:cNvGraphicFramePr>
          <p:nvPr>
            <p:ph idx="1"/>
          </p:nvPr>
        </p:nvGraphicFramePr>
        <p:xfrm>
          <a:off x="560512" y="980732"/>
          <a:ext cx="8784976" cy="5328589"/>
        </p:xfrm>
        <a:graphic>
          <a:graphicData uri="http://schemas.openxmlformats.org/drawingml/2006/table">
            <a:tbl>
              <a:tblPr firstRow="1" firstCol="1" bandRow="1">
                <a:tableStyleId>{5C22544A-7EE6-4342-B048-85BDC9FD1C3A}</a:tableStyleId>
              </a:tblPr>
              <a:tblGrid>
                <a:gridCol w="1074315">
                  <a:extLst>
                    <a:ext uri="{9D8B030D-6E8A-4147-A177-3AD203B41FA5}">
                      <a16:colId xmlns:a16="http://schemas.microsoft.com/office/drawing/2014/main" val="3518708765"/>
                    </a:ext>
                  </a:extLst>
                </a:gridCol>
                <a:gridCol w="99966">
                  <a:extLst>
                    <a:ext uri="{9D8B030D-6E8A-4147-A177-3AD203B41FA5}">
                      <a16:colId xmlns:a16="http://schemas.microsoft.com/office/drawing/2014/main" val="2093883173"/>
                    </a:ext>
                  </a:extLst>
                </a:gridCol>
                <a:gridCol w="1734524">
                  <a:extLst>
                    <a:ext uri="{9D8B030D-6E8A-4147-A177-3AD203B41FA5}">
                      <a16:colId xmlns:a16="http://schemas.microsoft.com/office/drawing/2014/main" val="2094044201"/>
                    </a:ext>
                  </a:extLst>
                </a:gridCol>
                <a:gridCol w="1464017">
                  <a:extLst>
                    <a:ext uri="{9D8B030D-6E8A-4147-A177-3AD203B41FA5}">
                      <a16:colId xmlns:a16="http://schemas.microsoft.com/office/drawing/2014/main" val="609004362"/>
                    </a:ext>
                  </a:extLst>
                </a:gridCol>
                <a:gridCol w="1473156">
                  <a:extLst>
                    <a:ext uri="{9D8B030D-6E8A-4147-A177-3AD203B41FA5}">
                      <a16:colId xmlns:a16="http://schemas.microsoft.com/office/drawing/2014/main" val="3472679093"/>
                    </a:ext>
                  </a:extLst>
                </a:gridCol>
                <a:gridCol w="1469499">
                  <a:extLst>
                    <a:ext uri="{9D8B030D-6E8A-4147-A177-3AD203B41FA5}">
                      <a16:colId xmlns:a16="http://schemas.microsoft.com/office/drawing/2014/main" val="717703989"/>
                    </a:ext>
                  </a:extLst>
                </a:gridCol>
                <a:gridCol w="1469499">
                  <a:extLst>
                    <a:ext uri="{9D8B030D-6E8A-4147-A177-3AD203B41FA5}">
                      <a16:colId xmlns:a16="http://schemas.microsoft.com/office/drawing/2014/main" val="623704373"/>
                    </a:ext>
                  </a:extLst>
                </a:gridCol>
              </a:tblGrid>
              <a:tr h="175242">
                <a:tc>
                  <a:txBody>
                    <a:bodyPr/>
                    <a:lstStyle/>
                    <a:p>
                      <a:pPr>
                        <a:lnSpc>
                          <a:spcPct val="107000"/>
                        </a:lnSpc>
                        <a:spcAft>
                          <a:spcPts val="0"/>
                        </a:spcAft>
                      </a:pPr>
                      <a:r>
                        <a:rPr lang="en-GB" sz="900" dirty="0">
                          <a:effectLst/>
                        </a:rPr>
                        <a:t> </a:t>
                      </a:r>
                      <a:endParaRPr lang="en-GB" sz="900" dirty="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tc>
                <a:tc gridSpan="2">
                  <a:txBody>
                    <a:bodyPr/>
                    <a:lstStyle/>
                    <a:p>
                      <a:pPr>
                        <a:lnSpc>
                          <a:spcPct val="107000"/>
                        </a:lnSpc>
                        <a:spcAft>
                          <a:spcPts val="0"/>
                        </a:spcAft>
                      </a:pPr>
                      <a:r>
                        <a:rPr lang="en-GB" sz="900">
                          <a:effectLst/>
                        </a:rPr>
                        <a:t> </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tc>
                <a:tc hMerge="1">
                  <a:txBody>
                    <a:bodyPr/>
                    <a:lstStyle/>
                    <a:p>
                      <a:endParaRPr lang="en-GB"/>
                    </a:p>
                  </a:txBody>
                  <a:tcPr/>
                </a:tc>
                <a:tc gridSpan="2">
                  <a:txBody>
                    <a:bodyPr/>
                    <a:lstStyle/>
                    <a:p>
                      <a:pPr algn="ctr">
                        <a:lnSpc>
                          <a:spcPct val="107000"/>
                        </a:lnSpc>
                        <a:spcAft>
                          <a:spcPts val="0"/>
                        </a:spcAft>
                      </a:pPr>
                      <a:r>
                        <a:rPr lang="en-GB" sz="900" dirty="0">
                          <a:effectLst/>
                        </a:rPr>
                        <a:t>QRISK2&lt;20%</a:t>
                      </a:r>
                      <a:r>
                        <a:rPr lang="en-GB" sz="900" baseline="30000" dirty="0">
                          <a:effectLst/>
                        </a:rPr>
                        <a:t>a</a:t>
                      </a:r>
                      <a:endParaRPr lang="en-GB" sz="900" dirty="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tc>
                <a:tc hMerge="1">
                  <a:txBody>
                    <a:bodyPr/>
                    <a:lstStyle/>
                    <a:p>
                      <a:endParaRPr lang="en-GB"/>
                    </a:p>
                  </a:txBody>
                  <a:tcPr/>
                </a:tc>
                <a:tc gridSpan="2">
                  <a:txBody>
                    <a:bodyPr/>
                    <a:lstStyle/>
                    <a:p>
                      <a:pPr algn="ctr">
                        <a:lnSpc>
                          <a:spcPct val="107000"/>
                        </a:lnSpc>
                        <a:spcAft>
                          <a:spcPts val="0"/>
                        </a:spcAft>
                      </a:pPr>
                      <a:r>
                        <a:rPr lang="en-GB" sz="900">
                          <a:effectLst/>
                        </a:rPr>
                        <a:t>QRISK2≥20%</a:t>
                      </a:r>
                      <a:r>
                        <a:rPr lang="en-GB" sz="900" baseline="30000">
                          <a:effectLst/>
                        </a:rPr>
                        <a:t>a</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tc>
                <a:tc hMerge="1">
                  <a:txBody>
                    <a:bodyPr/>
                    <a:lstStyle/>
                    <a:p>
                      <a:endParaRPr lang="en-GB"/>
                    </a:p>
                  </a:txBody>
                  <a:tcPr/>
                </a:tc>
                <a:extLst>
                  <a:ext uri="{0D108BD9-81ED-4DB2-BD59-A6C34878D82A}">
                    <a16:rowId xmlns:a16="http://schemas.microsoft.com/office/drawing/2014/main" val="433549702"/>
                  </a:ext>
                </a:extLst>
              </a:tr>
              <a:tr h="175242">
                <a:tc>
                  <a:txBody>
                    <a:bodyPr/>
                    <a:lstStyle/>
                    <a:p>
                      <a:pPr>
                        <a:lnSpc>
                          <a:spcPct val="107000"/>
                        </a:lnSpc>
                        <a:spcAft>
                          <a:spcPts val="0"/>
                        </a:spcAft>
                      </a:pPr>
                      <a:r>
                        <a:rPr lang="en-GB" sz="900">
                          <a:effectLst/>
                        </a:rPr>
                        <a:t> </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gridSpan="2">
                  <a:txBody>
                    <a:bodyPr/>
                    <a:lstStyle/>
                    <a:p>
                      <a:pPr>
                        <a:lnSpc>
                          <a:spcPct val="107000"/>
                        </a:lnSpc>
                        <a:spcAft>
                          <a:spcPts val="0"/>
                        </a:spcAft>
                      </a:pPr>
                      <a:r>
                        <a:rPr lang="en-GB" sz="900">
                          <a:effectLst/>
                        </a:rPr>
                        <a:t> </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hMerge="1">
                  <a:txBody>
                    <a:bodyPr/>
                    <a:lstStyle/>
                    <a:p>
                      <a:endParaRPr lang="en-GB"/>
                    </a:p>
                  </a:txBody>
                  <a:tcPr/>
                </a:tc>
                <a:tc>
                  <a:txBody>
                    <a:bodyPr/>
                    <a:lstStyle/>
                    <a:p>
                      <a:pPr algn="r">
                        <a:lnSpc>
                          <a:spcPct val="107000"/>
                        </a:lnSpc>
                        <a:spcAft>
                          <a:spcPts val="0"/>
                        </a:spcAft>
                      </a:pPr>
                      <a:r>
                        <a:rPr lang="en-GB" sz="900">
                          <a:effectLst/>
                        </a:rPr>
                        <a:t>Women (%)</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a:txBody>
                    <a:bodyPr/>
                    <a:lstStyle/>
                    <a:p>
                      <a:pPr algn="r">
                        <a:lnSpc>
                          <a:spcPct val="107000"/>
                        </a:lnSpc>
                        <a:spcAft>
                          <a:spcPts val="0"/>
                        </a:spcAft>
                      </a:pPr>
                      <a:r>
                        <a:rPr lang="en-GB" sz="900">
                          <a:effectLst/>
                        </a:rPr>
                        <a:t>Men (%)</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a:txBody>
                    <a:bodyPr/>
                    <a:lstStyle/>
                    <a:p>
                      <a:pPr algn="r">
                        <a:lnSpc>
                          <a:spcPct val="107000"/>
                        </a:lnSpc>
                        <a:spcAft>
                          <a:spcPts val="0"/>
                        </a:spcAft>
                      </a:pPr>
                      <a:r>
                        <a:rPr lang="en-GB" sz="900">
                          <a:effectLst/>
                        </a:rPr>
                        <a:t>Women (%)</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a:txBody>
                    <a:bodyPr/>
                    <a:lstStyle/>
                    <a:p>
                      <a:pPr algn="r">
                        <a:lnSpc>
                          <a:spcPct val="107000"/>
                        </a:lnSpc>
                        <a:spcAft>
                          <a:spcPts val="0"/>
                        </a:spcAft>
                      </a:pPr>
                      <a:r>
                        <a:rPr lang="en-GB" sz="900">
                          <a:effectLst/>
                        </a:rPr>
                        <a:t>Men (%)</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extLst>
                  <a:ext uri="{0D108BD9-81ED-4DB2-BD59-A6C34878D82A}">
                    <a16:rowId xmlns:a16="http://schemas.microsoft.com/office/drawing/2014/main" val="1855441658"/>
                  </a:ext>
                </a:extLst>
              </a:tr>
              <a:tr h="175242">
                <a:tc gridSpan="3">
                  <a:txBody>
                    <a:bodyPr/>
                    <a:lstStyle/>
                    <a:p>
                      <a:pPr>
                        <a:lnSpc>
                          <a:spcPct val="107000"/>
                        </a:lnSpc>
                        <a:spcAft>
                          <a:spcPts val="0"/>
                        </a:spcAft>
                      </a:pPr>
                      <a:r>
                        <a:rPr lang="en-GB" sz="900">
                          <a:effectLst/>
                        </a:rPr>
                        <a:t>Number of patients </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hMerge="1">
                  <a:txBody>
                    <a:bodyPr/>
                    <a:lstStyle/>
                    <a:p>
                      <a:endParaRPr lang="en-GB"/>
                    </a:p>
                  </a:txBody>
                  <a:tcPr/>
                </a:tc>
                <a:tc hMerge="1">
                  <a:txBody>
                    <a:bodyPr/>
                    <a:lstStyle/>
                    <a:p>
                      <a:endParaRPr lang="en-GB"/>
                    </a:p>
                  </a:txBody>
                  <a:tcPr/>
                </a:tc>
                <a:tc>
                  <a:txBody>
                    <a:bodyPr/>
                    <a:lstStyle/>
                    <a:p>
                      <a:pPr algn="r">
                        <a:lnSpc>
                          <a:spcPct val="107000"/>
                        </a:lnSpc>
                        <a:spcAft>
                          <a:spcPts val="0"/>
                        </a:spcAft>
                      </a:pPr>
                      <a:r>
                        <a:rPr lang="en-GB" sz="900">
                          <a:effectLst/>
                        </a:rPr>
                        <a:t>59,082</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a:txBody>
                    <a:bodyPr/>
                    <a:lstStyle/>
                    <a:p>
                      <a:pPr algn="r">
                        <a:lnSpc>
                          <a:spcPct val="107000"/>
                        </a:lnSpc>
                        <a:spcAft>
                          <a:spcPts val="0"/>
                        </a:spcAft>
                      </a:pPr>
                      <a:r>
                        <a:rPr lang="en-GB" sz="900">
                          <a:effectLst/>
                        </a:rPr>
                        <a:t>48,836</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a:txBody>
                    <a:bodyPr/>
                    <a:lstStyle/>
                    <a:p>
                      <a:pPr algn="r">
                        <a:lnSpc>
                          <a:spcPct val="107000"/>
                        </a:lnSpc>
                        <a:spcAft>
                          <a:spcPts val="0"/>
                        </a:spcAft>
                      </a:pPr>
                      <a:r>
                        <a:rPr lang="en-GB" sz="900">
                          <a:effectLst/>
                        </a:rPr>
                        <a:t>314</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a:txBody>
                    <a:bodyPr/>
                    <a:lstStyle/>
                    <a:p>
                      <a:pPr algn="r">
                        <a:lnSpc>
                          <a:spcPct val="107000"/>
                        </a:lnSpc>
                        <a:spcAft>
                          <a:spcPts val="0"/>
                        </a:spcAft>
                      </a:pPr>
                      <a:r>
                        <a:rPr lang="en-GB" sz="900">
                          <a:effectLst/>
                        </a:rPr>
                        <a:t>2011</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extLst>
                  <a:ext uri="{0D108BD9-81ED-4DB2-BD59-A6C34878D82A}">
                    <a16:rowId xmlns:a16="http://schemas.microsoft.com/office/drawing/2014/main" val="1823945080"/>
                  </a:ext>
                </a:extLst>
              </a:tr>
              <a:tr h="350483">
                <a:tc gridSpan="3">
                  <a:txBody>
                    <a:bodyPr/>
                    <a:lstStyle/>
                    <a:p>
                      <a:pPr>
                        <a:lnSpc>
                          <a:spcPct val="107000"/>
                        </a:lnSpc>
                        <a:spcAft>
                          <a:spcPts val="0"/>
                        </a:spcAft>
                      </a:pPr>
                      <a:r>
                        <a:rPr lang="en-GB" sz="900">
                          <a:effectLst/>
                        </a:rPr>
                        <a:t>Person-years of follow-up </a:t>
                      </a:r>
                      <a:br>
                        <a:rPr lang="en-GB" sz="900">
                          <a:effectLst/>
                        </a:rPr>
                      </a:br>
                      <a:r>
                        <a:rPr lang="en-GB" sz="900">
                          <a:effectLst/>
                        </a:rPr>
                        <a:t>(mean)</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hMerge="1">
                  <a:txBody>
                    <a:bodyPr/>
                    <a:lstStyle/>
                    <a:p>
                      <a:endParaRPr lang="en-GB"/>
                    </a:p>
                  </a:txBody>
                  <a:tcPr/>
                </a:tc>
                <a:tc hMerge="1">
                  <a:txBody>
                    <a:bodyPr/>
                    <a:lstStyle/>
                    <a:p>
                      <a:endParaRPr lang="en-GB"/>
                    </a:p>
                  </a:txBody>
                  <a:tcPr/>
                </a:tc>
                <a:tc>
                  <a:txBody>
                    <a:bodyPr/>
                    <a:lstStyle/>
                    <a:p>
                      <a:pPr algn="r">
                        <a:lnSpc>
                          <a:spcPct val="107000"/>
                        </a:lnSpc>
                        <a:spcAft>
                          <a:spcPts val="0"/>
                        </a:spcAft>
                      </a:pPr>
                      <a:r>
                        <a:rPr lang="en-GB" sz="900">
                          <a:effectLst/>
                        </a:rPr>
                        <a:t>1,002,627 </a:t>
                      </a:r>
                      <a:br>
                        <a:rPr lang="en-GB" sz="900">
                          <a:effectLst/>
                        </a:rPr>
                      </a:br>
                      <a:r>
                        <a:rPr lang="en-GB" sz="900">
                          <a:effectLst/>
                        </a:rPr>
                        <a:t>(17.0)</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a:txBody>
                    <a:bodyPr/>
                    <a:lstStyle/>
                    <a:p>
                      <a:pPr algn="r">
                        <a:lnSpc>
                          <a:spcPct val="107000"/>
                        </a:lnSpc>
                        <a:spcAft>
                          <a:spcPts val="0"/>
                        </a:spcAft>
                      </a:pPr>
                      <a:r>
                        <a:rPr lang="en-GB" sz="900">
                          <a:effectLst/>
                        </a:rPr>
                        <a:t>789,677 </a:t>
                      </a:r>
                      <a:br>
                        <a:rPr lang="en-GB" sz="900">
                          <a:effectLst/>
                        </a:rPr>
                      </a:br>
                      <a:r>
                        <a:rPr lang="en-GB" sz="900">
                          <a:effectLst/>
                        </a:rPr>
                        <a:t>(16.2)</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a:txBody>
                    <a:bodyPr/>
                    <a:lstStyle/>
                    <a:p>
                      <a:pPr algn="r">
                        <a:lnSpc>
                          <a:spcPct val="107000"/>
                        </a:lnSpc>
                        <a:spcAft>
                          <a:spcPts val="0"/>
                        </a:spcAft>
                      </a:pPr>
                      <a:r>
                        <a:rPr lang="en-GB" sz="900">
                          <a:effectLst/>
                        </a:rPr>
                        <a:t>4291 </a:t>
                      </a:r>
                      <a:br>
                        <a:rPr lang="en-GB" sz="900">
                          <a:effectLst/>
                        </a:rPr>
                      </a:br>
                      <a:r>
                        <a:rPr lang="en-GB" sz="900">
                          <a:effectLst/>
                        </a:rPr>
                        <a:t>(13.7)</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a:txBody>
                    <a:bodyPr/>
                    <a:lstStyle/>
                    <a:p>
                      <a:pPr algn="r">
                        <a:lnSpc>
                          <a:spcPct val="107000"/>
                        </a:lnSpc>
                        <a:spcAft>
                          <a:spcPts val="0"/>
                        </a:spcAft>
                      </a:pPr>
                      <a:r>
                        <a:rPr lang="en-GB" sz="900">
                          <a:effectLst/>
                        </a:rPr>
                        <a:t>28,900 </a:t>
                      </a:r>
                      <a:br>
                        <a:rPr lang="en-GB" sz="900">
                          <a:effectLst/>
                        </a:rPr>
                      </a:br>
                      <a:r>
                        <a:rPr lang="en-GB" sz="900">
                          <a:effectLst/>
                        </a:rPr>
                        <a:t>(14.4)</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extLst>
                  <a:ext uri="{0D108BD9-81ED-4DB2-BD59-A6C34878D82A}">
                    <a16:rowId xmlns:a16="http://schemas.microsoft.com/office/drawing/2014/main" val="267136989"/>
                  </a:ext>
                </a:extLst>
              </a:tr>
              <a:tr h="175242">
                <a:tc gridSpan="3">
                  <a:txBody>
                    <a:bodyPr/>
                    <a:lstStyle/>
                    <a:p>
                      <a:pPr>
                        <a:lnSpc>
                          <a:spcPct val="107000"/>
                        </a:lnSpc>
                        <a:spcAft>
                          <a:spcPts val="0"/>
                        </a:spcAft>
                      </a:pPr>
                      <a:r>
                        <a:rPr lang="en-GB" sz="900">
                          <a:effectLst/>
                        </a:rPr>
                        <a:t>Deaths during follow-up</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hMerge="1">
                  <a:txBody>
                    <a:bodyPr/>
                    <a:lstStyle/>
                    <a:p>
                      <a:endParaRPr lang="en-GB"/>
                    </a:p>
                  </a:txBody>
                  <a:tcPr/>
                </a:tc>
                <a:tc hMerge="1">
                  <a:txBody>
                    <a:bodyPr/>
                    <a:lstStyle/>
                    <a:p>
                      <a:endParaRPr lang="en-GB"/>
                    </a:p>
                  </a:txBody>
                  <a:tcPr/>
                </a:tc>
                <a:tc>
                  <a:txBody>
                    <a:bodyPr/>
                    <a:lstStyle/>
                    <a:p>
                      <a:pPr algn="r">
                        <a:lnSpc>
                          <a:spcPct val="107000"/>
                        </a:lnSpc>
                        <a:spcAft>
                          <a:spcPts val="0"/>
                        </a:spcAft>
                      </a:pPr>
                      <a:r>
                        <a:rPr lang="en-GB" sz="900">
                          <a:effectLst/>
                        </a:rPr>
                        <a:t>10,152 (17%)</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a:txBody>
                    <a:bodyPr/>
                    <a:lstStyle/>
                    <a:p>
                      <a:pPr algn="r">
                        <a:lnSpc>
                          <a:spcPct val="107000"/>
                        </a:lnSpc>
                        <a:spcAft>
                          <a:spcPts val="0"/>
                        </a:spcAft>
                      </a:pPr>
                      <a:r>
                        <a:rPr lang="en-GB" sz="900">
                          <a:effectLst/>
                        </a:rPr>
                        <a:t>10,743 (22%)</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a:txBody>
                    <a:bodyPr/>
                    <a:lstStyle/>
                    <a:p>
                      <a:pPr algn="r">
                        <a:lnSpc>
                          <a:spcPct val="107000"/>
                        </a:lnSpc>
                        <a:spcAft>
                          <a:spcPts val="0"/>
                        </a:spcAft>
                      </a:pPr>
                      <a:r>
                        <a:rPr lang="en-GB" sz="900">
                          <a:effectLst/>
                        </a:rPr>
                        <a:t>152 (48%)</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a:txBody>
                    <a:bodyPr/>
                    <a:lstStyle/>
                    <a:p>
                      <a:pPr algn="r">
                        <a:lnSpc>
                          <a:spcPct val="107000"/>
                        </a:lnSpc>
                        <a:spcAft>
                          <a:spcPts val="0"/>
                        </a:spcAft>
                      </a:pPr>
                      <a:r>
                        <a:rPr lang="en-GB" sz="900">
                          <a:effectLst/>
                        </a:rPr>
                        <a:t>814 (40%)</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extLst>
                  <a:ext uri="{0D108BD9-81ED-4DB2-BD59-A6C34878D82A}">
                    <a16:rowId xmlns:a16="http://schemas.microsoft.com/office/drawing/2014/main" val="3246317457"/>
                  </a:ext>
                </a:extLst>
              </a:tr>
              <a:tr h="175242">
                <a:tc gridSpan="3">
                  <a:txBody>
                    <a:bodyPr/>
                    <a:lstStyle/>
                    <a:p>
                      <a:pPr>
                        <a:lnSpc>
                          <a:spcPct val="107000"/>
                        </a:lnSpc>
                        <a:spcAft>
                          <a:spcPts val="0"/>
                        </a:spcAft>
                      </a:pPr>
                      <a:r>
                        <a:rPr lang="en-GB" sz="900">
                          <a:effectLst/>
                        </a:rPr>
                        <a:t>Transferred during follow-up</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hMerge="1">
                  <a:txBody>
                    <a:bodyPr/>
                    <a:lstStyle/>
                    <a:p>
                      <a:endParaRPr lang="en-GB"/>
                    </a:p>
                  </a:txBody>
                  <a:tcPr/>
                </a:tc>
                <a:tc hMerge="1">
                  <a:txBody>
                    <a:bodyPr/>
                    <a:lstStyle/>
                    <a:p>
                      <a:endParaRPr lang="en-GB"/>
                    </a:p>
                  </a:txBody>
                  <a:tcPr/>
                </a:tc>
                <a:tc>
                  <a:txBody>
                    <a:bodyPr/>
                    <a:lstStyle/>
                    <a:p>
                      <a:pPr algn="r">
                        <a:lnSpc>
                          <a:spcPct val="107000"/>
                        </a:lnSpc>
                        <a:spcAft>
                          <a:spcPts val="0"/>
                        </a:spcAft>
                      </a:pPr>
                      <a:r>
                        <a:rPr lang="en-GB" sz="900">
                          <a:effectLst/>
                        </a:rPr>
                        <a:t>15,410 (26%)</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a:txBody>
                    <a:bodyPr/>
                    <a:lstStyle/>
                    <a:p>
                      <a:pPr algn="r">
                        <a:lnSpc>
                          <a:spcPct val="107000"/>
                        </a:lnSpc>
                        <a:spcAft>
                          <a:spcPts val="0"/>
                        </a:spcAft>
                      </a:pPr>
                      <a:r>
                        <a:rPr lang="en-GB" sz="900">
                          <a:effectLst/>
                        </a:rPr>
                        <a:t>13,401 (27%)</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a:txBody>
                    <a:bodyPr/>
                    <a:lstStyle/>
                    <a:p>
                      <a:pPr algn="r">
                        <a:lnSpc>
                          <a:spcPct val="107000"/>
                        </a:lnSpc>
                        <a:spcAft>
                          <a:spcPts val="0"/>
                        </a:spcAft>
                      </a:pPr>
                      <a:r>
                        <a:rPr lang="en-GB" sz="900">
                          <a:effectLst/>
                        </a:rPr>
                        <a:t>70 (22%)</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a:txBody>
                    <a:bodyPr/>
                    <a:lstStyle/>
                    <a:p>
                      <a:pPr algn="r">
                        <a:lnSpc>
                          <a:spcPct val="107000"/>
                        </a:lnSpc>
                        <a:spcAft>
                          <a:spcPts val="0"/>
                        </a:spcAft>
                      </a:pPr>
                      <a:r>
                        <a:rPr lang="en-GB" sz="900">
                          <a:effectLst/>
                        </a:rPr>
                        <a:t>422 (21%)</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extLst>
                  <a:ext uri="{0D108BD9-81ED-4DB2-BD59-A6C34878D82A}">
                    <a16:rowId xmlns:a16="http://schemas.microsoft.com/office/drawing/2014/main" val="4156932672"/>
                  </a:ext>
                </a:extLst>
              </a:tr>
              <a:tr h="175242">
                <a:tc gridSpan="2">
                  <a:txBody>
                    <a:bodyPr/>
                    <a:lstStyle/>
                    <a:p>
                      <a:pPr>
                        <a:lnSpc>
                          <a:spcPct val="107000"/>
                        </a:lnSpc>
                        <a:spcAft>
                          <a:spcPts val="0"/>
                        </a:spcAft>
                      </a:pPr>
                      <a:r>
                        <a:rPr lang="en-GB" sz="900">
                          <a:effectLst/>
                        </a:rPr>
                        <a:t>Year of birth </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hMerge="1">
                  <a:txBody>
                    <a:bodyPr/>
                    <a:lstStyle/>
                    <a:p>
                      <a:endParaRPr lang="en-GB"/>
                    </a:p>
                  </a:txBody>
                  <a:tcPr/>
                </a:tc>
                <a:tc>
                  <a:txBody>
                    <a:bodyPr/>
                    <a:lstStyle/>
                    <a:p>
                      <a:pPr>
                        <a:lnSpc>
                          <a:spcPct val="107000"/>
                        </a:lnSpc>
                        <a:spcAft>
                          <a:spcPts val="0"/>
                        </a:spcAft>
                      </a:pPr>
                      <a:r>
                        <a:rPr lang="en-GB" sz="900">
                          <a:effectLst/>
                        </a:rPr>
                        <a:t>1930-35</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b"/>
                </a:tc>
                <a:tc>
                  <a:txBody>
                    <a:bodyPr/>
                    <a:lstStyle/>
                    <a:p>
                      <a:pPr algn="r">
                        <a:lnSpc>
                          <a:spcPct val="107000"/>
                        </a:lnSpc>
                        <a:spcAft>
                          <a:spcPts val="0"/>
                        </a:spcAft>
                      </a:pPr>
                      <a:r>
                        <a:rPr lang="en-GB" sz="900">
                          <a:effectLst/>
                        </a:rPr>
                        <a:t>23,139 (39%)</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b"/>
                </a:tc>
                <a:tc>
                  <a:txBody>
                    <a:bodyPr/>
                    <a:lstStyle/>
                    <a:p>
                      <a:pPr algn="r">
                        <a:lnSpc>
                          <a:spcPct val="107000"/>
                        </a:lnSpc>
                        <a:spcAft>
                          <a:spcPts val="0"/>
                        </a:spcAft>
                      </a:pPr>
                      <a:r>
                        <a:rPr lang="en-GB" sz="900">
                          <a:effectLst/>
                        </a:rPr>
                        <a:t>18224 (37%)</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b"/>
                </a:tc>
                <a:tc>
                  <a:txBody>
                    <a:bodyPr/>
                    <a:lstStyle/>
                    <a:p>
                      <a:pPr algn="r">
                        <a:lnSpc>
                          <a:spcPct val="107000"/>
                        </a:lnSpc>
                        <a:spcAft>
                          <a:spcPts val="0"/>
                        </a:spcAft>
                      </a:pPr>
                      <a:r>
                        <a:rPr lang="en-GB" sz="900">
                          <a:effectLst/>
                        </a:rPr>
                        <a:t>92 (29%)</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b"/>
                </a:tc>
                <a:tc>
                  <a:txBody>
                    <a:bodyPr/>
                    <a:lstStyle/>
                    <a:p>
                      <a:pPr algn="r">
                        <a:lnSpc>
                          <a:spcPct val="107000"/>
                        </a:lnSpc>
                        <a:spcAft>
                          <a:spcPts val="0"/>
                        </a:spcAft>
                      </a:pPr>
                      <a:r>
                        <a:rPr lang="en-GB" sz="900">
                          <a:effectLst/>
                        </a:rPr>
                        <a:t>594 (30%)</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b"/>
                </a:tc>
                <a:extLst>
                  <a:ext uri="{0D108BD9-81ED-4DB2-BD59-A6C34878D82A}">
                    <a16:rowId xmlns:a16="http://schemas.microsoft.com/office/drawing/2014/main" val="3073012659"/>
                  </a:ext>
                </a:extLst>
              </a:tr>
              <a:tr h="175242">
                <a:tc gridSpan="2">
                  <a:txBody>
                    <a:bodyPr/>
                    <a:lstStyle/>
                    <a:p>
                      <a:pPr>
                        <a:lnSpc>
                          <a:spcPct val="107000"/>
                        </a:lnSpc>
                        <a:spcAft>
                          <a:spcPts val="0"/>
                        </a:spcAft>
                      </a:pPr>
                      <a:r>
                        <a:rPr lang="en-GB" sz="900">
                          <a:effectLst/>
                        </a:rPr>
                        <a:t> </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hMerge="1">
                  <a:txBody>
                    <a:bodyPr/>
                    <a:lstStyle/>
                    <a:p>
                      <a:endParaRPr lang="en-GB"/>
                    </a:p>
                  </a:txBody>
                  <a:tcPr/>
                </a:tc>
                <a:tc>
                  <a:txBody>
                    <a:bodyPr/>
                    <a:lstStyle/>
                    <a:p>
                      <a:pPr>
                        <a:lnSpc>
                          <a:spcPct val="107000"/>
                        </a:lnSpc>
                        <a:spcAft>
                          <a:spcPts val="0"/>
                        </a:spcAft>
                      </a:pPr>
                      <a:r>
                        <a:rPr lang="en-GB" sz="900">
                          <a:effectLst/>
                        </a:rPr>
                        <a:t>1936-40</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a:txBody>
                    <a:bodyPr/>
                    <a:lstStyle/>
                    <a:p>
                      <a:pPr algn="r">
                        <a:lnSpc>
                          <a:spcPct val="107000"/>
                        </a:lnSpc>
                        <a:spcAft>
                          <a:spcPts val="0"/>
                        </a:spcAft>
                      </a:pPr>
                      <a:r>
                        <a:rPr lang="en-GB" sz="900">
                          <a:effectLst/>
                        </a:rPr>
                        <a:t>35,943 (61%)</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a:txBody>
                    <a:bodyPr/>
                    <a:lstStyle/>
                    <a:p>
                      <a:pPr algn="r">
                        <a:lnSpc>
                          <a:spcPct val="107000"/>
                        </a:lnSpc>
                        <a:spcAft>
                          <a:spcPts val="0"/>
                        </a:spcAft>
                      </a:pPr>
                      <a:r>
                        <a:rPr lang="en-GB" sz="900">
                          <a:effectLst/>
                        </a:rPr>
                        <a:t>30,612 (63%)</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a:txBody>
                    <a:bodyPr/>
                    <a:lstStyle/>
                    <a:p>
                      <a:pPr algn="r">
                        <a:lnSpc>
                          <a:spcPct val="107000"/>
                        </a:lnSpc>
                        <a:spcAft>
                          <a:spcPts val="0"/>
                        </a:spcAft>
                      </a:pPr>
                      <a:r>
                        <a:rPr lang="en-GB" sz="900">
                          <a:effectLst/>
                        </a:rPr>
                        <a:t>222 (71%)</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a:txBody>
                    <a:bodyPr/>
                    <a:lstStyle/>
                    <a:p>
                      <a:pPr algn="r">
                        <a:lnSpc>
                          <a:spcPct val="107000"/>
                        </a:lnSpc>
                        <a:spcAft>
                          <a:spcPts val="0"/>
                        </a:spcAft>
                      </a:pPr>
                      <a:r>
                        <a:rPr lang="en-GB" sz="900">
                          <a:effectLst/>
                        </a:rPr>
                        <a:t>1417 (70%)</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extLst>
                  <a:ext uri="{0D108BD9-81ED-4DB2-BD59-A6C34878D82A}">
                    <a16:rowId xmlns:a16="http://schemas.microsoft.com/office/drawing/2014/main" val="3405340107"/>
                  </a:ext>
                </a:extLst>
              </a:tr>
              <a:tr h="175242">
                <a:tc gridSpan="2">
                  <a:txBody>
                    <a:bodyPr/>
                    <a:lstStyle/>
                    <a:p>
                      <a:pPr>
                        <a:lnSpc>
                          <a:spcPct val="107000"/>
                        </a:lnSpc>
                        <a:spcAft>
                          <a:spcPts val="0"/>
                        </a:spcAft>
                      </a:pPr>
                      <a:r>
                        <a:rPr lang="en-GB" sz="900">
                          <a:effectLst/>
                        </a:rPr>
                        <a:t>Deprivation</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hMerge="1">
                  <a:txBody>
                    <a:bodyPr/>
                    <a:lstStyle/>
                    <a:p>
                      <a:endParaRPr lang="en-GB"/>
                    </a:p>
                  </a:txBody>
                  <a:tcPr/>
                </a:tc>
                <a:tc>
                  <a:txBody>
                    <a:bodyPr/>
                    <a:lstStyle/>
                    <a:p>
                      <a:pPr>
                        <a:lnSpc>
                          <a:spcPct val="107000"/>
                        </a:lnSpc>
                        <a:spcAft>
                          <a:spcPts val="0"/>
                        </a:spcAft>
                      </a:pPr>
                      <a:r>
                        <a:rPr lang="en-GB" sz="900">
                          <a:effectLst/>
                        </a:rPr>
                        <a:t>1st quintile</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a:txBody>
                    <a:bodyPr/>
                    <a:lstStyle/>
                    <a:p>
                      <a:pPr algn="r">
                        <a:lnSpc>
                          <a:spcPct val="107000"/>
                        </a:lnSpc>
                        <a:spcAft>
                          <a:spcPts val="0"/>
                        </a:spcAft>
                      </a:pPr>
                      <a:r>
                        <a:rPr lang="en-GB" sz="900">
                          <a:effectLst/>
                        </a:rPr>
                        <a:t>15,481 (26%)</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b"/>
                </a:tc>
                <a:tc>
                  <a:txBody>
                    <a:bodyPr/>
                    <a:lstStyle/>
                    <a:p>
                      <a:pPr algn="r">
                        <a:lnSpc>
                          <a:spcPct val="107000"/>
                        </a:lnSpc>
                        <a:spcAft>
                          <a:spcPts val="0"/>
                        </a:spcAft>
                      </a:pPr>
                      <a:r>
                        <a:rPr lang="en-GB" sz="900">
                          <a:effectLst/>
                        </a:rPr>
                        <a:t>13,681 (28%)</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b"/>
                </a:tc>
                <a:tc>
                  <a:txBody>
                    <a:bodyPr/>
                    <a:lstStyle/>
                    <a:p>
                      <a:pPr algn="r">
                        <a:lnSpc>
                          <a:spcPct val="107000"/>
                        </a:lnSpc>
                        <a:spcAft>
                          <a:spcPts val="0"/>
                        </a:spcAft>
                      </a:pPr>
                      <a:r>
                        <a:rPr lang="en-GB" sz="900">
                          <a:effectLst/>
                        </a:rPr>
                        <a:t>12 (4%)</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b"/>
                </a:tc>
                <a:tc>
                  <a:txBody>
                    <a:bodyPr/>
                    <a:lstStyle/>
                    <a:p>
                      <a:pPr algn="r">
                        <a:lnSpc>
                          <a:spcPct val="107000"/>
                        </a:lnSpc>
                        <a:spcAft>
                          <a:spcPts val="0"/>
                        </a:spcAft>
                      </a:pPr>
                      <a:r>
                        <a:rPr lang="en-GB" sz="900">
                          <a:effectLst/>
                        </a:rPr>
                        <a:t>315 (16%)</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b"/>
                </a:tc>
                <a:extLst>
                  <a:ext uri="{0D108BD9-81ED-4DB2-BD59-A6C34878D82A}">
                    <a16:rowId xmlns:a16="http://schemas.microsoft.com/office/drawing/2014/main" val="1103079679"/>
                  </a:ext>
                </a:extLst>
              </a:tr>
              <a:tr h="175242">
                <a:tc gridSpan="2">
                  <a:txBody>
                    <a:bodyPr/>
                    <a:lstStyle/>
                    <a:p>
                      <a:pPr>
                        <a:lnSpc>
                          <a:spcPct val="107000"/>
                        </a:lnSpc>
                        <a:spcAft>
                          <a:spcPts val="0"/>
                        </a:spcAft>
                      </a:pPr>
                      <a:r>
                        <a:rPr lang="en-GB" sz="900">
                          <a:effectLst/>
                        </a:rPr>
                        <a:t> </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hMerge="1">
                  <a:txBody>
                    <a:bodyPr/>
                    <a:lstStyle/>
                    <a:p>
                      <a:endParaRPr lang="en-GB"/>
                    </a:p>
                  </a:txBody>
                  <a:tcPr/>
                </a:tc>
                <a:tc>
                  <a:txBody>
                    <a:bodyPr/>
                    <a:lstStyle/>
                    <a:p>
                      <a:pPr>
                        <a:lnSpc>
                          <a:spcPct val="107000"/>
                        </a:lnSpc>
                        <a:spcAft>
                          <a:spcPts val="0"/>
                        </a:spcAft>
                      </a:pPr>
                      <a:r>
                        <a:rPr lang="en-GB" sz="900">
                          <a:effectLst/>
                        </a:rPr>
                        <a:t>2nd quintile</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a:txBody>
                    <a:bodyPr/>
                    <a:lstStyle/>
                    <a:p>
                      <a:pPr algn="r">
                        <a:lnSpc>
                          <a:spcPct val="107000"/>
                        </a:lnSpc>
                        <a:spcAft>
                          <a:spcPts val="0"/>
                        </a:spcAft>
                      </a:pPr>
                      <a:r>
                        <a:rPr lang="en-GB" sz="900">
                          <a:effectLst/>
                        </a:rPr>
                        <a:t>13,652 (23%)</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a:txBody>
                    <a:bodyPr/>
                    <a:lstStyle/>
                    <a:p>
                      <a:pPr algn="r">
                        <a:lnSpc>
                          <a:spcPct val="107000"/>
                        </a:lnSpc>
                        <a:spcAft>
                          <a:spcPts val="0"/>
                        </a:spcAft>
                      </a:pPr>
                      <a:r>
                        <a:rPr lang="en-GB" sz="900">
                          <a:effectLst/>
                        </a:rPr>
                        <a:t>11,376 (23%)</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a:txBody>
                    <a:bodyPr/>
                    <a:lstStyle/>
                    <a:p>
                      <a:pPr algn="r">
                        <a:lnSpc>
                          <a:spcPct val="107000"/>
                        </a:lnSpc>
                        <a:spcAft>
                          <a:spcPts val="0"/>
                        </a:spcAft>
                      </a:pPr>
                      <a:r>
                        <a:rPr lang="en-GB" sz="900">
                          <a:effectLst/>
                        </a:rPr>
                        <a:t>22 (7%)</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a:txBody>
                    <a:bodyPr/>
                    <a:lstStyle/>
                    <a:p>
                      <a:pPr algn="r">
                        <a:lnSpc>
                          <a:spcPct val="107000"/>
                        </a:lnSpc>
                        <a:spcAft>
                          <a:spcPts val="0"/>
                        </a:spcAft>
                      </a:pPr>
                      <a:r>
                        <a:rPr lang="en-GB" sz="900">
                          <a:effectLst/>
                        </a:rPr>
                        <a:t>342 (17%)</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extLst>
                  <a:ext uri="{0D108BD9-81ED-4DB2-BD59-A6C34878D82A}">
                    <a16:rowId xmlns:a16="http://schemas.microsoft.com/office/drawing/2014/main" val="119433469"/>
                  </a:ext>
                </a:extLst>
              </a:tr>
              <a:tr h="210909">
                <a:tc gridSpan="2">
                  <a:txBody>
                    <a:bodyPr/>
                    <a:lstStyle/>
                    <a:p>
                      <a:endParaRPr lang="en-GB" sz="900">
                        <a:solidFill>
                          <a:srgbClr val="7B7B7B"/>
                        </a:solidFill>
                        <a:effectLst/>
                        <a:latin typeface="Calibri" panose="020F0502020204030204" pitchFamily="34" charset="0"/>
                        <a:cs typeface="Times New Roman" panose="02020603050405020304" pitchFamily="18" charset="0"/>
                      </a:endParaRPr>
                    </a:p>
                  </a:txBody>
                  <a:tcPr marL="58341" marR="58341" marT="0" marB="0" anchor="ctr"/>
                </a:tc>
                <a:tc hMerge="1">
                  <a:txBody>
                    <a:bodyPr/>
                    <a:lstStyle/>
                    <a:p>
                      <a:endParaRPr lang="en-GB"/>
                    </a:p>
                  </a:txBody>
                  <a:tcPr/>
                </a:tc>
                <a:tc>
                  <a:txBody>
                    <a:bodyPr/>
                    <a:lstStyle/>
                    <a:p>
                      <a:pPr>
                        <a:lnSpc>
                          <a:spcPct val="107000"/>
                        </a:lnSpc>
                        <a:spcAft>
                          <a:spcPts val="0"/>
                        </a:spcAft>
                      </a:pPr>
                      <a:r>
                        <a:rPr lang="en-GB" sz="900">
                          <a:effectLst/>
                        </a:rPr>
                        <a:t>3rd quintile</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a:txBody>
                    <a:bodyPr/>
                    <a:lstStyle/>
                    <a:p>
                      <a:pPr algn="r">
                        <a:lnSpc>
                          <a:spcPct val="107000"/>
                        </a:lnSpc>
                        <a:spcAft>
                          <a:spcPts val="0"/>
                        </a:spcAft>
                      </a:pPr>
                      <a:r>
                        <a:rPr lang="en-GB" sz="900">
                          <a:effectLst/>
                        </a:rPr>
                        <a:t>12,149 (21%)</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a:txBody>
                    <a:bodyPr/>
                    <a:lstStyle/>
                    <a:p>
                      <a:pPr algn="r">
                        <a:lnSpc>
                          <a:spcPct val="107000"/>
                        </a:lnSpc>
                        <a:spcAft>
                          <a:spcPts val="0"/>
                        </a:spcAft>
                      </a:pPr>
                      <a:r>
                        <a:rPr lang="en-GB" sz="900">
                          <a:effectLst/>
                        </a:rPr>
                        <a:t>9775 (20%)</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a:txBody>
                    <a:bodyPr/>
                    <a:lstStyle/>
                    <a:p>
                      <a:pPr algn="r">
                        <a:lnSpc>
                          <a:spcPct val="107000"/>
                        </a:lnSpc>
                        <a:spcAft>
                          <a:spcPts val="0"/>
                        </a:spcAft>
                      </a:pPr>
                      <a:r>
                        <a:rPr lang="en-GB" sz="900">
                          <a:effectLst/>
                        </a:rPr>
                        <a:t>37 (12%)</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a:txBody>
                    <a:bodyPr/>
                    <a:lstStyle/>
                    <a:p>
                      <a:pPr algn="r">
                        <a:lnSpc>
                          <a:spcPct val="107000"/>
                        </a:lnSpc>
                        <a:spcAft>
                          <a:spcPts val="0"/>
                        </a:spcAft>
                      </a:pPr>
                      <a:r>
                        <a:rPr lang="en-GB" sz="900">
                          <a:effectLst/>
                        </a:rPr>
                        <a:t>388 (19%)</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extLst>
                  <a:ext uri="{0D108BD9-81ED-4DB2-BD59-A6C34878D82A}">
                    <a16:rowId xmlns:a16="http://schemas.microsoft.com/office/drawing/2014/main" val="4170326755"/>
                  </a:ext>
                </a:extLst>
              </a:tr>
              <a:tr h="175242">
                <a:tc gridSpan="2">
                  <a:txBody>
                    <a:bodyPr/>
                    <a:lstStyle/>
                    <a:p>
                      <a:endParaRPr lang="en-GB" sz="900">
                        <a:solidFill>
                          <a:srgbClr val="7B7B7B"/>
                        </a:solidFill>
                        <a:effectLst/>
                        <a:latin typeface="Calibri" panose="020F0502020204030204" pitchFamily="34" charset="0"/>
                        <a:cs typeface="Times New Roman" panose="02020603050405020304" pitchFamily="18" charset="0"/>
                      </a:endParaRPr>
                    </a:p>
                  </a:txBody>
                  <a:tcPr marL="58341" marR="58341" marT="0" marB="0" anchor="ctr"/>
                </a:tc>
                <a:tc hMerge="1">
                  <a:txBody>
                    <a:bodyPr/>
                    <a:lstStyle/>
                    <a:p>
                      <a:endParaRPr lang="en-GB"/>
                    </a:p>
                  </a:txBody>
                  <a:tcPr/>
                </a:tc>
                <a:tc>
                  <a:txBody>
                    <a:bodyPr/>
                    <a:lstStyle/>
                    <a:p>
                      <a:pPr>
                        <a:lnSpc>
                          <a:spcPct val="107000"/>
                        </a:lnSpc>
                        <a:spcAft>
                          <a:spcPts val="0"/>
                        </a:spcAft>
                      </a:pPr>
                      <a:r>
                        <a:rPr lang="en-GB" sz="900">
                          <a:effectLst/>
                        </a:rPr>
                        <a:t>4th quintile</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a:txBody>
                    <a:bodyPr/>
                    <a:lstStyle/>
                    <a:p>
                      <a:pPr algn="r">
                        <a:lnSpc>
                          <a:spcPct val="107000"/>
                        </a:lnSpc>
                        <a:spcAft>
                          <a:spcPts val="0"/>
                        </a:spcAft>
                      </a:pPr>
                      <a:r>
                        <a:rPr lang="en-GB" sz="900">
                          <a:effectLst/>
                        </a:rPr>
                        <a:t>10,310 (17%)</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a:txBody>
                    <a:bodyPr/>
                    <a:lstStyle/>
                    <a:p>
                      <a:pPr algn="r">
                        <a:lnSpc>
                          <a:spcPct val="107000"/>
                        </a:lnSpc>
                        <a:spcAft>
                          <a:spcPts val="0"/>
                        </a:spcAft>
                      </a:pPr>
                      <a:r>
                        <a:rPr lang="en-GB" sz="900">
                          <a:effectLst/>
                        </a:rPr>
                        <a:t>8007 (16%)</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a:txBody>
                    <a:bodyPr/>
                    <a:lstStyle/>
                    <a:p>
                      <a:pPr algn="r">
                        <a:lnSpc>
                          <a:spcPct val="107000"/>
                        </a:lnSpc>
                        <a:spcAft>
                          <a:spcPts val="0"/>
                        </a:spcAft>
                      </a:pPr>
                      <a:r>
                        <a:rPr lang="en-GB" sz="900">
                          <a:effectLst/>
                        </a:rPr>
                        <a:t>80 (25%)</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a:txBody>
                    <a:bodyPr/>
                    <a:lstStyle/>
                    <a:p>
                      <a:pPr algn="r">
                        <a:lnSpc>
                          <a:spcPct val="107000"/>
                        </a:lnSpc>
                        <a:spcAft>
                          <a:spcPts val="0"/>
                        </a:spcAft>
                      </a:pPr>
                      <a:r>
                        <a:rPr lang="en-GB" sz="900">
                          <a:effectLst/>
                        </a:rPr>
                        <a:t>442 (22%)</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extLst>
                  <a:ext uri="{0D108BD9-81ED-4DB2-BD59-A6C34878D82A}">
                    <a16:rowId xmlns:a16="http://schemas.microsoft.com/office/drawing/2014/main" val="1215511750"/>
                  </a:ext>
                </a:extLst>
              </a:tr>
              <a:tr h="350483">
                <a:tc gridSpan="2">
                  <a:txBody>
                    <a:bodyPr/>
                    <a:lstStyle/>
                    <a:p>
                      <a:endParaRPr lang="en-GB" sz="900">
                        <a:solidFill>
                          <a:srgbClr val="7B7B7B"/>
                        </a:solidFill>
                        <a:effectLst/>
                        <a:latin typeface="Calibri" panose="020F0502020204030204" pitchFamily="34" charset="0"/>
                        <a:cs typeface="Times New Roman" panose="02020603050405020304" pitchFamily="18" charset="0"/>
                      </a:endParaRPr>
                    </a:p>
                  </a:txBody>
                  <a:tcPr marL="58341" marR="58341" marT="0" marB="0" anchor="ctr"/>
                </a:tc>
                <a:tc hMerge="1">
                  <a:txBody>
                    <a:bodyPr/>
                    <a:lstStyle/>
                    <a:p>
                      <a:endParaRPr lang="en-GB"/>
                    </a:p>
                  </a:txBody>
                  <a:tcPr/>
                </a:tc>
                <a:tc>
                  <a:txBody>
                    <a:bodyPr/>
                    <a:lstStyle/>
                    <a:p>
                      <a:pPr>
                        <a:lnSpc>
                          <a:spcPct val="107000"/>
                        </a:lnSpc>
                        <a:spcAft>
                          <a:spcPts val="0"/>
                        </a:spcAft>
                      </a:pPr>
                      <a:r>
                        <a:rPr lang="en-GB" sz="900">
                          <a:effectLst/>
                        </a:rPr>
                        <a:t>5th quintile </a:t>
                      </a:r>
                      <a:br>
                        <a:rPr lang="en-GB" sz="900">
                          <a:effectLst/>
                        </a:rPr>
                      </a:br>
                      <a:r>
                        <a:rPr lang="en-GB" sz="900">
                          <a:effectLst/>
                        </a:rPr>
                        <a:t>(most deprived)</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a:txBody>
                    <a:bodyPr/>
                    <a:lstStyle/>
                    <a:p>
                      <a:pPr algn="r">
                        <a:lnSpc>
                          <a:spcPct val="107000"/>
                        </a:lnSpc>
                        <a:spcAft>
                          <a:spcPts val="0"/>
                        </a:spcAft>
                      </a:pPr>
                      <a:r>
                        <a:rPr lang="en-GB" sz="900">
                          <a:effectLst/>
                        </a:rPr>
                        <a:t>7492 (13%)</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a:txBody>
                    <a:bodyPr/>
                    <a:lstStyle/>
                    <a:p>
                      <a:pPr algn="r">
                        <a:lnSpc>
                          <a:spcPct val="107000"/>
                        </a:lnSpc>
                        <a:spcAft>
                          <a:spcPts val="0"/>
                        </a:spcAft>
                      </a:pPr>
                      <a:r>
                        <a:rPr lang="en-GB" sz="900">
                          <a:effectLst/>
                        </a:rPr>
                        <a:t>5996 (12%)</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a:txBody>
                    <a:bodyPr/>
                    <a:lstStyle/>
                    <a:p>
                      <a:pPr algn="r">
                        <a:lnSpc>
                          <a:spcPct val="107000"/>
                        </a:lnSpc>
                        <a:spcAft>
                          <a:spcPts val="0"/>
                        </a:spcAft>
                      </a:pPr>
                      <a:r>
                        <a:rPr lang="en-GB" sz="900">
                          <a:effectLst/>
                        </a:rPr>
                        <a:t>162 (52%)</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a:txBody>
                    <a:bodyPr/>
                    <a:lstStyle/>
                    <a:p>
                      <a:pPr algn="r">
                        <a:lnSpc>
                          <a:spcPct val="107000"/>
                        </a:lnSpc>
                        <a:spcAft>
                          <a:spcPts val="0"/>
                        </a:spcAft>
                      </a:pPr>
                      <a:r>
                        <a:rPr lang="en-GB" sz="900">
                          <a:effectLst/>
                        </a:rPr>
                        <a:t>525 (26%)</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extLst>
                  <a:ext uri="{0D108BD9-81ED-4DB2-BD59-A6C34878D82A}">
                    <a16:rowId xmlns:a16="http://schemas.microsoft.com/office/drawing/2014/main" val="1695500872"/>
                  </a:ext>
                </a:extLst>
              </a:tr>
              <a:tr h="175242">
                <a:tc gridSpan="2">
                  <a:txBody>
                    <a:bodyPr/>
                    <a:lstStyle/>
                    <a:p>
                      <a:pPr>
                        <a:lnSpc>
                          <a:spcPct val="107000"/>
                        </a:lnSpc>
                        <a:spcAft>
                          <a:spcPts val="0"/>
                        </a:spcAft>
                      </a:pPr>
                      <a:r>
                        <a:rPr lang="en-GB" sz="900">
                          <a:effectLst/>
                        </a:rPr>
                        <a:t>CKD</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hMerge="1">
                  <a:txBody>
                    <a:bodyPr/>
                    <a:lstStyle/>
                    <a:p>
                      <a:endParaRPr lang="en-GB"/>
                    </a:p>
                  </a:txBody>
                  <a:tcPr/>
                </a:tc>
                <a:tc>
                  <a:txBody>
                    <a:bodyPr/>
                    <a:lstStyle/>
                    <a:p>
                      <a:pPr>
                        <a:lnSpc>
                          <a:spcPct val="107000"/>
                        </a:lnSpc>
                        <a:spcAft>
                          <a:spcPts val="0"/>
                        </a:spcAft>
                      </a:pPr>
                      <a:r>
                        <a:rPr lang="en-GB" sz="900">
                          <a:effectLst/>
                        </a:rPr>
                        <a:t>Stage 3-5</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a:txBody>
                    <a:bodyPr/>
                    <a:lstStyle/>
                    <a:p>
                      <a:pPr algn="r">
                        <a:lnSpc>
                          <a:spcPct val="107000"/>
                        </a:lnSpc>
                        <a:spcAft>
                          <a:spcPts val="0"/>
                        </a:spcAft>
                      </a:pPr>
                      <a:r>
                        <a:rPr lang="en-GB" sz="900">
                          <a:effectLst/>
                        </a:rPr>
                        <a:t>9 (0%)</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a:txBody>
                    <a:bodyPr/>
                    <a:lstStyle/>
                    <a:p>
                      <a:pPr algn="r">
                        <a:lnSpc>
                          <a:spcPct val="107000"/>
                        </a:lnSpc>
                        <a:spcAft>
                          <a:spcPts val="0"/>
                        </a:spcAft>
                      </a:pPr>
                      <a:r>
                        <a:rPr lang="en-GB" sz="900">
                          <a:effectLst/>
                        </a:rPr>
                        <a:t>1 (0%)</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a:txBody>
                    <a:bodyPr/>
                    <a:lstStyle/>
                    <a:p>
                      <a:pPr algn="r">
                        <a:lnSpc>
                          <a:spcPct val="107000"/>
                        </a:lnSpc>
                        <a:spcAft>
                          <a:spcPts val="0"/>
                        </a:spcAft>
                      </a:pPr>
                      <a:r>
                        <a:rPr lang="en-GB" sz="900">
                          <a:effectLst/>
                        </a:rPr>
                        <a:t>2 (1%)</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a:txBody>
                    <a:bodyPr/>
                    <a:lstStyle/>
                    <a:p>
                      <a:pPr algn="r">
                        <a:lnSpc>
                          <a:spcPct val="107000"/>
                        </a:lnSpc>
                        <a:spcAft>
                          <a:spcPts val="0"/>
                        </a:spcAft>
                      </a:pPr>
                      <a:r>
                        <a:rPr lang="en-GB" sz="900">
                          <a:effectLst/>
                        </a:rPr>
                        <a:t>7 (0%)</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extLst>
                  <a:ext uri="{0D108BD9-81ED-4DB2-BD59-A6C34878D82A}">
                    <a16:rowId xmlns:a16="http://schemas.microsoft.com/office/drawing/2014/main" val="2105337685"/>
                  </a:ext>
                </a:extLst>
              </a:tr>
              <a:tr h="210909">
                <a:tc gridSpan="2">
                  <a:txBody>
                    <a:bodyPr/>
                    <a:lstStyle/>
                    <a:p>
                      <a:pPr>
                        <a:lnSpc>
                          <a:spcPct val="107000"/>
                        </a:lnSpc>
                        <a:spcAft>
                          <a:spcPts val="0"/>
                        </a:spcAft>
                      </a:pPr>
                      <a:r>
                        <a:rPr lang="en-GB" sz="900">
                          <a:effectLst/>
                        </a:rPr>
                        <a:t>Diabetes</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hMerge="1">
                  <a:txBody>
                    <a:bodyPr/>
                    <a:lstStyle/>
                    <a:p>
                      <a:endParaRPr lang="en-GB"/>
                    </a:p>
                  </a:txBody>
                  <a:tcPr/>
                </a:tc>
                <a:tc>
                  <a:txBody>
                    <a:bodyPr/>
                    <a:lstStyle/>
                    <a:p>
                      <a:pPr>
                        <a:lnSpc>
                          <a:spcPct val="107000"/>
                        </a:lnSpc>
                        <a:spcAft>
                          <a:spcPts val="0"/>
                        </a:spcAft>
                      </a:pPr>
                      <a:r>
                        <a:rPr lang="en-GB" sz="900">
                          <a:effectLst/>
                        </a:rPr>
                        <a:t>Type 2</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a:txBody>
                    <a:bodyPr/>
                    <a:lstStyle/>
                    <a:p>
                      <a:pPr algn="r">
                        <a:lnSpc>
                          <a:spcPct val="107000"/>
                        </a:lnSpc>
                        <a:spcAft>
                          <a:spcPts val="0"/>
                        </a:spcAft>
                      </a:pPr>
                      <a:r>
                        <a:rPr lang="en-GB" sz="900">
                          <a:effectLst/>
                        </a:rPr>
                        <a:t>1130 (2%)</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a:txBody>
                    <a:bodyPr/>
                    <a:lstStyle/>
                    <a:p>
                      <a:pPr algn="r">
                        <a:lnSpc>
                          <a:spcPct val="107000"/>
                        </a:lnSpc>
                        <a:spcAft>
                          <a:spcPts val="0"/>
                        </a:spcAft>
                      </a:pPr>
                      <a:r>
                        <a:rPr lang="en-GB" sz="900">
                          <a:effectLst/>
                        </a:rPr>
                        <a:t>863 (2%)</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a:txBody>
                    <a:bodyPr/>
                    <a:lstStyle/>
                    <a:p>
                      <a:pPr algn="r">
                        <a:lnSpc>
                          <a:spcPct val="107000"/>
                        </a:lnSpc>
                        <a:spcAft>
                          <a:spcPts val="0"/>
                        </a:spcAft>
                      </a:pPr>
                      <a:r>
                        <a:rPr lang="en-GB" sz="900">
                          <a:effectLst/>
                        </a:rPr>
                        <a:t>247 (79%)</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a:txBody>
                    <a:bodyPr/>
                    <a:lstStyle/>
                    <a:p>
                      <a:pPr algn="r">
                        <a:lnSpc>
                          <a:spcPct val="107000"/>
                        </a:lnSpc>
                        <a:spcAft>
                          <a:spcPts val="0"/>
                        </a:spcAft>
                      </a:pPr>
                      <a:r>
                        <a:rPr lang="en-GB" sz="900">
                          <a:effectLst/>
                        </a:rPr>
                        <a:t>926 (46%)</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extLst>
                  <a:ext uri="{0D108BD9-81ED-4DB2-BD59-A6C34878D82A}">
                    <a16:rowId xmlns:a16="http://schemas.microsoft.com/office/drawing/2014/main" val="3018776979"/>
                  </a:ext>
                </a:extLst>
              </a:tr>
              <a:tr h="350483">
                <a:tc gridSpan="2">
                  <a:txBody>
                    <a:bodyPr/>
                    <a:lstStyle/>
                    <a:p>
                      <a:pPr>
                        <a:lnSpc>
                          <a:spcPct val="107000"/>
                        </a:lnSpc>
                        <a:spcAft>
                          <a:spcPts val="0"/>
                        </a:spcAft>
                      </a:pPr>
                      <a:r>
                        <a:rPr lang="en-GB" sz="900">
                          <a:effectLst/>
                        </a:rPr>
                        <a:t>Hypertension</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hMerge="1">
                  <a:txBody>
                    <a:bodyPr/>
                    <a:lstStyle/>
                    <a:p>
                      <a:endParaRPr lang="en-GB"/>
                    </a:p>
                  </a:txBody>
                  <a:tcPr/>
                </a:tc>
                <a:tc>
                  <a:txBody>
                    <a:bodyPr/>
                    <a:lstStyle/>
                    <a:p>
                      <a:pPr>
                        <a:lnSpc>
                          <a:spcPct val="107000"/>
                        </a:lnSpc>
                        <a:spcAft>
                          <a:spcPts val="0"/>
                        </a:spcAft>
                      </a:pPr>
                      <a:r>
                        <a:rPr lang="en-GB" sz="900">
                          <a:effectLst/>
                        </a:rPr>
                        <a:t>Diagnosed </a:t>
                      </a:r>
                      <a:br>
                        <a:rPr lang="en-GB" sz="900">
                          <a:effectLst/>
                        </a:rPr>
                      </a:br>
                      <a:r>
                        <a:rPr lang="en-GB" sz="900">
                          <a:effectLst/>
                        </a:rPr>
                        <a:t>&amp; treated</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a:txBody>
                    <a:bodyPr/>
                    <a:lstStyle/>
                    <a:p>
                      <a:pPr algn="r">
                        <a:lnSpc>
                          <a:spcPct val="107000"/>
                        </a:lnSpc>
                        <a:spcAft>
                          <a:spcPts val="0"/>
                        </a:spcAft>
                      </a:pPr>
                      <a:r>
                        <a:rPr lang="en-GB" sz="900">
                          <a:effectLst/>
                        </a:rPr>
                        <a:t>6443 (11%)</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a:txBody>
                    <a:bodyPr/>
                    <a:lstStyle/>
                    <a:p>
                      <a:pPr algn="r">
                        <a:lnSpc>
                          <a:spcPct val="107000"/>
                        </a:lnSpc>
                        <a:spcAft>
                          <a:spcPts val="0"/>
                        </a:spcAft>
                      </a:pPr>
                      <a:r>
                        <a:rPr lang="en-GB" sz="900">
                          <a:effectLst/>
                        </a:rPr>
                        <a:t>3200 (7%)</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a:txBody>
                    <a:bodyPr/>
                    <a:lstStyle/>
                    <a:p>
                      <a:pPr algn="r">
                        <a:lnSpc>
                          <a:spcPct val="107000"/>
                        </a:lnSpc>
                        <a:spcAft>
                          <a:spcPts val="0"/>
                        </a:spcAft>
                      </a:pPr>
                      <a:r>
                        <a:rPr lang="en-GB" sz="900">
                          <a:effectLst/>
                        </a:rPr>
                        <a:t>204 (65%)</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a:txBody>
                    <a:bodyPr/>
                    <a:lstStyle/>
                    <a:p>
                      <a:pPr algn="r">
                        <a:lnSpc>
                          <a:spcPct val="107000"/>
                        </a:lnSpc>
                        <a:spcAft>
                          <a:spcPts val="0"/>
                        </a:spcAft>
                      </a:pPr>
                      <a:r>
                        <a:rPr lang="en-GB" sz="900">
                          <a:effectLst/>
                        </a:rPr>
                        <a:t>1128 (56%)</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extLst>
                  <a:ext uri="{0D108BD9-81ED-4DB2-BD59-A6C34878D82A}">
                    <a16:rowId xmlns:a16="http://schemas.microsoft.com/office/drawing/2014/main" val="1425098156"/>
                  </a:ext>
                </a:extLst>
              </a:tr>
              <a:tr h="350483">
                <a:tc gridSpan="2">
                  <a:txBody>
                    <a:bodyPr/>
                    <a:lstStyle/>
                    <a:p>
                      <a:endParaRPr lang="en-GB" sz="900">
                        <a:solidFill>
                          <a:srgbClr val="7B7B7B"/>
                        </a:solidFill>
                        <a:effectLst/>
                        <a:latin typeface="Calibri" panose="020F0502020204030204" pitchFamily="34" charset="0"/>
                        <a:cs typeface="Times New Roman" panose="02020603050405020304" pitchFamily="18" charset="0"/>
                      </a:endParaRPr>
                    </a:p>
                  </a:txBody>
                  <a:tcPr marL="58341" marR="58341" marT="0" marB="0" anchor="ctr"/>
                </a:tc>
                <a:tc hMerge="1">
                  <a:txBody>
                    <a:bodyPr/>
                    <a:lstStyle/>
                    <a:p>
                      <a:endParaRPr lang="en-GB"/>
                    </a:p>
                  </a:txBody>
                  <a:tcPr/>
                </a:tc>
                <a:tc>
                  <a:txBody>
                    <a:bodyPr/>
                    <a:lstStyle/>
                    <a:p>
                      <a:pPr>
                        <a:lnSpc>
                          <a:spcPct val="107000"/>
                        </a:lnSpc>
                        <a:spcAft>
                          <a:spcPts val="0"/>
                        </a:spcAft>
                      </a:pPr>
                      <a:r>
                        <a:rPr lang="en-GB" sz="900">
                          <a:effectLst/>
                        </a:rPr>
                        <a:t>Diagnosed </a:t>
                      </a:r>
                      <a:br>
                        <a:rPr lang="en-GB" sz="900">
                          <a:effectLst/>
                        </a:rPr>
                      </a:br>
                      <a:r>
                        <a:rPr lang="en-GB" sz="900">
                          <a:effectLst/>
                        </a:rPr>
                        <a:t>&amp; not treated</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a:txBody>
                    <a:bodyPr/>
                    <a:lstStyle/>
                    <a:p>
                      <a:pPr algn="r">
                        <a:lnSpc>
                          <a:spcPct val="107000"/>
                        </a:lnSpc>
                        <a:spcAft>
                          <a:spcPts val="0"/>
                        </a:spcAft>
                      </a:pPr>
                      <a:r>
                        <a:rPr lang="en-GB" sz="900">
                          <a:effectLst/>
                        </a:rPr>
                        <a:t>8229 (14%)</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a:txBody>
                    <a:bodyPr/>
                    <a:lstStyle/>
                    <a:p>
                      <a:pPr algn="r">
                        <a:lnSpc>
                          <a:spcPct val="107000"/>
                        </a:lnSpc>
                        <a:spcAft>
                          <a:spcPts val="0"/>
                        </a:spcAft>
                      </a:pPr>
                      <a:r>
                        <a:rPr lang="en-GB" sz="900">
                          <a:effectLst/>
                        </a:rPr>
                        <a:t>6807 (14%)</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a:txBody>
                    <a:bodyPr/>
                    <a:lstStyle/>
                    <a:p>
                      <a:pPr algn="r">
                        <a:lnSpc>
                          <a:spcPct val="107000"/>
                        </a:lnSpc>
                        <a:spcAft>
                          <a:spcPts val="0"/>
                        </a:spcAft>
                      </a:pPr>
                      <a:r>
                        <a:rPr lang="en-GB" sz="900">
                          <a:effectLst/>
                        </a:rPr>
                        <a:t>55 (18%)</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a:txBody>
                    <a:bodyPr/>
                    <a:lstStyle/>
                    <a:p>
                      <a:pPr algn="r">
                        <a:lnSpc>
                          <a:spcPct val="107000"/>
                        </a:lnSpc>
                        <a:spcAft>
                          <a:spcPts val="0"/>
                        </a:spcAft>
                      </a:pPr>
                      <a:r>
                        <a:rPr lang="en-GB" sz="900">
                          <a:effectLst/>
                        </a:rPr>
                        <a:t>477 (24%)</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extLst>
                  <a:ext uri="{0D108BD9-81ED-4DB2-BD59-A6C34878D82A}">
                    <a16:rowId xmlns:a16="http://schemas.microsoft.com/office/drawing/2014/main" val="645635943"/>
                  </a:ext>
                </a:extLst>
              </a:tr>
              <a:tr h="350483">
                <a:tc gridSpan="2">
                  <a:txBody>
                    <a:bodyPr/>
                    <a:lstStyle/>
                    <a:p>
                      <a:pPr>
                        <a:lnSpc>
                          <a:spcPct val="107000"/>
                        </a:lnSpc>
                        <a:spcAft>
                          <a:spcPts val="0"/>
                        </a:spcAft>
                      </a:pPr>
                      <a:r>
                        <a:rPr lang="en-GB" sz="900">
                          <a:effectLst/>
                        </a:rPr>
                        <a:t>SBP</a:t>
                      </a:r>
                      <a:r>
                        <a:rPr lang="en-GB" sz="900" baseline="30000">
                          <a:effectLst/>
                        </a:rPr>
                        <a:t>a</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hMerge="1">
                  <a:txBody>
                    <a:bodyPr/>
                    <a:lstStyle/>
                    <a:p>
                      <a:endParaRPr lang="en-GB"/>
                    </a:p>
                  </a:txBody>
                  <a:tcPr/>
                </a:tc>
                <a:tc>
                  <a:txBody>
                    <a:bodyPr/>
                    <a:lstStyle/>
                    <a:p>
                      <a:pPr>
                        <a:lnSpc>
                          <a:spcPct val="107000"/>
                        </a:lnSpc>
                        <a:spcAft>
                          <a:spcPts val="0"/>
                        </a:spcAft>
                      </a:pPr>
                      <a:r>
                        <a:rPr lang="en-GB" sz="900">
                          <a:effectLst/>
                        </a:rPr>
                        <a:t>Mean (sd) </a:t>
                      </a:r>
                      <a:br>
                        <a:rPr lang="en-GB" sz="900">
                          <a:effectLst/>
                        </a:rPr>
                      </a:br>
                      <a:r>
                        <a:rPr lang="en-GB" sz="900">
                          <a:effectLst/>
                        </a:rPr>
                        <a:t>in mmHg</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a:txBody>
                    <a:bodyPr/>
                    <a:lstStyle/>
                    <a:p>
                      <a:pPr algn="r">
                        <a:lnSpc>
                          <a:spcPct val="107000"/>
                        </a:lnSpc>
                        <a:spcAft>
                          <a:spcPts val="0"/>
                        </a:spcAft>
                      </a:pPr>
                      <a:r>
                        <a:rPr lang="en-GB" sz="900">
                          <a:effectLst/>
                        </a:rPr>
                        <a:t>135 (17.3)</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a:txBody>
                    <a:bodyPr/>
                    <a:lstStyle/>
                    <a:p>
                      <a:pPr algn="r">
                        <a:lnSpc>
                          <a:spcPct val="107000"/>
                        </a:lnSpc>
                        <a:spcAft>
                          <a:spcPts val="0"/>
                        </a:spcAft>
                      </a:pPr>
                      <a:r>
                        <a:rPr lang="en-GB" sz="900">
                          <a:effectLst/>
                        </a:rPr>
                        <a:t>134 (16.6)</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a:txBody>
                    <a:bodyPr/>
                    <a:lstStyle/>
                    <a:p>
                      <a:pPr algn="r">
                        <a:lnSpc>
                          <a:spcPct val="107000"/>
                        </a:lnSpc>
                        <a:spcAft>
                          <a:spcPts val="0"/>
                        </a:spcAft>
                      </a:pPr>
                      <a:r>
                        <a:rPr lang="en-GB" sz="900">
                          <a:effectLst/>
                        </a:rPr>
                        <a:t>159 (20.1)</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a:txBody>
                    <a:bodyPr/>
                    <a:lstStyle/>
                    <a:p>
                      <a:pPr algn="r">
                        <a:lnSpc>
                          <a:spcPct val="107000"/>
                        </a:lnSpc>
                        <a:spcAft>
                          <a:spcPts val="0"/>
                        </a:spcAft>
                      </a:pPr>
                      <a:r>
                        <a:rPr lang="en-GB" sz="900">
                          <a:effectLst/>
                        </a:rPr>
                        <a:t>153 (17.7)</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extLst>
                  <a:ext uri="{0D108BD9-81ED-4DB2-BD59-A6C34878D82A}">
                    <a16:rowId xmlns:a16="http://schemas.microsoft.com/office/drawing/2014/main" val="3952456682"/>
                  </a:ext>
                </a:extLst>
              </a:tr>
              <a:tr h="175242">
                <a:tc gridSpan="2">
                  <a:txBody>
                    <a:bodyPr/>
                    <a:lstStyle/>
                    <a:p>
                      <a:pPr>
                        <a:lnSpc>
                          <a:spcPct val="107000"/>
                        </a:lnSpc>
                        <a:spcAft>
                          <a:spcPts val="0"/>
                        </a:spcAft>
                      </a:pPr>
                      <a:r>
                        <a:rPr lang="en-GB" sz="900">
                          <a:effectLst/>
                        </a:rPr>
                        <a:t>Aspirin</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hMerge="1">
                  <a:txBody>
                    <a:bodyPr/>
                    <a:lstStyle/>
                    <a:p>
                      <a:endParaRPr lang="en-GB"/>
                    </a:p>
                  </a:txBody>
                  <a:tcPr/>
                </a:tc>
                <a:tc>
                  <a:txBody>
                    <a:bodyPr/>
                    <a:lstStyle/>
                    <a:p>
                      <a:pPr>
                        <a:lnSpc>
                          <a:spcPct val="107000"/>
                        </a:lnSpc>
                        <a:spcAft>
                          <a:spcPts val="0"/>
                        </a:spcAft>
                      </a:pPr>
                      <a:r>
                        <a:rPr lang="en-GB" sz="900">
                          <a:effectLst/>
                        </a:rPr>
                        <a:t>Prescribed</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a:txBody>
                    <a:bodyPr/>
                    <a:lstStyle/>
                    <a:p>
                      <a:pPr algn="r">
                        <a:lnSpc>
                          <a:spcPct val="107000"/>
                        </a:lnSpc>
                        <a:spcAft>
                          <a:spcPts val="0"/>
                        </a:spcAft>
                      </a:pPr>
                      <a:r>
                        <a:rPr lang="en-GB" sz="900">
                          <a:effectLst/>
                        </a:rPr>
                        <a:t>592 (1%)</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a:txBody>
                    <a:bodyPr/>
                    <a:lstStyle/>
                    <a:p>
                      <a:pPr algn="r">
                        <a:lnSpc>
                          <a:spcPct val="107000"/>
                        </a:lnSpc>
                        <a:spcAft>
                          <a:spcPts val="0"/>
                        </a:spcAft>
                      </a:pPr>
                      <a:r>
                        <a:rPr lang="en-GB" sz="900">
                          <a:effectLst/>
                        </a:rPr>
                        <a:t>467 (1%)</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a:txBody>
                    <a:bodyPr/>
                    <a:lstStyle/>
                    <a:p>
                      <a:pPr algn="r">
                        <a:lnSpc>
                          <a:spcPct val="107000"/>
                        </a:lnSpc>
                        <a:spcAft>
                          <a:spcPts val="0"/>
                        </a:spcAft>
                      </a:pPr>
                      <a:r>
                        <a:rPr lang="en-GB" sz="900">
                          <a:effectLst/>
                        </a:rPr>
                        <a:t>21 (7%)</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a:txBody>
                    <a:bodyPr/>
                    <a:lstStyle/>
                    <a:p>
                      <a:pPr algn="r">
                        <a:lnSpc>
                          <a:spcPct val="107000"/>
                        </a:lnSpc>
                        <a:spcAft>
                          <a:spcPts val="0"/>
                        </a:spcAft>
                      </a:pPr>
                      <a:r>
                        <a:rPr lang="en-GB" sz="900">
                          <a:effectLst/>
                        </a:rPr>
                        <a:t>93 (5%)</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extLst>
                  <a:ext uri="{0D108BD9-81ED-4DB2-BD59-A6C34878D82A}">
                    <a16:rowId xmlns:a16="http://schemas.microsoft.com/office/drawing/2014/main" val="2696543865"/>
                  </a:ext>
                </a:extLst>
              </a:tr>
              <a:tr h="175242">
                <a:tc gridSpan="2">
                  <a:txBody>
                    <a:bodyPr/>
                    <a:lstStyle/>
                    <a:p>
                      <a:pPr>
                        <a:lnSpc>
                          <a:spcPct val="107000"/>
                        </a:lnSpc>
                        <a:spcAft>
                          <a:spcPts val="0"/>
                        </a:spcAft>
                      </a:pPr>
                      <a:r>
                        <a:rPr lang="en-GB" sz="900">
                          <a:effectLst/>
                        </a:rPr>
                        <a:t>HCL</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hMerge="1">
                  <a:txBody>
                    <a:bodyPr/>
                    <a:lstStyle/>
                    <a:p>
                      <a:endParaRPr lang="en-GB"/>
                    </a:p>
                  </a:txBody>
                  <a:tcPr/>
                </a:tc>
                <a:tc>
                  <a:txBody>
                    <a:bodyPr/>
                    <a:lstStyle/>
                    <a:p>
                      <a:pPr>
                        <a:lnSpc>
                          <a:spcPct val="107000"/>
                        </a:lnSpc>
                        <a:spcAft>
                          <a:spcPts val="0"/>
                        </a:spcAft>
                      </a:pPr>
                      <a:r>
                        <a:rPr lang="en-GB" sz="900">
                          <a:effectLst/>
                        </a:rPr>
                        <a:t>Diagnosed</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a:txBody>
                    <a:bodyPr/>
                    <a:lstStyle/>
                    <a:p>
                      <a:pPr algn="r">
                        <a:lnSpc>
                          <a:spcPct val="107000"/>
                        </a:lnSpc>
                        <a:spcAft>
                          <a:spcPts val="0"/>
                        </a:spcAft>
                      </a:pPr>
                      <a:r>
                        <a:rPr lang="en-GB" sz="900">
                          <a:effectLst/>
                        </a:rPr>
                        <a:t>3117 (5%)</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a:txBody>
                    <a:bodyPr/>
                    <a:lstStyle/>
                    <a:p>
                      <a:pPr algn="r">
                        <a:lnSpc>
                          <a:spcPct val="107000"/>
                        </a:lnSpc>
                        <a:spcAft>
                          <a:spcPts val="0"/>
                        </a:spcAft>
                      </a:pPr>
                      <a:r>
                        <a:rPr lang="en-GB" sz="900">
                          <a:effectLst/>
                        </a:rPr>
                        <a:t>2709 (6%)</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a:txBody>
                    <a:bodyPr/>
                    <a:lstStyle/>
                    <a:p>
                      <a:pPr algn="r">
                        <a:lnSpc>
                          <a:spcPct val="107000"/>
                        </a:lnSpc>
                        <a:spcAft>
                          <a:spcPts val="0"/>
                        </a:spcAft>
                      </a:pPr>
                      <a:r>
                        <a:rPr lang="en-GB" sz="900">
                          <a:effectLst/>
                        </a:rPr>
                        <a:t>71 (22%)</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a:txBody>
                    <a:bodyPr/>
                    <a:lstStyle/>
                    <a:p>
                      <a:pPr algn="r">
                        <a:lnSpc>
                          <a:spcPct val="107000"/>
                        </a:lnSpc>
                        <a:spcAft>
                          <a:spcPts val="0"/>
                        </a:spcAft>
                      </a:pPr>
                      <a:r>
                        <a:rPr lang="en-GB" sz="900">
                          <a:effectLst/>
                        </a:rPr>
                        <a:t>373 (19%)</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extLst>
                  <a:ext uri="{0D108BD9-81ED-4DB2-BD59-A6C34878D82A}">
                    <a16:rowId xmlns:a16="http://schemas.microsoft.com/office/drawing/2014/main" val="2310568410"/>
                  </a:ext>
                </a:extLst>
              </a:tr>
              <a:tr h="175242">
                <a:tc gridSpan="2">
                  <a:txBody>
                    <a:bodyPr/>
                    <a:lstStyle/>
                    <a:p>
                      <a:pPr>
                        <a:lnSpc>
                          <a:spcPct val="107000"/>
                        </a:lnSpc>
                        <a:spcAft>
                          <a:spcPts val="0"/>
                        </a:spcAft>
                      </a:pPr>
                      <a:r>
                        <a:rPr lang="en-GB" sz="900">
                          <a:effectLst/>
                        </a:rPr>
                        <a:t>BMI</a:t>
                      </a:r>
                      <a:r>
                        <a:rPr lang="en-GB" sz="900" baseline="30000">
                          <a:effectLst/>
                        </a:rPr>
                        <a:t>a</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hMerge="1">
                  <a:txBody>
                    <a:bodyPr/>
                    <a:lstStyle/>
                    <a:p>
                      <a:endParaRPr lang="en-GB"/>
                    </a:p>
                  </a:txBody>
                  <a:tcPr/>
                </a:tc>
                <a:tc>
                  <a:txBody>
                    <a:bodyPr/>
                    <a:lstStyle/>
                    <a:p>
                      <a:pPr>
                        <a:lnSpc>
                          <a:spcPct val="107000"/>
                        </a:lnSpc>
                        <a:spcAft>
                          <a:spcPts val="0"/>
                        </a:spcAft>
                      </a:pPr>
                      <a:r>
                        <a:rPr lang="en-GB" sz="900">
                          <a:effectLst/>
                        </a:rPr>
                        <a:t>Overweight</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a:txBody>
                    <a:bodyPr/>
                    <a:lstStyle/>
                    <a:p>
                      <a:pPr algn="r">
                        <a:lnSpc>
                          <a:spcPct val="107000"/>
                        </a:lnSpc>
                        <a:spcAft>
                          <a:spcPts val="0"/>
                        </a:spcAft>
                      </a:pPr>
                      <a:r>
                        <a:rPr lang="en-GB" sz="900">
                          <a:effectLst/>
                        </a:rPr>
                        <a:t>22,739 (38%)</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a:txBody>
                    <a:bodyPr/>
                    <a:lstStyle/>
                    <a:p>
                      <a:pPr algn="r">
                        <a:lnSpc>
                          <a:spcPct val="107000"/>
                        </a:lnSpc>
                        <a:spcAft>
                          <a:spcPts val="0"/>
                        </a:spcAft>
                      </a:pPr>
                      <a:r>
                        <a:rPr lang="en-GB" sz="900">
                          <a:effectLst/>
                        </a:rPr>
                        <a:t>21,520 (44%)</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a:txBody>
                    <a:bodyPr/>
                    <a:lstStyle/>
                    <a:p>
                      <a:pPr algn="r">
                        <a:lnSpc>
                          <a:spcPct val="107000"/>
                        </a:lnSpc>
                        <a:spcAft>
                          <a:spcPts val="0"/>
                        </a:spcAft>
                      </a:pPr>
                      <a:r>
                        <a:rPr lang="en-GB" sz="900">
                          <a:effectLst/>
                        </a:rPr>
                        <a:t>98 (31%)</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a:txBody>
                    <a:bodyPr/>
                    <a:lstStyle/>
                    <a:p>
                      <a:pPr algn="r">
                        <a:lnSpc>
                          <a:spcPct val="107000"/>
                        </a:lnSpc>
                        <a:spcAft>
                          <a:spcPts val="0"/>
                        </a:spcAft>
                      </a:pPr>
                      <a:r>
                        <a:rPr lang="en-GB" sz="900">
                          <a:effectLst/>
                        </a:rPr>
                        <a:t>834 (41%)</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extLst>
                  <a:ext uri="{0D108BD9-81ED-4DB2-BD59-A6C34878D82A}">
                    <a16:rowId xmlns:a16="http://schemas.microsoft.com/office/drawing/2014/main" val="1765369274"/>
                  </a:ext>
                </a:extLst>
              </a:tr>
              <a:tr h="175242">
                <a:tc gridSpan="2">
                  <a:txBody>
                    <a:bodyPr/>
                    <a:lstStyle/>
                    <a:p>
                      <a:endParaRPr lang="en-GB" sz="900">
                        <a:solidFill>
                          <a:srgbClr val="7B7B7B"/>
                        </a:solidFill>
                        <a:effectLst/>
                        <a:latin typeface="Calibri" panose="020F0502020204030204" pitchFamily="34" charset="0"/>
                        <a:cs typeface="Times New Roman" panose="02020603050405020304" pitchFamily="18" charset="0"/>
                      </a:endParaRPr>
                    </a:p>
                  </a:txBody>
                  <a:tcPr marL="58341" marR="58341" marT="0" marB="0" anchor="ctr"/>
                </a:tc>
                <a:tc hMerge="1">
                  <a:txBody>
                    <a:bodyPr/>
                    <a:lstStyle/>
                    <a:p>
                      <a:endParaRPr lang="en-GB"/>
                    </a:p>
                  </a:txBody>
                  <a:tcPr/>
                </a:tc>
                <a:tc>
                  <a:txBody>
                    <a:bodyPr/>
                    <a:lstStyle/>
                    <a:p>
                      <a:pPr>
                        <a:lnSpc>
                          <a:spcPct val="107000"/>
                        </a:lnSpc>
                        <a:spcAft>
                          <a:spcPts val="0"/>
                        </a:spcAft>
                      </a:pPr>
                      <a:r>
                        <a:rPr lang="en-GB" sz="900">
                          <a:effectLst/>
                        </a:rPr>
                        <a:t>Obese</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a:txBody>
                    <a:bodyPr/>
                    <a:lstStyle/>
                    <a:p>
                      <a:pPr algn="r">
                        <a:lnSpc>
                          <a:spcPct val="107000"/>
                        </a:lnSpc>
                        <a:spcAft>
                          <a:spcPts val="0"/>
                        </a:spcAft>
                      </a:pPr>
                      <a:r>
                        <a:rPr lang="en-GB" sz="900">
                          <a:effectLst/>
                        </a:rPr>
                        <a:t>13,063 (22%)</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a:txBody>
                    <a:bodyPr/>
                    <a:lstStyle/>
                    <a:p>
                      <a:pPr algn="r">
                        <a:lnSpc>
                          <a:spcPct val="107000"/>
                        </a:lnSpc>
                        <a:spcAft>
                          <a:spcPts val="0"/>
                        </a:spcAft>
                      </a:pPr>
                      <a:r>
                        <a:rPr lang="en-GB" sz="900">
                          <a:effectLst/>
                        </a:rPr>
                        <a:t>9111 (19%)</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a:txBody>
                    <a:bodyPr/>
                    <a:lstStyle/>
                    <a:p>
                      <a:pPr algn="r">
                        <a:lnSpc>
                          <a:spcPct val="107000"/>
                        </a:lnSpc>
                        <a:spcAft>
                          <a:spcPts val="0"/>
                        </a:spcAft>
                      </a:pPr>
                      <a:r>
                        <a:rPr lang="en-GB" sz="900">
                          <a:effectLst/>
                        </a:rPr>
                        <a:t>167 (53%)</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a:txBody>
                    <a:bodyPr/>
                    <a:lstStyle/>
                    <a:p>
                      <a:pPr algn="r">
                        <a:lnSpc>
                          <a:spcPct val="107000"/>
                        </a:lnSpc>
                        <a:spcAft>
                          <a:spcPts val="0"/>
                        </a:spcAft>
                      </a:pPr>
                      <a:r>
                        <a:rPr lang="en-GB" sz="900">
                          <a:effectLst/>
                        </a:rPr>
                        <a:t>651 (32%)</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extLst>
                  <a:ext uri="{0D108BD9-81ED-4DB2-BD59-A6C34878D82A}">
                    <a16:rowId xmlns:a16="http://schemas.microsoft.com/office/drawing/2014/main" val="70119495"/>
                  </a:ext>
                </a:extLst>
              </a:tr>
              <a:tr h="175242">
                <a:tc gridSpan="2">
                  <a:txBody>
                    <a:bodyPr/>
                    <a:lstStyle/>
                    <a:p>
                      <a:pPr>
                        <a:lnSpc>
                          <a:spcPct val="107000"/>
                        </a:lnSpc>
                        <a:spcAft>
                          <a:spcPts val="0"/>
                        </a:spcAft>
                      </a:pPr>
                      <a:r>
                        <a:rPr lang="en-GB" sz="900">
                          <a:effectLst/>
                        </a:rPr>
                        <a:t>Alcohol</a:t>
                      </a:r>
                      <a:r>
                        <a:rPr lang="en-GB" sz="900" baseline="30000">
                          <a:effectLst/>
                        </a:rPr>
                        <a:t>a</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hMerge="1">
                  <a:txBody>
                    <a:bodyPr/>
                    <a:lstStyle/>
                    <a:p>
                      <a:endParaRPr lang="en-GB"/>
                    </a:p>
                  </a:txBody>
                  <a:tcPr/>
                </a:tc>
                <a:tc>
                  <a:txBody>
                    <a:bodyPr/>
                    <a:lstStyle/>
                    <a:p>
                      <a:pPr>
                        <a:lnSpc>
                          <a:spcPct val="107000"/>
                        </a:lnSpc>
                        <a:spcAft>
                          <a:spcPts val="0"/>
                        </a:spcAft>
                      </a:pPr>
                      <a:r>
                        <a:rPr lang="en-GB" sz="900">
                          <a:effectLst/>
                        </a:rPr>
                        <a:t>Current</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a:txBody>
                    <a:bodyPr/>
                    <a:lstStyle/>
                    <a:p>
                      <a:pPr algn="r">
                        <a:lnSpc>
                          <a:spcPct val="107000"/>
                        </a:lnSpc>
                        <a:spcAft>
                          <a:spcPts val="0"/>
                        </a:spcAft>
                      </a:pPr>
                      <a:r>
                        <a:rPr lang="en-GB" sz="900">
                          <a:effectLst/>
                        </a:rPr>
                        <a:t>28,160 (48%)</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a:txBody>
                    <a:bodyPr/>
                    <a:lstStyle/>
                    <a:p>
                      <a:pPr algn="r">
                        <a:lnSpc>
                          <a:spcPct val="107000"/>
                        </a:lnSpc>
                        <a:spcAft>
                          <a:spcPts val="0"/>
                        </a:spcAft>
                      </a:pPr>
                      <a:r>
                        <a:rPr lang="en-GB" sz="900">
                          <a:effectLst/>
                        </a:rPr>
                        <a:t>31,530 (65%)</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a:txBody>
                    <a:bodyPr/>
                    <a:lstStyle/>
                    <a:p>
                      <a:pPr algn="r">
                        <a:lnSpc>
                          <a:spcPct val="107000"/>
                        </a:lnSpc>
                        <a:spcAft>
                          <a:spcPts val="0"/>
                        </a:spcAft>
                      </a:pPr>
                      <a:r>
                        <a:rPr lang="en-GB" sz="900">
                          <a:effectLst/>
                        </a:rPr>
                        <a:t>178 (57%)</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a:txBody>
                    <a:bodyPr/>
                    <a:lstStyle/>
                    <a:p>
                      <a:pPr algn="r">
                        <a:lnSpc>
                          <a:spcPct val="107000"/>
                        </a:lnSpc>
                        <a:spcAft>
                          <a:spcPts val="0"/>
                        </a:spcAft>
                      </a:pPr>
                      <a:r>
                        <a:rPr lang="en-GB" sz="900">
                          <a:effectLst/>
                        </a:rPr>
                        <a:t>1582 (79%)</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extLst>
                  <a:ext uri="{0D108BD9-81ED-4DB2-BD59-A6C34878D82A}">
                    <a16:rowId xmlns:a16="http://schemas.microsoft.com/office/drawing/2014/main" val="805476765"/>
                  </a:ext>
                </a:extLst>
              </a:tr>
              <a:tr h="175242">
                <a:tc gridSpan="2">
                  <a:txBody>
                    <a:bodyPr/>
                    <a:lstStyle/>
                    <a:p>
                      <a:pPr>
                        <a:lnSpc>
                          <a:spcPct val="107000"/>
                        </a:lnSpc>
                        <a:spcAft>
                          <a:spcPts val="0"/>
                        </a:spcAft>
                      </a:pPr>
                      <a:r>
                        <a:rPr lang="en-GB" sz="900">
                          <a:effectLst/>
                        </a:rPr>
                        <a:t>Smoking</a:t>
                      </a:r>
                      <a:r>
                        <a:rPr lang="en-GB" sz="900" baseline="30000">
                          <a:effectLst/>
                        </a:rPr>
                        <a:t>a</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hMerge="1">
                  <a:txBody>
                    <a:bodyPr/>
                    <a:lstStyle/>
                    <a:p>
                      <a:endParaRPr lang="en-GB"/>
                    </a:p>
                  </a:txBody>
                  <a:tcPr/>
                </a:tc>
                <a:tc>
                  <a:txBody>
                    <a:bodyPr/>
                    <a:lstStyle/>
                    <a:p>
                      <a:pPr>
                        <a:lnSpc>
                          <a:spcPct val="107000"/>
                        </a:lnSpc>
                        <a:spcAft>
                          <a:spcPts val="0"/>
                        </a:spcAft>
                      </a:pPr>
                      <a:r>
                        <a:rPr lang="en-GB" sz="900">
                          <a:effectLst/>
                        </a:rPr>
                        <a:t>Ex</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a:txBody>
                    <a:bodyPr/>
                    <a:lstStyle/>
                    <a:p>
                      <a:pPr algn="r">
                        <a:lnSpc>
                          <a:spcPct val="107000"/>
                        </a:lnSpc>
                        <a:spcAft>
                          <a:spcPts val="0"/>
                        </a:spcAft>
                      </a:pPr>
                      <a:r>
                        <a:rPr lang="en-GB" sz="900">
                          <a:effectLst/>
                        </a:rPr>
                        <a:t>3984 (7%)</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a:txBody>
                    <a:bodyPr/>
                    <a:lstStyle/>
                    <a:p>
                      <a:pPr algn="r">
                        <a:lnSpc>
                          <a:spcPct val="107000"/>
                        </a:lnSpc>
                        <a:spcAft>
                          <a:spcPts val="0"/>
                        </a:spcAft>
                      </a:pPr>
                      <a:r>
                        <a:rPr lang="en-GB" sz="900">
                          <a:effectLst/>
                        </a:rPr>
                        <a:t>5644 (12%)</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a:txBody>
                    <a:bodyPr/>
                    <a:lstStyle/>
                    <a:p>
                      <a:pPr algn="r">
                        <a:lnSpc>
                          <a:spcPct val="107000"/>
                        </a:lnSpc>
                        <a:spcAft>
                          <a:spcPts val="0"/>
                        </a:spcAft>
                      </a:pPr>
                      <a:r>
                        <a:rPr lang="en-GB" sz="900">
                          <a:effectLst/>
                        </a:rPr>
                        <a:t>45 (14%)</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a:txBody>
                    <a:bodyPr/>
                    <a:lstStyle/>
                    <a:p>
                      <a:pPr algn="r">
                        <a:lnSpc>
                          <a:spcPct val="107000"/>
                        </a:lnSpc>
                        <a:spcAft>
                          <a:spcPts val="0"/>
                        </a:spcAft>
                      </a:pPr>
                      <a:r>
                        <a:rPr lang="en-GB" sz="900">
                          <a:effectLst/>
                        </a:rPr>
                        <a:t>231 (11%)</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extLst>
                  <a:ext uri="{0D108BD9-81ED-4DB2-BD59-A6C34878D82A}">
                    <a16:rowId xmlns:a16="http://schemas.microsoft.com/office/drawing/2014/main" val="2516803369"/>
                  </a:ext>
                </a:extLst>
              </a:tr>
              <a:tr h="175242">
                <a:tc gridSpan="2">
                  <a:txBody>
                    <a:bodyPr/>
                    <a:lstStyle/>
                    <a:p>
                      <a:endParaRPr lang="en-GB" sz="900">
                        <a:solidFill>
                          <a:srgbClr val="7B7B7B"/>
                        </a:solidFill>
                        <a:effectLst/>
                        <a:latin typeface="Calibri" panose="020F0502020204030204" pitchFamily="34" charset="0"/>
                        <a:cs typeface="Times New Roman" panose="02020603050405020304" pitchFamily="18" charset="0"/>
                      </a:endParaRPr>
                    </a:p>
                  </a:txBody>
                  <a:tcPr marL="58341" marR="58341" marT="0" marB="0" anchor="ctr"/>
                </a:tc>
                <a:tc hMerge="1">
                  <a:txBody>
                    <a:bodyPr/>
                    <a:lstStyle/>
                    <a:p>
                      <a:endParaRPr lang="en-GB"/>
                    </a:p>
                  </a:txBody>
                  <a:tcPr/>
                </a:tc>
                <a:tc>
                  <a:txBody>
                    <a:bodyPr/>
                    <a:lstStyle/>
                    <a:p>
                      <a:pPr>
                        <a:lnSpc>
                          <a:spcPct val="107000"/>
                        </a:lnSpc>
                        <a:spcAft>
                          <a:spcPts val="0"/>
                        </a:spcAft>
                      </a:pPr>
                      <a:r>
                        <a:rPr lang="en-GB" sz="900">
                          <a:effectLst/>
                        </a:rPr>
                        <a:t>Current</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a:txBody>
                    <a:bodyPr/>
                    <a:lstStyle/>
                    <a:p>
                      <a:pPr algn="r">
                        <a:lnSpc>
                          <a:spcPct val="107000"/>
                        </a:lnSpc>
                        <a:spcAft>
                          <a:spcPts val="0"/>
                        </a:spcAft>
                      </a:pPr>
                      <a:r>
                        <a:rPr lang="en-GB" sz="900">
                          <a:effectLst/>
                        </a:rPr>
                        <a:t>8098 (14%)</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a:txBody>
                    <a:bodyPr/>
                    <a:lstStyle/>
                    <a:p>
                      <a:pPr algn="r">
                        <a:lnSpc>
                          <a:spcPct val="107000"/>
                        </a:lnSpc>
                        <a:spcAft>
                          <a:spcPts val="0"/>
                        </a:spcAft>
                      </a:pPr>
                      <a:r>
                        <a:rPr lang="en-GB" sz="900">
                          <a:effectLst/>
                        </a:rPr>
                        <a:t>8476 (17%)</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a:txBody>
                    <a:bodyPr/>
                    <a:lstStyle/>
                    <a:p>
                      <a:pPr algn="r">
                        <a:lnSpc>
                          <a:spcPct val="107000"/>
                        </a:lnSpc>
                        <a:spcAft>
                          <a:spcPts val="0"/>
                        </a:spcAft>
                      </a:pPr>
                      <a:r>
                        <a:rPr lang="en-GB" sz="900">
                          <a:effectLst/>
                        </a:rPr>
                        <a:t>206 (66%)</a:t>
                      </a:r>
                      <a:endParaRPr lang="en-GB" sz="9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tc>
                  <a:txBody>
                    <a:bodyPr/>
                    <a:lstStyle/>
                    <a:p>
                      <a:pPr algn="r">
                        <a:lnSpc>
                          <a:spcPct val="107000"/>
                        </a:lnSpc>
                        <a:spcAft>
                          <a:spcPts val="0"/>
                        </a:spcAft>
                      </a:pPr>
                      <a:r>
                        <a:rPr lang="en-GB" sz="900" dirty="0">
                          <a:effectLst/>
                        </a:rPr>
                        <a:t>1369 (68%)</a:t>
                      </a:r>
                      <a:endParaRPr lang="en-GB" sz="900" dirty="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58341" marR="58341" marT="0" marB="0" anchor="ctr"/>
                </a:tc>
                <a:extLst>
                  <a:ext uri="{0D108BD9-81ED-4DB2-BD59-A6C34878D82A}">
                    <a16:rowId xmlns:a16="http://schemas.microsoft.com/office/drawing/2014/main" val="2483461922"/>
                  </a:ext>
                </a:extLst>
              </a:tr>
            </a:tbl>
          </a:graphicData>
        </a:graphic>
      </p:graphicFrame>
      <p:sp>
        <p:nvSpPr>
          <p:cNvPr id="4" name="Date Placeholder 3"/>
          <p:cNvSpPr>
            <a:spLocks noGrp="1"/>
          </p:cNvSpPr>
          <p:nvPr>
            <p:ph type="dt" sz="half" idx="10"/>
          </p:nvPr>
        </p:nvSpPr>
        <p:spPr/>
        <p:txBody>
          <a:bodyPr/>
          <a:lstStyle/>
          <a:p>
            <a:r>
              <a:rPr lang="en-US"/>
              <a:t>15/06/21</a:t>
            </a:r>
            <a:endParaRPr lang="en-GB" dirty="0"/>
          </a:p>
        </p:txBody>
      </p:sp>
      <p:sp>
        <p:nvSpPr>
          <p:cNvPr id="3" name="Slide Number Placeholder 2">
            <a:extLst>
              <a:ext uri="{FF2B5EF4-FFF2-40B4-BE49-F238E27FC236}">
                <a16:creationId xmlns:a16="http://schemas.microsoft.com/office/drawing/2014/main" id="{80CA3370-C7CA-4F5D-A0B2-F7FF0275C975}"/>
              </a:ext>
            </a:extLst>
          </p:cNvPr>
          <p:cNvSpPr>
            <a:spLocks noGrp="1"/>
          </p:cNvSpPr>
          <p:nvPr>
            <p:ph type="sldNum" sz="quarter" idx="12"/>
          </p:nvPr>
        </p:nvSpPr>
        <p:spPr/>
        <p:txBody>
          <a:bodyPr/>
          <a:lstStyle/>
          <a:p>
            <a:fld id="{FE8DA6AF-1811-4E27-A96F-54109F1D0275}" type="slidenum">
              <a:rPr lang="en-GB" smtClean="0"/>
              <a:pPr/>
              <a:t>17</a:t>
            </a:fld>
            <a:endParaRPr lang="en-GB" dirty="0"/>
          </a:p>
        </p:txBody>
      </p:sp>
    </p:spTree>
    <p:extLst>
      <p:ext uri="{BB962C8B-B14F-4D97-AF65-F5344CB8AC3E}">
        <p14:creationId xmlns:p14="http://schemas.microsoft.com/office/powerpoint/2010/main" val="31093126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229" y="66112"/>
            <a:ext cx="8982471" cy="1143000"/>
          </a:xfrm>
        </p:spPr>
        <p:txBody>
          <a:bodyPr/>
          <a:lstStyle/>
          <a:p>
            <a:r>
              <a:rPr lang="en-GB" dirty="0"/>
              <a:t>Prevalence of statin prescription</a:t>
            </a:r>
          </a:p>
        </p:txBody>
      </p:sp>
      <p:sp>
        <p:nvSpPr>
          <p:cNvPr id="4" name="Date Placeholder 3"/>
          <p:cNvSpPr>
            <a:spLocks noGrp="1"/>
          </p:cNvSpPr>
          <p:nvPr>
            <p:ph type="dt" sz="half" idx="10"/>
          </p:nvPr>
        </p:nvSpPr>
        <p:spPr/>
        <p:txBody>
          <a:bodyPr/>
          <a:lstStyle/>
          <a:p>
            <a:r>
              <a:rPr lang="en-US"/>
              <a:t>15/06/21</a:t>
            </a:r>
            <a:endParaRPr lang="en-GB" dirty="0"/>
          </a:p>
        </p:txBody>
      </p:sp>
      <p:sp>
        <p:nvSpPr>
          <p:cNvPr id="6" name="Rectangle 5"/>
          <p:cNvSpPr/>
          <p:nvPr/>
        </p:nvSpPr>
        <p:spPr>
          <a:xfrm>
            <a:off x="428229" y="5209996"/>
            <a:ext cx="7117059" cy="923330"/>
          </a:xfrm>
          <a:prstGeom prst="rect">
            <a:avLst/>
          </a:prstGeom>
        </p:spPr>
        <p:txBody>
          <a:bodyPr wrap="square">
            <a:spAutoFit/>
          </a:bodyPr>
          <a:lstStyle/>
          <a:p>
            <a:r>
              <a:rPr lang="en-GB" dirty="0">
                <a:latin typeface="Tahoma" panose="020B0604030504040204" pitchFamily="34" charset="0"/>
                <a:ea typeface="Calibri" panose="020F0502020204030204" pitchFamily="34" charset="0"/>
              </a:rPr>
              <a:t>The median age of the statin prescription was at 70 (IQR 66-74). The prevalence of current statin prescription differed by cardiac risk, sex, age and study population. </a:t>
            </a:r>
            <a:endParaRPr lang="en-GB"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8229" y="1034591"/>
            <a:ext cx="8570040" cy="4036905"/>
          </a:xfrm>
        </p:spPr>
      </p:pic>
      <p:sp>
        <p:nvSpPr>
          <p:cNvPr id="3" name="Slide Number Placeholder 2">
            <a:extLst>
              <a:ext uri="{FF2B5EF4-FFF2-40B4-BE49-F238E27FC236}">
                <a16:creationId xmlns:a16="http://schemas.microsoft.com/office/drawing/2014/main" id="{11211D5E-1E59-407F-8EE4-139A59B99764}"/>
              </a:ext>
            </a:extLst>
          </p:cNvPr>
          <p:cNvSpPr>
            <a:spLocks noGrp="1"/>
          </p:cNvSpPr>
          <p:nvPr>
            <p:ph type="sldNum" sz="quarter" idx="12"/>
          </p:nvPr>
        </p:nvSpPr>
        <p:spPr/>
        <p:txBody>
          <a:bodyPr/>
          <a:lstStyle/>
          <a:p>
            <a:fld id="{FE8DA6AF-1811-4E27-A96F-54109F1D0275}" type="slidenum">
              <a:rPr lang="en-GB" smtClean="0"/>
              <a:pPr/>
              <a:t>18</a:t>
            </a:fld>
            <a:endParaRPr lang="en-GB" dirty="0"/>
          </a:p>
        </p:txBody>
      </p:sp>
    </p:spTree>
    <p:extLst>
      <p:ext uri="{BB962C8B-B14F-4D97-AF65-F5344CB8AC3E}">
        <p14:creationId xmlns:p14="http://schemas.microsoft.com/office/powerpoint/2010/main" val="11303205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230" y="0"/>
            <a:ext cx="8982471" cy="1143000"/>
          </a:xfrm>
        </p:spPr>
        <p:txBody>
          <a:bodyPr/>
          <a:lstStyle/>
          <a:p>
            <a:r>
              <a:rPr lang="en-GB" dirty="0"/>
              <a:t>Calculating component life expectancies</a:t>
            </a:r>
          </a:p>
        </p:txBody>
      </p:sp>
      <p:sp>
        <p:nvSpPr>
          <p:cNvPr id="3" name="Content Placeholder 2"/>
          <p:cNvSpPr>
            <a:spLocks noGrp="1"/>
          </p:cNvSpPr>
          <p:nvPr>
            <p:ph idx="1"/>
          </p:nvPr>
        </p:nvSpPr>
        <p:spPr>
          <a:xfrm>
            <a:off x="495299" y="908720"/>
            <a:ext cx="9145104" cy="4680520"/>
          </a:xfrm>
        </p:spPr>
        <p:txBody>
          <a:bodyPr/>
          <a:lstStyle/>
          <a:p>
            <a:r>
              <a:rPr lang="en-GB" dirty="0"/>
              <a:t>Since the mortality rates and the </a:t>
            </a:r>
            <a:r>
              <a:rPr lang="en-GB" dirty="0" err="1"/>
              <a:t>prevalences</a:t>
            </a:r>
            <a:r>
              <a:rPr lang="en-GB" dirty="0"/>
              <a:t> of  the factors diﬀer by gender and by socio-economic status (SES), we analysed the life tables separately for each SES quintile-by-gender combination.</a:t>
            </a:r>
          </a:p>
          <a:p>
            <a:r>
              <a:rPr lang="en-GB" dirty="0"/>
              <a:t>For each life table, we considered, all combinations of statin use (2 levels), smoking (3), hypertension (3), diabetes (2), hypercholesterolaemia (2), BMI category (3) and cardiac risk (3), </a:t>
            </a:r>
            <a:r>
              <a:rPr lang="en-GB" b="1" dirty="0">
                <a:solidFill>
                  <a:srgbClr val="008452"/>
                </a:solidFill>
              </a:rPr>
              <a:t>648 combinations </a:t>
            </a:r>
            <a:r>
              <a:rPr lang="en-GB" dirty="0"/>
              <a:t>in total, and estimated their </a:t>
            </a:r>
            <a:r>
              <a:rPr lang="en-GB" dirty="0" err="1"/>
              <a:t>prevalences</a:t>
            </a:r>
            <a:r>
              <a:rPr lang="en-GB" dirty="0"/>
              <a:t> at 51 landmark points.</a:t>
            </a:r>
          </a:p>
          <a:p>
            <a:r>
              <a:rPr lang="en-GB" dirty="0"/>
              <a:t>We estimated survival functions and LE for each risk group at each landmark point. The overall survival function is the weighted mean of the survival functions in the individual risk groups. This was used for calibration of LEs. [3, 4]</a:t>
            </a:r>
          </a:p>
          <a:p>
            <a:endParaRPr lang="en-GB" dirty="0"/>
          </a:p>
        </p:txBody>
      </p:sp>
      <p:sp>
        <p:nvSpPr>
          <p:cNvPr id="4" name="Date Placeholder 3"/>
          <p:cNvSpPr>
            <a:spLocks noGrp="1"/>
          </p:cNvSpPr>
          <p:nvPr>
            <p:ph type="dt" sz="half" idx="10"/>
          </p:nvPr>
        </p:nvSpPr>
        <p:spPr/>
        <p:txBody>
          <a:bodyPr/>
          <a:lstStyle/>
          <a:p>
            <a:r>
              <a:rPr lang="en-US"/>
              <a:t>15/06/21</a:t>
            </a:r>
            <a:endParaRPr lang="en-GB" dirty="0"/>
          </a:p>
        </p:txBody>
      </p:sp>
      <p:sp>
        <p:nvSpPr>
          <p:cNvPr id="5" name="Slide Number Placeholder 4"/>
          <p:cNvSpPr>
            <a:spLocks noGrp="1"/>
          </p:cNvSpPr>
          <p:nvPr>
            <p:ph type="sldNum" sz="quarter" idx="12"/>
          </p:nvPr>
        </p:nvSpPr>
        <p:spPr/>
        <p:txBody>
          <a:bodyPr/>
          <a:lstStyle/>
          <a:p>
            <a:fld id="{FE8DA6AF-1811-4E27-A96F-54109F1D0275}" type="slidenum">
              <a:rPr lang="en-GB" smtClean="0"/>
              <a:pPr/>
              <a:t>19</a:t>
            </a:fld>
            <a:endParaRPr lang="en-GB" dirty="0"/>
          </a:p>
        </p:txBody>
      </p:sp>
    </p:spTree>
    <p:extLst>
      <p:ext uri="{BB962C8B-B14F-4D97-AF65-F5344CB8AC3E}">
        <p14:creationId xmlns:p14="http://schemas.microsoft.com/office/powerpoint/2010/main" val="9525538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229" y="404813"/>
            <a:ext cx="8982471" cy="863947"/>
          </a:xfrm>
        </p:spPr>
        <p:txBody>
          <a:bodyPr/>
          <a:lstStyle/>
          <a:p>
            <a:r>
              <a:rPr lang="en-GB" dirty="0"/>
              <a:t>Contents</a:t>
            </a:r>
          </a:p>
        </p:txBody>
      </p:sp>
      <p:sp>
        <p:nvSpPr>
          <p:cNvPr id="3" name="Content Placeholder 2"/>
          <p:cNvSpPr>
            <a:spLocks noGrp="1"/>
          </p:cNvSpPr>
          <p:nvPr>
            <p:ph idx="1"/>
          </p:nvPr>
        </p:nvSpPr>
        <p:spPr>
          <a:xfrm>
            <a:off x="428229" y="1268760"/>
            <a:ext cx="8982471" cy="4928840"/>
          </a:xfrm>
        </p:spPr>
        <p:txBody>
          <a:bodyPr/>
          <a:lstStyle/>
          <a:p>
            <a:r>
              <a:rPr lang="en-GB" dirty="0"/>
              <a:t>Introduction</a:t>
            </a:r>
          </a:p>
          <a:p>
            <a:r>
              <a:rPr lang="en-GB" dirty="0"/>
              <a:t>Hazards, hazards ratios and  the Cox Regression</a:t>
            </a:r>
          </a:p>
          <a:p>
            <a:r>
              <a:rPr lang="en-GB" dirty="0"/>
              <a:t>Landmark analysis</a:t>
            </a:r>
          </a:p>
          <a:p>
            <a:pPr marL="0" indent="0">
              <a:buNone/>
            </a:pPr>
            <a:r>
              <a:rPr lang="en-GB" dirty="0"/>
              <a:t>	Case study 1: landmark analysis of statins</a:t>
            </a:r>
          </a:p>
          <a:p>
            <a:r>
              <a:rPr lang="en-GB" dirty="0"/>
              <a:t>Double-Cox model</a:t>
            </a:r>
          </a:p>
          <a:p>
            <a:pPr marL="0" indent="0">
              <a:buNone/>
            </a:pPr>
            <a:r>
              <a:rPr lang="en-GB" dirty="0"/>
              <a:t>	Case study 2: Modelling survival after ischemic stroke</a:t>
            </a:r>
            <a:endParaRPr lang="en-GB" i="1" dirty="0"/>
          </a:p>
          <a:p>
            <a:r>
              <a:rPr lang="en-GB" dirty="0"/>
              <a:t>Summary and discussion </a:t>
            </a:r>
          </a:p>
          <a:p>
            <a:endParaRPr lang="en-GB" dirty="0"/>
          </a:p>
        </p:txBody>
      </p:sp>
      <p:sp>
        <p:nvSpPr>
          <p:cNvPr id="4" name="Date Placeholder 3"/>
          <p:cNvSpPr>
            <a:spLocks noGrp="1"/>
          </p:cNvSpPr>
          <p:nvPr>
            <p:ph type="dt" sz="half" idx="10"/>
          </p:nvPr>
        </p:nvSpPr>
        <p:spPr/>
        <p:txBody>
          <a:bodyPr/>
          <a:lstStyle/>
          <a:p>
            <a:r>
              <a:rPr lang="en-US"/>
              <a:t>15/06/21</a:t>
            </a:r>
            <a:endParaRPr lang="en-GB" dirty="0"/>
          </a:p>
        </p:txBody>
      </p:sp>
      <p:sp>
        <p:nvSpPr>
          <p:cNvPr id="5" name="Slide Number Placeholder 4"/>
          <p:cNvSpPr>
            <a:spLocks noGrp="1"/>
          </p:cNvSpPr>
          <p:nvPr>
            <p:ph type="sldNum" sz="quarter" idx="12"/>
          </p:nvPr>
        </p:nvSpPr>
        <p:spPr/>
        <p:txBody>
          <a:bodyPr/>
          <a:lstStyle/>
          <a:p>
            <a:fld id="{FE8DA6AF-1811-4E27-A96F-54109F1D0275}" type="slidenum">
              <a:rPr lang="en-GB" smtClean="0"/>
              <a:pPr/>
              <a:t>2</a:t>
            </a:fld>
            <a:endParaRPr lang="en-GB" dirty="0"/>
          </a:p>
        </p:txBody>
      </p:sp>
    </p:spTree>
    <p:extLst>
      <p:ext uri="{BB962C8B-B14F-4D97-AF65-F5344CB8AC3E}">
        <p14:creationId xmlns:p14="http://schemas.microsoft.com/office/powerpoint/2010/main" val="30653002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230" y="404813"/>
            <a:ext cx="9277298" cy="1143000"/>
          </a:xfrm>
        </p:spPr>
        <p:txBody>
          <a:bodyPr/>
          <a:lstStyle/>
          <a:p>
            <a:r>
              <a:rPr lang="en-GB" dirty="0"/>
              <a:t>Life expectancy for healthy people at age 65  by Townsend score quintiles (Q1 least to Q5 most deprived) and sex </a:t>
            </a:r>
          </a:p>
        </p:txBody>
      </p:sp>
      <p:graphicFrame>
        <p:nvGraphicFramePr>
          <p:cNvPr id="6" name="Content Placeholder 5"/>
          <p:cNvGraphicFramePr>
            <a:graphicFrameLocks noGrp="1"/>
          </p:cNvGraphicFramePr>
          <p:nvPr>
            <p:ph idx="1"/>
          </p:nvPr>
        </p:nvGraphicFramePr>
        <p:xfrm>
          <a:off x="1064568" y="1970259"/>
          <a:ext cx="6912768" cy="2502743"/>
        </p:xfrm>
        <a:graphic>
          <a:graphicData uri="http://schemas.openxmlformats.org/drawingml/2006/table">
            <a:tbl>
              <a:tblPr firstRow="1" firstCol="1" bandRow="1">
                <a:tableStyleId>{5C22544A-7EE6-4342-B048-85BDC9FD1C3A}</a:tableStyleId>
              </a:tblPr>
              <a:tblGrid>
                <a:gridCol w="1420421">
                  <a:extLst>
                    <a:ext uri="{9D8B030D-6E8A-4147-A177-3AD203B41FA5}">
                      <a16:colId xmlns:a16="http://schemas.microsoft.com/office/drawing/2014/main" val="20000"/>
                    </a:ext>
                  </a:extLst>
                </a:gridCol>
                <a:gridCol w="812357">
                  <a:extLst>
                    <a:ext uri="{9D8B030D-6E8A-4147-A177-3AD203B41FA5}">
                      <a16:colId xmlns:a16="http://schemas.microsoft.com/office/drawing/2014/main" val="20001"/>
                    </a:ext>
                  </a:extLst>
                </a:gridCol>
                <a:gridCol w="846862">
                  <a:extLst>
                    <a:ext uri="{9D8B030D-6E8A-4147-A177-3AD203B41FA5}">
                      <a16:colId xmlns:a16="http://schemas.microsoft.com/office/drawing/2014/main" val="20002"/>
                    </a:ext>
                  </a:extLst>
                </a:gridCol>
                <a:gridCol w="957509">
                  <a:extLst>
                    <a:ext uri="{9D8B030D-6E8A-4147-A177-3AD203B41FA5}">
                      <a16:colId xmlns:a16="http://schemas.microsoft.com/office/drawing/2014/main" val="20003"/>
                    </a:ext>
                  </a:extLst>
                </a:gridCol>
                <a:gridCol w="958282">
                  <a:extLst>
                    <a:ext uri="{9D8B030D-6E8A-4147-A177-3AD203B41FA5}">
                      <a16:colId xmlns:a16="http://schemas.microsoft.com/office/drawing/2014/main" val="20004"/>
                    </a:ext>
                  </a:extLst>
                </a:gridCol>
                <a:gridCol w="957509">
                  <a:extLst>
                    <a:ext uri="{9D8B030D-6E8A-4147-A177-3AD203B41FA5}">
                      <a16:colId xmlns:a16="http://schemas.microsoft.com/office/drawing/2014/main" val="20005"/>
                    </a:ext>
                  </a:extLst>
                </a:gridCol>
                <a:gridCol w="959828">
                  <a:extLst>
                    <a:ext uri="{9D8B030D-6E8A-4147-A177-3AD203B41FA5}">
                      <a16:colId xmlns:a16="http://schemas.microsoft.com/office/drawing/2014/main" val="20006"/>
                    </a:ext>
                  </a:extLst>
                </a:gridCol>
              </a:tblGrid>
              <a:tr h="1093907">
                <a:tc>
                  <a:txBody>
                    <a:bodyPr/>
                    <a:lstStyle/>
                    <a:p>
                      <a:pPr>
                        <a:lnSpc>
                          <a:spcPct val="107000"/>
                        </a:lnSpc>
                        <a:spcAft>
                          <a:spcPts val="0"/>
                        </a:spcAft>
                      </a:pPr>
                      <a:r>
                        <a:rPr lang="en-GB" sz="1100" dirty="0" err="1">
                          <a:effectLst/>
                        </a:rPr>
                        <a:t>Tounsend</a:t>
                      </a:r>
                      <a:r>
                        <a:rPr lang="en-GB" sz="1100" dirty="0">
                          <a:effectLst/>
                        </a:rPr>
                        <a:t> score quintile /sex</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gn="ctr">
                        <a:lnSpc>
                          <a:spcPct val="107000"/>
                        </a:lnSpc>
                        <a:spcAft>
                          <a:spcPts val="0"/>
                        </a:spcAft>
                      </a:pPr>
                      <a:r>
                        <a:rPr lang="en-GB" sz="1100">
                          <a:effectLst/>
                        </a:rPr>
                        <a:t>Healthy</a:t>
                      </a:r>
                    </a:p>
                    <a:p>
                      <a:pPr algn="ctr">
                        <a:lnSpc>
                          <a:spcPct val="107000"/>
                        </a:lnSpc>
                        <a:spcAft>
                          <a:spcPts val="0"/>
                        </a:spcAft>
                      </a:pPr>
                      <a:r>
                        <a:rPr lang="en-GB" sz="1100">
                          <a:effectLst/>
                        </a:rPr>
                        <a:t>Statin(N/Y)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tc gridSpan="2">
                  <a:txBody>
                    <a:bodyPr/>
                    <a:lstStyle/>
                    <a:p>
                      <a:pPr algn="ctr">
                        <a:lnSpc>
                          <a:spcPct val="107000"/>
                        </a:lnSpc>
                        <a:spcAft>
                          <a:spcPts val="0"/>
                        </a:spcAft>
                      </a:pPr>
                      <a:r>
                        <a:rPr lang="en-GB" sz="1100" dirty="0">
                          <a:effectLst/>
                        </a:rPr>
                        <a:t>Diabetes</a:t>
                      </a:r>
                    </a:p>
                    <a:p>
                      <a:pPr algn="ctr">
                        <a:lnSpc>
                          <a:spcPct val="107000"/>
                        </a:lnSpc>
                        <a:spcAft>
                          <a:spcPts val="0"/>
                        </a:spcAft>
                      </a:pPr>
                      <a:r>
                        <a:rPr lang="en-GB" sz="1100" dirty="0">
                          <a:effectLst/>
                        </a:rPr>
                        <a:t>Statin(N/Y)</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tc gridSpan="2">
                  <a:txBody>
                    <a:bodyPr/>
                    <a:lstStyle/>
                    <a:p>
                      <a:pPr algn="ctr">
                        <a:lnSpc>
                          <a:spcPct val="107000"/>
                        </a:lnSpc>
                        <a:spcAft>
                          <a:spcPts val="0"/>
                        </a:spcAft>
                        <a:tabLst>
                          <a:tab pos="160020" algn="ctr"/>
                        </a:tabLst>
                      </a:pPr>
                      <a:r>
                        <a:rPr lang="en-GB" sz="1100">
                          <a:effectLst/>
                        </a:rPr>
                        <a:t>Smoker</a:t>
                      </a:r>
                    </a:p>
                    <a:p>
                      <a:pPr algn="ctr">
                        <a:lnSpc>
                          <a:spcPct val="107000"/>
                        </a:lnSpc>
                        <a:spcAft>
                          <a:spcPts val="0"/>
                        </a:spcAft>
                        <a:tabLst>
                          <a:tab pos="160020" algn="ctr"/>
                        </a:tabLst>
                      </a:pPr>
                      <a:r>
                        <a:rPr lang="en-GB" sz="1100">
                          <a:effectLst/>
                        </a:rPr>
                        <a:t>Statin(N/Y)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extLst>
                  <a:ext uri="{0D108BD9-81ED-4DB2-BD59-A6C34878D82A}">
                    <a16:rowId xmlns:a16="http://schemas.microsoft.com/office/drawing/2014/main" val="10000"/>
                  </a:ext>
                </a:extLst>
              </a:tr>
              <a:tr h="352209">
                <a:tc>
                  <a:txBody>
                    <a:bodyPr/>
                    <a:lstStyle/>
                    <a:p>
                      <a:pPr>
                        <a:lnSpc>
                          <a:spcPct val="107000"/>
                        </a:lnSpc>
                        <a:spcAft>
                          <a:spcPts val="0"/>
                        </a:spcAft>
                      </a:pPr>
                      <a:r>
                        <a:rPr lang="en-GB" sz="1100">
                          <a:effectLst/>
                        </a:rPr>
                        <a:t>Q1/F</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dirty="0">
                          <a:effectLst/>
                        </a:rPr>
                        <a:t>90.6</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dirty="0">
                          <a:effectLst/>
                        </a:rPr>
                        <a:t>94.0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dirty="0">
                          <a:effectLst/>
                          <a:latin typeface="+mn-lt"/>
                          <a:ea typeface="+mn-ea"/>
                          <a:cs typeface="+mn-cs"/>
                        </a:rPr>
                        <a:t>87,1</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dirty="0">
                          <a:effectLst/>
                          <a:latin typeface="+mn-lt"/>
                          <a:ea typeface="+mn-ea"/>
                          <a:cs typeface="+mn-cs"/>
                        </a:rPr>
                        <a:t>90.2</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dirty="0">
                          <a:effectLst/>
                        </a:rPr>
                        <a:t>84.</a:t>
                      </a:r>
                      <a:r>
                        <a:rPr lang="en-GB" sz="1100" dirty="0">
                          <a:effectLst/>
                          <a:latin typeface="Calibri" panose="020F0502020204030204" pitchFamily="34" charset="0"/>
                          <a:cs typeface="Times New Roman" panose="02020603050405020304" pitchFamily="18" charset="0"/>
                        </a:rPr>
                        <a:t>4</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dirty="0">
                          <a:effectLst/>
                        </a:rPr>
                        <a:t>87.3</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352209">
                <a:tc>
                  <a:txBody>
                    <a:bodyPr/>
                    <a:lstStyle/>
                    <a:p>
                      <a:pPr>
                        <a:lnSpc>
                          <a:spcPct val="107000"/>
                        </a:lnSpc>
                        <a:spcAft>
                          <a:spcPts val="0"/>
                        </a:spcAft>
                      </a:pPr>
                      <a:r>
                        <a:rPr lang="en-GB" sz="1100">
                          <a:effectLst/>
                        </a:rPr>
                        <a:t>Q1/M</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dirty="0">
                          <a:effectLst/>
                        </a:rPr>
                        <a:t>89.4</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dirty="0">
                          <a:effectLst/>
                          <a:latin typeface="+mn-lt"/>
                          <a:ea typeface="+mn-ea"/>
                          <a:cs typeface="+mn-cs"/>
                        </a:rPr>
                        <a:t>92.6</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dirty="0">
                          <a:effectLst/>
                        </a:rPr>
                        <a:t>85.</a:t>
                      </a:r>
                      <a:r>
                        <a:rPr lang="en-GB" sz="1100" dirty="0">
                          <a:effectLst/>
                          <a:latin typeface="Calibri" panose="020F0502020204030204" pitchFamily="34" charset="0"/>
                          <a:cs typeface="Times New Roman" panose="02020603050405020304" pitchFamily="18" charset="0"/>
                        </a:rPr>
                        <a:t>2</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dirty="0">
                          <a:effectLst/>
                        </a:rPr>
                        <a:t>88.</a:t>
                      </a:r>
                      <a:r>
                        <a:rPr lang="en-GB" sz="1100" dirty="0">
                          <a:effectLst/>
                          <a:latin typeface="Calibri" panose="020F0502020204030204" pitchFamily="34" charset="0"/>
                          <a:cs typeface="Times New Roman" panose="02020603050405020304" pitchFamily="18" charset="0"/>
                        </a:rPr>
                        <a:t>3</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dirty="0">
                          <a:effectLst/>
                        </a:rPr>
                        <a:t>82.5</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dirty="0">
                          <a:effectLst/>
                        </a:rPr>
                        <a:t>85.4</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352209">
                <a:tc>
                  <a:txBody>
                    <a:bodyPr/>
                    <a:lstStyle/>
                    <a:p>
                      <a:pPr>
                        <a:lnSpc>
                          <a:spcPct val="107000"/>
                        </a:lnSpc>
                        <a:spcAft>
                          <a:spcPts val="0"/>
                        </a:spcAft>
                      </a:pPr>
                      <a:r>
                        <a:rPr lang="en-GB" sz="1100">
                          <a:effectLst/>
                        </a:rPr>
                        <a:t>Q5/F</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dirty="0">
                          <a:effectLst/>
                          <a:latin typeface="+mn-lt"/>
                          <a:ea typeface="+mn-ea"/>
                          <a:cs typeface="+mn-cs"/>
                        </a:rPr>
                        <a:t>90.3</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dirty="0">
                          <a:effectLst/>
                          <a:latin typeface="+mn-lt"/>
                          <a:ea typeface="+mn-ea"/>
                          <a:cs typeface="+mn-cs"/>
                        </a:rPr>
                        <a:t>93.6</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dirty="0">
                          <a:effectLst/>
                        </a:rPr>
                        <a:t>86.3</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dirty="0">
                          <a:effectLst/>
                        </a:rPr>
                        <a:t>89.0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dirty="0">
                          <a:effectLst/>
                        </a:rPr>
                        <a:t>83.1</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dirty="0">
                          <a:effectLst/>
                        </a:rPr>
                        <a:t>86.5</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352209">
                <a:tc>
                  <a:txBody>
                    <a:bodyPr/>
                    <a:lstStyle/>
                    <a:p>
                      <a:pPr>
                        <a:lnSpc>
                          <a:spcPct val="107000"/>
                        </a:lnSpc>
                        <a:spcAft>
                          <a:spcPts val="0"/>
                        </a:spcAft>
                      </a:pPr>
                      <a:r>
                        <a:rPr lang="en-GB" sz="1100" dirty="0">
                          <a:effectLst/>
                        </a:rPr>
                        <a:t>Q5/M</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dirty="0">
                          <a:effectLst/>
                        </a:rPr>
                        <a:t>87.1</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dirty="0">
                          <a:effectLst/>
                        </a:rPr>
                        <a:t>89.1</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dirty="0">
                          <a:effectLst/>
                        </a:rPr>
                        <a:t>83.3</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dirty="0">
                          <a:effectLst/>
                        </a:rPr>
                        <a:t>85.2</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dirty="0">
                          <a:effectLst/>
                        </a:rPr>
                        <a:t>80.4</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dirty="0">
                          <a:effectLst/>
                        </a:rPr>
                        <a:t>82.1</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bl>
          </a:graphicData>
        </a:graphic>
      </p:graphicFrame>
      <p:sp>
        <p:nvSpPr>
          <p:cNvPr id="4" name="Date Placeholder 3"/>
          <p:cNvSpPr>
            <a:spLocks noGrp="1"/>
          </p:cNvSpPr>
          <p:nvPr>
            <p:ph type="dt" sz="half" idx="10"/>
          </p:nvPr>
        </p:nvSpPr>
        <p:spPr/>
        <p:txBody>
          <a:bodyPr/>
          <a:lstStyle/>
          <a:p>
            <a:r>
              <a:rPr lang="en-US"/>
              <a:t>15/06/21</a:t>
            </a:r>
            <a:endParaRPr lang="en-GB" dirty="0"/>
          </a:p>
        </p:txBody>
      </p:sp>
      <p:sp>
        <p:nvSpPr>
          <p:cNvPr id="5" name="Slide Number Placeholder 4"/>
          <p:cNvSpPr>
            <a:spLocks noGrp="1"/>
          </p:cNvSpPr>
          <p:nvPr>
            <p:ph type="sldNum" sz="quarter" idx="12"/>
          </p:nvPr>
        </p:nvSpPr>
        <p:spPr/>
        <p:txBody>
          <a:bodyPr/>
          <a:lstStyle/>
          <a:p>
            <a:fld id="{FE8DA6AF-1811-4E27-A96F-54109F1D0275}" type="slidenum">
              <a:rPr lang="en-GB" smtClean="0"/>
              <a:pPr/>
              <a:t>20</a:t>
            </a:fld>
            <a:endParaRPr lang="en-GB" dirty="0"/>
          </a:p>
        </p:txBody>
      </p:sp>
      <p:sp>
        <p:nvSpPr>
          <p:cNvPr id="9" name="TextBox 8"/>
          <p:cNvSpPr txBox="1"/>
          <p:nvPr/>
        </p:nvSpPr>
        <p:spPr>
          <a:xfrm>
            <a:off x="488504" y="4895449"/>
            <a:ext cx="7632848" cy="1200329"/>
          </a:xfrm>
          <a:prstGeom prst="rect">
            <a:avLst/>
          </a:prstGeom>
          <a:noFill/>
        </p:spPr>
        <p:txBody>
          <a:bodyPr wrap="square" rtlCol="0">
            <a:spAutoFit/>
          </a:bodyPr>
          <a:lstStyle/>
          <a:p>
            <a:r>
              <a:rPr lang="en-GB" dirty="0"/>
              <a:t>These life expectancies do not take into account future health and lifestyle choices (nor future mortality improvement). If we assume the same health and lifestyle continuing to age 85, life expectancies for healthy and prosperous people on statins increase by another 4 years.</a:t>
            </a:r>
          </a:p>
        </p:txBody>
      </p:sp>
    </p:spTree>
    <p:extLst>
      <p:ext uri="{BB962C8B-B14F-4D97-AF65-F5344CB8AC3E}">
        <p14:creationId xmlns:p14="http://schemas.microsoft.com/office/powerpoint/2010/main" val="8206749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230" y="-99392"/>
            <a:ext cx="8982471" cy="1143000"/>
          </a:xfrm>
        </p:spPr>
        <p:txBody>
          <a:bodyPr/>
          <a:lstStyle/>
          <a:p>
            <a:r>
              <a:rPr lang="en-GB" dirty="0"/>
              <a:t>mylongevity.org  app</a:t>
            </a:r>
          </a:p>
        </p:txBody>
      </p:sp>
      <p:sp>
        <p:nvSpPr>
          <p:cNvPr id="4" name="Date Placeholder 3"/>
          <p:cNvSpPr>
            <a:spLocks noGrp="1"/>
          </p:cNvSpPr>
          <p:nvPr>
            <p:ph type="dt" sz="half" idx="10"/>
          </p:nvPr>
        </p:nvSpPr>
        <p:spPr/>
        <p:txBody>
          <a:bodyPr/>
          <a:lstStyle/>
          <a:p>
            <a:r>
              <a:rPr lang="en-US"/>
              <a:t>15/06/21</a:t>
            </a:r>
            <a:endParaRPr lang="en-GB" dirty="0"/>
          </a:p>
        </p:txBody>
      </p:sp>
      <p:sp>
        <p:nvSpPr>
          <p:cNvPr id="5" name="Slide Number Placeholder 4"/>
          <p:cNvSpPr>
            <a:spLocks noGrp="1"/>
          </p:cNvSpPr>
          <p:nvPr>
            <p:ph type="sldNum" sz="quarter" idx="12"/>
          </p:nvPr>
        </p:nvSpPr>
        <p:spPr/>
        <p:txBody>
          <a:bodyPr/>
          <a:lstStyle/>
          <a:p>
            <a:fld id="{FE8DA6AF-1811-4E27-A96F-54109F1D0275}" type="slidenum">
              <a:rPr lang="en-GB" smtClean="0"/>
              <a:pPr/>
              <a:t>21</a:t>
            </a:fld>
            <a:endParaRPr lang="en-GB" dirty="0"/>
          </a:p>
        </p:txBody>
      </p:sp>
      <p:pic>
        <p:nvPicPr>
          <p:cNvPr id="8" name="Content Placeholder 7"/>
          <p:cNvPicPr>
            <a:picLocks noGrp="1" noChangeAspect="1"/>
          </p:cNvPicPr>
          <p:nvPr>
            <p:ph idx="1"/>
          </p:nvPr>
        </p:nvPicPr>
        <p:blipFill>
          <a:blip r:embed="rId2"/>
          <a:stretch>
            <a:fillRect/>
          </a:stretch>
        </p:blipFill>
        <p:spPr>
          <a:xfrm>
            <a:off x="488504" y="1040865"/>
            <a:ext cx="6939921" cy="5288334"/>
          </a:xfrm>
          <a:prstGeom prst="rect">
            <a:avLst/>
          </a:prstGeom>
        </p:spPr>
      </p:pic>
      <p:sp>
        <p:nvSpPr>
          <p:cNvPr id="10" name="TextBox 9"/>
          <p:cNvSpPr txBox="1"/>
          <p:nvPr/>
        </p:nvSpPr>
        <p:spPr>
          <a:xfrm>
            <a:off x="7617296" y="1040865"/>
            <a:ext cx="2088232" cy="2031325"/>
          </a:xfrm>
          <a:prstGeom prst="rect">
            <a:avLst/>
          </a:prstGeom>
          <a:noFill/>
        </p:spPr>
        <p:txBody>
          <a:bodyPr wrap="square" rtlCol="0">
            <a:spAutoFit/>
          </a:bodyPr>
          <a:lstStyle/>
          <a:p>
            <a:r>
              <a:rPr lang="en-GB" dirty="0"/>
              <a:t>Our results are implemented in the LE calculator app </a:t>
            </a:r>
          </a:p>
          <a:p>
            <a:endParaRPr lang="en-GB" dirty="0"/>
          </a:p>
          <a:p>
            <a:r>
              <a:rPr lang="en-GB" dirty="0"/>
              <a:t>(web developer George Oastler).</a:t>
            </a:r>
          </a:p>
        </p:txBody>
      </p:sp>
    </p:spTree>
    <p:extLst>
      <p:ext uri="{BB962C8B-B14F-4D97-AF65-F5344CB8AC3E}">
        <p14:creationId xmlns:p14="http://schemas.microsoft.com/office/powerpoint/2010/main" val="14115019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229" y="404813"/>
            <a:ext cx="8982471" cy="863947"/>
          </a:xfrm>
        </p:spPr>
        <p:txBody>
          <a:bodyPr/>
          <a:lstStyle/>
          <a:p>
            <a:r>
              <a:rPr lang="en-GB" dirty="0"/>
              <a:t>Contents</a:t>
            </a:r>
          </a:p>
        </p:txBody>
      </p:sp>
      <p:sp>
        <p:nvSpPr>
          <p:cNvPr id="3" name="Content Placeholder 2"/>
          <p:cNvSpPr>
            <a:spLocks noGrp="1"/>
          </p:cNvSpPr>
          <p:nvPr>
            <p:ph idx="1"/>
          </p:nvPr>
        </p:nvSpPr>
        <p:spPr>
          <a:xfrm>
            <a:off x="428229" y="1268760"/>
            <a:ext cx="8982471" cy="4928840"/>
          </a:xfrm>
        </p:spPr>
        <p:txBody>
          <a:bodyPr/>
          <a:lstStyle/>
          <a:p>
            <a:r>
              <a:rPr lang="en-GB" dirty="0"/>
              <a:t>Introduction</a:t>
            </a:r>
          </a:p>
          <a:p>
            <a:r>
              <a:rPr lang="en-GB" dirty="0"/>
              <a:t>Hazards, hazards ratios and  the Cox Regression</a:t>
            </a:r>
          </a:p>
          <a:p>
            <a:r>
              <a:rPr lang="en-GB" dirty="0"/>
              <a:t>Landmark analysis</a:t>
            </a:r>
          </a:p>
          <a:p>
            <a:r>
              <a:rPr lang="en-GB" b="1" dirty="0">
                <a:solidFill>
                  <a:srgbClr val="008452"/>
                </a:solidFill>
              </a:rPr>
              <a:t>Double-Cox model</a:t>
            </a:r>
            <a:endParaRPr lang="en-GB" dirty="0"/>
          </a:p>
          <a:p>
            <a:pPr marL="0" indent="0">
              <a:buNone/>
            </a:pPr>
            <a:r>
              <a:rPr lang="en-GB" dirty="0"/>
              <a:t>	</a:t>
            </a:r>
            <a:r>
              <a:rPr lang="en-GB" dirty="0">
                <a:solidFill>
                  <a:schemeClr val="accent1"/>
                </a:solidFill>
              </a:rPr>
              <a:t>Case study 2: Modelling survival after ischemic stroke</a:t>
            </a:r>
            <a:endParaRPr lang="en-GB" i="1" dirty="0">
              <a:solidFill>
                <a:schemeClr val="accent1"/>
              </a:solidFill>
            </a:endParaRPr>
          </a:p>
          <a:p>
            <a:r>
              <a:rPr lang="en-GB" dirty="0"/>
              <a:t>Summary and discussion </a:t>
            </a:r>
          </a:p>
          <a:p>
            <a:endParaRPr lang="en-GB" b="1" dirty="0">
              <a:solidFill>
                <a:srgbClr val="008452"/>
              </a:solidFill>
            </a:endParaRPr>
          </a:p>
          <a:p>
            <a:endParaRPr lang="en-GB" dirty="0"/>
          </a:p>
        </p:txBody>
      </p:sp>
      <p:sp>
        <p:nvSpPr>
          <p:cNvPr id="4" name="Date Placeholder 3"/>
          <p:cNvSpPr>
            <a:spLocks noGrp="1"/>
          </p:cNvSpPr>
          <p:nvPr>
            <p:ph type="dt" sz="half" idx="10"/>
          </p:nvPr>
        </p:nvSpPr>
        <p:spPr/>
        <p:txBody>
          <a:bodyPr/>
          <a:lstStyle/>
          <a:p>
            <a:r>
              <a:rPr lang="en-US"/>
              <a:t>15/06/21</a:t>
            </a:r>
            <a:endParaRPr lang="en-GB" dirty="0"/>
          </a:p>
        </p:txBody>
      </p:sp>
      <p:sp>
        <p:nvSpPr>
          <p:cNvPr id="5" name="Slide Number Placeholder 4"/>
          <p:cNvSpPr>
            <a:spLocks noGrp="1"/>
          </p:cNvSpPr>
          <p:nvPr>
            <p:ph type="sldNum" sz="quarter" idx="12"/>
          </p:nvPr>
        </p:nvSpPr>
        <p:spPr/>
        <p:txBody>
          <a:bodyPr/>
          <a:lstStyle/>
          <a:p>
            <a:fld id="{FE8DA6AF-1811-4E27-A96F-54109F1D0275}" type="slidenum">
              <a:rPr lang="en-GB" smtClean="0"/>
              <a:pPr/>
              <a:t>22</a:t>
            </a:fld>
            <a:endParaRPr lang="en-GB" dirty="0"/>
          </a:p>
        </p:txBody>
      </p:sp>
    </p:spTree>
    <p:extLst>
      <p:ext uri="{BB962C8B-B14F-4D97-AF65-F5344CB8AC3E}">
        <p14:creationId xmlns:p14="http://schemas.microsoft.com/office/powerpoint/2010/main" val="24888377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Rectangle 2"/>
          <p:cNvSpPr>
            <a:spLocks noGrp="1" noChangeArrowheads="1"/>
          </p:cNvSpPr>
          <p:nvPr>
            <p:ph type="title"/>
          </p:nvPr>
        </p:nvSpPr>
        <p:spPr>
          <a:xfrm>
            <a:off x="396893" y="134574"/>
            <a:ext cx="8982471" cy="1143000"/>
          </a:xfrm>
        </p:spPr>
        <p:txBody>
          <a:bodyPr/>
          <a:lstStyle/>
          <a:p>
            <a:pPr>
              <a:spcBef>
                <a:spcPct val="50000"/>
              </a:spcBef>
            </a:pPr>
            <a:r>
              <a:rPr lang="en-US" altLang="en-US" dirty="0"/>
              <a:t>Parametric “Double-Cox” regression</a:t>
            </a:r>
          </a:p>
        </p:txBody>
      </p:sp>
      <p:sp>
        <p:nvSpPr>
          <p:cNvPr id="203780" name="Text Box 4"/>
          <p:cNvSpPr txBox="1">
            <a:spLocks noChangeArrowheads="1"/>
          </p:cNvSpPr>
          <p:nvPr/>
        </p:nvSpPr>
        <p:spPr bwMode="auto">
          <a:xfrm>
            <a:off x="428229" y="1322120"/>
            <a:ext cx="3141123"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spcBef>
                <a:spcPct val="50000"/>
              </a:spcBef>
            </a:pPr>
            <a:r>
              <a:rPr lang="en-US" altLang="en-US" sz="1600" dirty="0"/>
              <a:t>Components:</a:t>
            </a:r>
          </a:p>
          <a:p>
            <a:pPr marL="285750" indent="-285750" eaLnBrk="1" hangingPunct="1">
              <a:spcBef>
                <a:spcPct val="50000"/>
              </a:spcBef>
              <a:buFont typeface="Arial" panose="020B0604020202020204" pitchFamily="34" charset="0"/>
              <a:buChar char="•"/>
            </a:pPr>
            <a:r>
              <a:rPr lang="en-US" altLang="en-US" sz="1600" dirty="0"/>
              <a:t>A baseline hazard function (which </a:t>
            </a:r>
            <a:r>
              <a:rPr lang="en-US" altLang="en-US" sz="1600" dirty="0">
                <a:solidFill>
                  <a:schemeClr val="accent2">
                    <a:lumMod val="60000"/>
                    <a:lumOff val="40000"/>
                  </a:schemeClr>
                </a:solidFill>
              </a:rPr>
              <a:t>changes over time</a:t>
            </a:r>
            <a:r>
              <a:rPr lang="en-US" altLang="en-US" sz="1600" dirty="0"/>
              <a:t>).</a:t>
            </a:r>
          </a:p>
          <a:p>
            <a:pPr marL="285750" indent="-285750">
              <a:buFont typeface="Arial" panose="020B0604020202020204" pitchFamily="34" charset="0"/>
              <a:buChar char="•"/>
            </a:pPr>
            <a:r>
              <a:rPr lang="en-GB" sz="1600" dirty="0"/>
              <a:t>The risk factors </a:t>
            </a:r>
            <a:r>
              <a:rPr lang="en-GB" sz="1600" i="1" dirty="0"/>
              <a:t>Z</a:t>
            </a:r>
            <a:r>
              <a:rPr lang="en-GB" sz="1600" dirty="0"/>
              <a:t> have a log-linear contribution to the force of mortality which does not depend on time </a:t>
            </a:r>
            <a:r>
              <a:rPr lang="en-GB" sz="1600" i="1" dirty="0"/>
              <a:t>t</a:t>
            </a:r>
            <a:r>
              <a:rPr lang="en-GB" sz="1600" dirty="0"/>
              <a:t>. </a:t>
            </a:r>
          </a:p>
        </p:txBody>
      </p:sp>
      <p:sp>
        <p:nvSpPr>
          <p:cNvPr id="13324" name="Text Box 16"/>
          <p:cNvSpPr txBox="1">
            <a:spLocks noChangeArrowheads="1"/>
          </p:cNvSpPr>
          <p:nvPr/>
        </p:nvSpPr>
        <p:spPr bwMode="auto">
          <a:xfrm>
            <a:off x="5097016" y="1322121"/>
            <a:ext cx="3384375" cy="307777"/>
          </a:xfrm>
          <a:prstGeom prst="rect">
            <a:avLst/>
          </a:prstGeom>
          <a:solidFill>
            <a:srgbClr val="CCFFFF"/>
          </a:solidFill>
          <a:ln w="9525">
            <a:solidFill>
              <a:schemeClr val="tx1"/>
            </a:solidFill>
            <a:miter lim="800000"/>
            <a:headEnd/>
            <a:tailEnd/>
          </a:ln>
        </p:spPr>
        <p:txBody>
          <a:bodyPr wrap="squar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ctr" eaLnBrk="1" hangingPunct="1">
              <a:spcBef>
                <a:spcPct val="50000"/>
              </a:spcBef>
            </a:pPr>
            <a:r>
              <a:rPr lang="en-US" altLang="en-US" sz="1400" dirty="0"/>
              <a:t>The Cox parametric regression model </a:t>
            </a:r>
          </a:p>
        </p:txBody>
      </p:sp>
      <p:grpSp>
        <p:nvGrpSpPr>
          <p:cNvPr id="3" name="Group 22"/>
          <p:cNvGrpSpPr>
            <a:grpSpLocks/>
          </p:cNvGrpSpPr>
          <p:nvPr/>
        </p:nvGrpSpPr>
        <p:grpSpPr bwMode="auto">
          <a:xfrm>
            <a:off x="956067" y="3065746"/>
            <a:ext cx="4247555" cy="1777772"/>
            <a:chOff x="292" y="1836"/>
            <a:chExt cx="2971" cy="1317"/>
          </a:xfrm>
        </p:grpSpPr>
        <p:sp>
          <p:nvSpPr>
            <p:cNvPr id="13321" name="Text Box 19"/>
            <p:cNvSpPr txBox="1">
              <a:spLocks noChangeArrowheads="1"/>
            </p:cNvSpPr>
            <p:nvPr/>
          </p:nvSpPr>
          <p:spPr bwMode="auto">
            <a:xfrm>
              <a:off x="292" y="2097"/>
              <a:ext cx="2801" cy="547"/>
            </a:xfrm>
            <a:prstGeom prst="rect">
              <a:avLst/>
            </a:prstGeom>
            <a:solidFill>
              <a:srgbClr val="99CCFF"/>
            </a:solidFill>
            <a:ln w="9525">
              <a:solidFill>
                <a:schemeClr val="tx1"/>
              </a:solidFill>
              <a:miter lim="800000"/>
              <a:headEnd/>
              <a:tailEnd/>
            </a:ln>
          </p:spPr>
          <p:txBody>
            <a:bodyPr wrap="squar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spcBef>
                  <a:spcPct val="50000"/>
                </a:spcBef>
              </a:pPr>
              <a:r>
                <a:rPr lang="en-US" altLang="en-US" sz="1400" dirty="0"/>
                <a:t>Weibull or </a:t>
              </a:r>
              <a:r>
                <a:rPr lang="en-US" altLang="en-US" sz="1400" dirty="0" err="1"/>
                <a:t>Gompertz</a:t>
              </a:r>
              <a:r>
                <a:rPr lang="en-US" altLang="en-US" sz="1400" dirty="0"/>
                <a:t> baseline hazard function with scale </a:t>
              </a:r>
              <a:r>
                <a:rPr lang="en-US" altLang="en-US" sz="1400" dirty="0">
                  <a:latin typeface="Cambria Math" panose="02040503050406030204" pitchFamily="18" charset="0"/>
                  <a:ea typeface="Cambria Math" panose="02040503050406030204" pitchFamily="18" charset="0"/>
                </a:rPr>
                <a:t>𝜈</a:t>
              </a:r>
              <a:r>
                <a:rPr lang="en-US" altLang="en-US" sz="1400" dirty="0"/>
                <a:t>  and shape k.  Shape k is modelled as k=k(Z). </a:t>
              </a:r>
            </a:p>
          </p:txBody>
        </p:sp>
        <p:sp>
          <p:nvSpPr>
            <p:cNvPr id="13322" name="Line 20"/>
            <p:cNvSpPr>
              <a:spLocks noChangeShapeType="1"/>
            </p:cNvSpPr>
            <p:nvPr/>
          </p:nvSpPr>
          <p:spPr bwMode="auto">
            <a:xfrm flipH="1">
              <a:off x="3017" y="1836"/>
              <a:ext cx="246" cy="235"/>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txBody>
            <a:bodyPr wrap="none"/>
            <a:lstStyle/>
            <a:p>
              <a:endParaRPr lang="en-GB"/>
            </a:p>
          </p:txBody>
        </p:sp>
        <p:sp>
          <p:nvSpPr>
            <p:cNvPr id="13323" name="Line 21"/>
            <p:cNvSpPr>
              <a:spLocks noChangeShapeType="1"/>
            </p:cNvSpPr>
            <p:nvPr/>
          </p:nvSpPr>
          <p:spPr bwMode="auto">
            <a:xfrm flipH="1">
              <a:off x="1526" y="2700"/>
              <a:ext cx="655" cy="453"/>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txBody>
            <a:bodyPr wrap="none"/>
            <a:lstStyle/>
            <a:p>
              <a:endParaRPr lang="en-GB"/>
            </a:p>
          </p:txBody>
        </p:sp>
      </p:grpSp>
      <mc:AlternateContent xmlns:mc="http://schemas.openxmlformats.org/markup-compatibility/2006" xmlns:a14="http://schemas.microsoft.com/office/drawing/2010/main">
        <mc:Choice Requires="a14">
          <p:sp>
            <p:nvSpPr>
              <p:cNvPr id="5" name="TextBox 4"/>
              <p:cNvSpPr txBox="1"/>
              <p:nvPr/>
            </p:nvSpPr>
            <p:spPr>
              <a:xfrm>
                <a:off x="4936905" y="1836043"/>
                <a:ext cx="3223840" cy="300660"/>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ea typeface="Cambria Math" panose="02040503050406030204" pitchFamily="18" charset="0"/>
                        </a:rPr>
                        <m:t>𝜇</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𝑡</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𝑍</m:t>
                      </m:r>
                      <m:r>
                        <a:rPr lang="en-GB" b="0" i="1" smtClean="0">
                          <a:latin typeface="Cambria Math" panose="02040503050406030204" pitchFamily="18" charset="0"/>
                          <a:ea typeface="Cambria Math" panose="02040503050406030204" pitchFamily="18" charset="0"/>
                        </a:rPr>
                        <m:t>)=</m:t>
                      </m:r>
                      <m:sSub>
                        <m:sSubPr>
                          <m:ctrlPr>
                            <a:rPr lang="en-GB"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𝜇</m:t>
                          </m:r>
                        </m:e>
                        <m:sub>
                          <m:r>
                            <a:rPr lang="en-GB" b="0" i="1" smtClean="0">
                              <a:latin typeface="Cambria Math" panose="02040503050406030204" pitchFamily="18" charset="0"/>
                              <a:ea typeface="Cambria Math" panose="02040503050406030204" pitchFamily="18" charset="0"/>
                            </a:rPr>
                            <m:t>0</m:t>
                          </m:r>
                        </m:sub>
                      </m:sSub>
                      <m:r>
                        <a:rPr lang="en-GB" b="0" i="1" dirty="0" smtClean="0">
                          <a:latin typeface="Cambria Math" panose="02040503050406030204" pitchFamily="18" charset="0"/>
                        </a:rPr>
                        <m:t>(</m:t>
                      </m:r>
                      <m:r>
                        <a:rPr lang="en-GB" b="0" i="1" dirty="0" smtClean="0">
                          <a:latin typeface="Cambria Math" panose="02040503050406030204" pitchFamily="18" charset="0"/>
                        </a:rPr>
                        <m:t>𝑡</m:t>
                      </m:r>
                      <m:r>
                        <a:rPr lang="en-GB" b="0" i="1" dirty="0" smtClean="0">
                          <a:latin typeface="Cambria Math" panose="02040503050406030204" pitchFamily="18" charset="0"/>
                        </a:rPr>
                        <m:t>|</m:t>
                      </m:r>
                      <m:r>
                        <a:rPr lang="en-GB" b="0" i="1" dirty="0" smtClean="0">
                          <a:latin typeface="Cambria Math" panose="02040503050406030204" pitchFamily="18" charset="0"/>
                        </a:rPr>
                        <m:t>𝑍</m:t>
                      </m:r>
                      <m:r>
                        <a:rPr lang="en-GB" b="0" i="1" dirty="0" smtClean="0">
                          <a:latin typeface="Cambria Math" panose="02040503050406030204" pitchFamily="18" charset="0"/>
                        </a:rPr>
                        <m:t>) </m:t>
                      </m:r>
                      <m:sSup>
                        <m:sSupPr>
                          <m:ctrlPr>
                            <a:rPr lang="en-GB" i="1" smtClean="0">
                              <a:latin typeface="Cambria Math" panose="02040503050406030204" pitchFamily="18" charset="0"/>
                            </a:rPr>
                          </m:ctrlPr>
                        </m:sSupPr>
                        <m:e>
                          <m:func>
                            <m:funcPr>
                              <m:ctrlPr>
                                <a:rPr lang="en-GB" b="0" i="1" smtClean="0">
                                  <a:latin typeface="Cambria Math" panose="02040503050406030204" pitchFamily="18" charset="0"/>
                                </a:rPr>
                              </m:ctrlPr>
                            </m:funcPr>
                            <m:fName>
                              <m:r>
                                <m:rPr>
                                  <m:sty m:val="p"/>
                                </m:rPr>
                                <a:rPr lang="en-GB" b="0" i="0" smtClean="0">
                                  <a:latin typeface="Cambria Math" panose="02040503050406030204" pitchFamily="18" charset="0"/>
                                </a:rPr>
                                <m:t>U</m:t>
                              </m:r>
                              <m:r>
                                <a:rPr lang="en-GB" b="0" i="0" smtClean="0">
                                  <a:latin typeface="Cambria Math" panose="02040503050406030204" pitchFamily="18" charset="0"/>
                                </a:rPr>
                                <m:t> </m:t>
                              </m:r>
                              <m:r>
                                <m:rPr>
                                  <m:sty m:val="p"/>
                                </m:rPr>
                                <a:rPr lang="en-GB" b="0" i="0" smtClean="0">
                                  <a:latin typeface="Cambria Math" panose="02040503050406030204" pitchFamily="18" charset="0"/>
                                </a:rPr>
                                <m:t>exp</m:t>
                              </m:r>
                            </m:fName>
                            <m:e>
                              <m:r>
                                <a:rPr lang="en-GB" i="1">
                                  <a:latin typeface="Cambria Math" panose="02040503050406030204" pitchFamily="18" charset="0"/>
                                </a:rPr>
                                <m:t>(</m:t>
                              </m:r>
                              <m:r>
                                <a:rPr lang="en-GB" i="1">
                                  <a:latin typeface="Cambria Math" panose="02040503050406030204" pitchFamily="18" charset="0"/>
                                </a:rPr>
                                <m:t>𝑍</m:t>
                              </m:r>
                              <m:r>
                                <m:rPr>
                                  <m:sty m:val="p"/>
                                </m:rPr>
                                <a:rPr lang="el-GR" i="1" baseline="30000">
                                  <a:latin typeface="Cambria Math" panose="02040503050406030204" pitchFamily="18" charset="0"/>
                                </a:rPr>
                                <m:t>Τ</m:t>
                              </m:r>
                              <m:r>
                                <a:rPr lang="en-GB" i="1">
                                  <a:latin typeface="Cambria Math" panose="02040503050406030204" pitchFamily="18" charset="0"/>
                                </a:rPr>
                                <m:t>𝛽</m:t>
                              </m:r>
                              <m:r>
                                <a:rPr lang="en-GB" i="1">
                                  <a:latin typeface="Cambria Math" panose="02040503050406030204" pitchFamily="18" charset="0"/>
                                </a:rPr>
                                <m:t>)</m:t>
                              </m:r>
                            </m:e>
                          </m:func>
                        </m:e>
                        <m:sup/>
                      </m:sSup>
                    </m:oMath>
                  </m:oMathPara>
                </a14:m>
                <a:endParaRPr lang="en-GB" dirty="0"/>
              </a:p>
            </p:txBody>
          </p:sp>
        </mc:Choice>
        <mc:Fallback xmlns="">
          <p:sp>
            <p:nvSpPr>
              <p:cNvPr id="5" name="TextBox 4"/>
              <p:cNvSpPr txBox="1">
                <a:spLocks noRot="1" noChangeAspect="1" noMove="1" noResize="1" noEditPoints="1" noAdjustHandles="1" noChangeArrowheads="1" noChangeShapeType="1" noTextEdit="1"/>
              </p:cNvSpPr>
              <p:nvPr/>
            </p:nvSpPr>
            <p:spPr>
              <a:xfrm>
                <a:off x="4936905" y="1836043"/>
                <a:ext cx="3223840" cy="300660"/>
              </a:xfrm>
              <a:prstGeom prst="rect">
                <a:avLst/>
              </a:prstGeom>
              <a:blipFill>
                <a:blip r:embed="rId3"/>
                <a:stretch>
                  <a:fillRect l="-567" b="-32000"/>
                </a:stretch>
              </a:blipFill>
            </p:spPr>
            <p:txBody>
              <a:bodyPr/>
              <a:lstStyle/>
              <a:p>
                <a:r>
                  <a:rPr lang="en-GB">
                    <a:noFill/>
                  </a:rPr>
                  <a:t> </a:t>
                </a:r>
              </a:p>
            </p:txBody>
          </p:sp>
        </mc:Fallback>
      </mc:AlternateContent>
      <p:sp>
        <p:nvSpPr>
          <p:cNvPr id="16" name="Text Box 16"/>
          <p:cNvSpPr txBox="1">
            <a:spLocks noChangeArrowheads="1"/>
          </p:cNvSpPr>
          <p:nvPr/>
        </p:nvSpPr>
        <p:spPr bwMode="auto">
          <a:xfrm>
            <a:off x="4345660" y="2547206"/>
            <a:ext cx="1911844" cy="523220"/>
          </a:xfrm>
          <a:prstGeom prst="rect">
            <a:avLst/>
          </a:prstGeom>
          <a:solidFill>
            <a:srgbClr val="FFFFFF"/>
          </a:solidFill>
          <a:ln w="9525">
            <a:solidFill>
              <a:schemeClr val="tx1"/>
            </a:solidFill>
            <a:miter lim="800000"/>
            <a:headEnd/>
            <a:tailEnd/>
          </a:ln>
        </p:spPr>
        <p:txBody>
          <a:bodyPr wrap="squar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ctr" eaLnBrk="1" hangingPunct="1">
              <a:spcBef>
                <a:spcPct val="50000"/>
              </a:spcBef>
            </a:pPr>
            <a:r>
              <a:rPr lang="en-US" altLang="en-US" sz="1400" dirty="0"/>
              <a:t>Baseline hazard function</a:t>
            </a:r>
          </a:p>
        </p:txBody>
      </p:sp>
      <mc:AlternateContent xmlns:mc="http://schemas.openxmlformats.org/markup-compatibility/2006" xmlns:a14="http://schemas.microsoft.com/office/drawing/2010/main">
        <mc:Choice Requires="a14">
          <p:sp>
            <p:nvSpPr>
              <p:cNvPr id="17" name="Text Box 16"/>
              <p:cNvSpPr txBox="1">
                <a:spLocks noChangeArrowheads="1"/>
              </p:cNvSpPr>
              <p:nvPr/>
            </p:nvSpPr>
            <p:spPr bwMode="auto">
              <a:xfrm>
                <a:off x="7617296" y="2287407"/>
                <a:ext cx="2205704" cy="738664"/>
              </a:xfrm>
              <a:prstGeom prst="rect">
                <a:avLst/>
              </a:prstGeom>
              <a:solidFill>
                <a:srgbClr val="FFFFFF"/>
              </a:solidFill>
              <a:ln w="9525">
                <a:solidFill>
                  <a:schemeClr val="tx1"/>
                </a:solidFill>
                <a:miter lim="800000"/>
                <a:headEnd/>
                <a:tailEnd/>
              </a:ln>
            </p:spPr>
            <p:txBody>
              <a:bodyPr wrap="squar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spcBef>
                    <a:spcPct val="50000"/>
                  </a:spcBef>
                </a:pPr>
                <a14:m>
                  <m:oMath xmlns:m="http://schemas.openxmlformats.org/officeDocument/2006/math">
                    <m:r>
                      <a:rPr lang="en-GB" sz="1400" i="1">
                        <a:latin typeface="Cambria Math" panose="02040503050406030204" pitchFamily="18" charset="0"/>
                        <a:ea typeface="Cambria Math" panose="02040503050406030204" pitchFamily="18" charset="0"/>
                      </a:rPr>
                      <m:t>𝛽</m:t>
                    </m:r>
                    <m:r>
                      <a:rPr lang="en-GB" sz="1400" i="1">
                        <a:latin typeface="Cambria Math" panose="02040503050406030204" pitchFamily="18" charset="0"/>
                        <a:ea typeface="Cambria Math" panose="02040503050406030204" pitchFamily="18" charset="0"/>
                      </a:rPr>
                      <m:t> </m:t>
                    </m:r>
                  </m:oMath>
                </a14:m>
                <a:r>
                  <a:rPr lang="en-US" altLang="en-US" sz="1400" dirty="0"/>
                  <a:t> is a vector of unknown parameters for scale and Z is a vector of covariates </a:t>
                </a:r>
              </a:p>
            </p:txBody>
          </p:sp>
        </mc:Choice>
        <mc:Fallback xmlns="">
          <p:sp>
            <p:nvSpPr>
              <p:cNvPr id="17" name="Text Box 16"/>
              <p:cNvSpPr txBox="1">
                <a:spLocks noRot="1" noChangeAspect="1" noMove="1" noResize="1" noEditPoints="1" noAdjustHandles="1" noChangeArrowheads="1" noChangeShapeType="1" noTextEdit="1"/>
              </p:cNvSpPr>
              <p:nvPr/>
            </p:nvSpPr>
            <p:spPr bwMode="auto">
              <a:xfrm>
                <a:off x="7617296" y="2287407"/>
                <a:ext cx="2205704" cy="738664"/>
              </a:xfrm>
              <a:prstGeom prst="rect">
                <a:avLst/>
              </a:prstGeom>
              <a:blipFill>
                <a:blip r:embed="rId4"/>
                <a:stretch>
                  <a:fillRect l="-551" t="-813" r="-3030" b="-7317"/>
                </a:stretch>
              </a:blipFill>
              <a:ln w="9525">
                <a:solidFill>
                  <a:schemeClr val="tx1"/>
                </a:solidFill>
                <a:miter lim="800000"/>
                <a:headEnd/>
                <a:tailEnd/>
              </a:ln>
            </p:spPr>
            <p:txBody>
              <a:bodyPr/>
              <a:lstStyle/>
              <a:p>
                <a:r>
                  <a:rPr lang="en-GB">
                    <a:noFill/>
                  </a:rPr>
                  <a:t> </a:t>
                </a:r>
              </a:p>
            </p:txBody>
          </p:sp>
        </mc:Fallback>
      </mc:AlternateContent>
      <p:sp>
        <p:nvSpPr>
          <p:cNvPr id="18" name="Line 21"/>
          <p:cNvSpPr>
            <a:spLocks noChangeShapeType="1"/>
          </p:cNvSpPr>
          <p:nvPr/>
        </p:nvSpPr>
        <p:spPr bwMode="auto">
          <a:xfrm flipH="1">
            <a:off x="5745088" y="2164065"/>
            <a:ext cx="457170" cy="333861"/>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txBody>
          <a:bodyPr wrap="none"/>
          <a:lstStyle/>
          <a:p>
            <a:endParaRPr lang="en-GB"/>
          </a:p>
        </p:txBody>
      </p:sp>
      <p:sp>
        <p:nvSpPr>
          <p:cNvPr id="19" name="Line 21"/>
          <p:cNvSpPr>
            <a:spLocks noChangeShapeType="1"/>
          </p:cNvSpPr>
          <p:nvPr/>
        </p:nvSpPr>
        <p:spPr bwMode="auto">
          <a:xfrm>
            <a:off x="7689304" y="1998731"/>
            <a:ext cx="343520" cy="322674"/>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txBody>
          <a:bodyPr wrap="none"/>
          <a:lstStyle/>
          <a:p>
            <a:endParaRPr lang="en-GB"/>
          </a:p>
        </p:txBody>
      </p:sp>
      <mc:AlternateContent xmlns:mc="http://schemas.openxmlformats.org/markup-compatibility/2006" xmlns:a14="http://schemas.microsoft.com/office/drawing/2010/main">
        <mc:Choice Requires="a14">
          <p:sp>
            <p:nvSpPr>
              <p:cNvPr id="6" name="TextBox 5"/>
              <p:cNvSpPr txBox="1"/>
              <p:nvPr/>
            </p:nvSpPr>
            <p:spPr>
              <a:xfrm>
                <a:off x="1172205" y="4899227"/>
                <a:ext cx="2880320" cy="843693"/>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𝜇</m:t>
                          </m:r>
                        </m:e>
                        <m:sub>
                          <m:r>
                            <a:rPr lang="en-GB" b="0" i="1" smtClean="0">
                              <a:latin typeface="Cambria Math" panose="02040503050406030204" pitchFamily="18" charset="0"/>
                            </a:rPr>
                            <m:t>0</m:t>
                          </m:r>
                        </m:sub>
                      </m:sSub>
                      <m:r>
                        <a:rPr lang="en-GB" i="1" dirty="0" smtClean="0">
                          <a:latin typeface="Cambria Math" panose="02040503050406030204" pitchFamily="18" charset="0"/>
                        </a:rPr>
                        <m:t>(</m:t>
                      </m:r>
                      <m:r>
                        <a:rPr lang="en-GB" i="1" dirty="0" smtClean="0">
                          <a:latin typeface="Cambria Math" panose="02040503050406030204" pitchFamily="18" charset="0"/>
                        </a:rPr>
                        <m:t>𝑡</m:t>
                      </m:r>
                      <m:r>
                        <a:rPr lang="en-GB" b="0" i="1" dirty="0" smtClean="0">
                          <a:latin typeface="Cambria Math" panose="02040503050406030204" pitchFamily="18" charset="0"/>
                        </a:rPr>
                        <m:t>|</m:t>
                      </m:r>
                      <m:r>
                        <a:rPr lang="en-GB" b="0" i="1" dirty="0" smtClean="0">
                          <a:latin typeface="Cambria Math" panose="02040503050406030204" pitchFamily="18" charset="0"/>
                        </a:rPr>
                        <m:t>𝑍</m:t>
                      </m:r>
                      <m:r>
                        <a:rPr lang="en-GB" i="1" dirty="0" smtClean="0">
                          <a:latin typeface="Cambria Math" panose="02040503050406030204" pitchFamily="18" charset="0"/>
                        </a:rPr>
                        <m:t>)= </m:t>
                      </m:r>
                      <m:f>
                        <m:fPr>
                          <m:ctrlPr>
                            <a:rPr lang="en-GB" i="1" smtClean="0">
                              <a:latin typeface="Cambria Math" panose="02040503050406030204" pitchFamily="18" charset="0"/>
                            </a:rPr>
                          </m:ctrlPr>
                        </m:fPr>
                        <m:num>
                          <m:r>
                            <a:rPr lang="en-GB" b="0" i="1" smtClean="0">
                              <a:latin typeface="Cambria Math" panose="02040503050406030204" pitchFamily="18" charset="0"/>
                            </a:rPr>
                            <m:t>𝑘</m:t>
                          </m:r>
                          <m:r>
                            <a:rPr lang="en-GB" b="0" i="1" smtClean="0">
                              <a:latin typeface="Cambria Math" panose="02040503050406030204" pitchFamily="18" charset="0"/>
                            </a:rPr>
                            <m:t>(</m:t>
                          </m:r>
                          <m:r>
                            <a:rPr lang="en-GB" b="0" i="1" smtClean="0">
                              <a:latin typeface="Cambria Math" panose="02040503050406030204" pitchFamily="18" charset="0"/>
                            </a:rPr>
                            <m:t>𝑍</m:t>
                          </m:r>
                          <m:r>
                            <a:rPr lang="en-GB" b="0" i="1" smtClean="0">
                              <a:latin typeface="Cambria Math" panose="02040503050406030204" pitchFamily="18" charset="0"/>
                            </a:rPr>
                            <m:t>)</m:t>
                          </m:r>
                        </m:num>
                        <m:den>
                          <m:r>
                            <a:rPr lang="en-GB" b="0" i="1" smtClean="0">
                              <a:latin typeface="Cambria Math" panose="02040503050406030204" pitchFamily="18" charset="0"/>
                            </a:rPr>
                            <m:t>𝜈</m:t>
                          </m:r>
                        </m:den>
                      </m:f>
                      <m:sSup>
                        <m:sSupPr>
                          <m:ctrlPr>
                            <a:rPr lang="en-GB" i="1" smtClean="0">
                              <a:latin typeface="Cambria Math" panose="02040503050406030204" pitchFamily="18" charset="0"/>
                            </a:rPr>
                          </m:ctrlPr>
                        </m:sSupPr>
                        <m:e>
                          <m:d>
                            <m:dPr>
                              <m:ctrlPr>
                                <a:rPr lang="en-GB" i="1" smtClean="0">
                                  <a:latin typeface="Cambria Math" panose="02040503050406030204" pitchFamily="18" charset="0"/>
                                </a:rPr>
                              </m:ctrlPr>
                            </m:dPr>
                            <m:e>
                              <m:f>
                                <m:fPr>
                                  <m:ctrlPr>
                                    <a:rPr lang="en-GB" i="1" smtClean="0">
                                      <a:latin typeface="Cambria Math" panose="02040503050406030204" pitchFamily="18" charset="0"/>
                                    </a:rPr>
                                  </m:ctrlPr>
                                </m:fPr>
                                <m:num>
                                  <m:r>
                                    <a:rPr lang="en-GB" b="0" i="1" smtClean="0">
                                      <a:latin typeface="Cambria Math" panose="02040503050406030204" pitchFamily="18" charset="0"/>
                                    </a:rPr>
                                    <m:t>𝑡</m:t>
                                  </m:r>
                                </m:num>
                                <m:den>
                                  <m:r>
                                    <a:rPr lang="en-GB" i="1">
                                      <a:latin typeface="Cambria Math" panose="02040503050406030204" pitchFamily="18" charset="0"/>
                                    </a:rPr>
                                    <m:t>𝜈</m:t>
                                  </m:r>
                                </m:den>
                              </m:f>
                            </m:e>
                          </m:d>
                        </m:e>
                        <m:sup>
                          <m:r>
                            <a:rPr lang="en-GB" b="0" i="1" smtClean="0">
                              <a:latin typeface="Cambria Math" panose="02040503050406030204" pitchFamily="18" charset="0"/>
                            </a:rPr>
                            <m:t>𝑘</m:t>
                          </m:r>
                          <m:r>
                            <a:rPr lang="en-GB" b="0" i="1" smtClean="0">
                              <a:latin typeface="Cambria Math" panose="02040503050406030204" pitchFamily="18" charset="0"/>
                            </a:rPr>
                            <m:t>(</m:t>
                          </m:r>
                          <m:r>
                            <a:rPr lang="en-GB" b="0" i="1" smtClean="0">
                              <a:latin typeface="Cambria Math" panose="02040503050406030204" pitchFamily="18" charset="0"/>
                            </a:rPr>
                            <m:t>𝑍</m:t>
                          </m:r>
                          <m:r>
                            <a:rPr lang="en-GB" b="0" i="1" smtClean="0">
                              <a:latin typeface="Cambria Math" panose="02040503050406030204" pitchFamily="18" charset="0"/>
                            </a:rPr>
                            <m:t>)−1</m:t>
                          </m:r>
                        </m:sup>
                      </m:sSup>
                    </m:oMath>
                  </m:oMathPara>
                </a14:m>
                <a:endParaRPr lang="en-GB" dirty="0"/>
              </a:p>
              <a:p>
                <a:pPr algn="ctr"/>
                <a14:m>
                  <m:oMathPara xmlns:m="http://schemas.openxmlformats.org/officeDocument/2006/math">
                    <m:oMathParaPr>
                      <m:jc m:val="centerGroup"/>
                    </m:oMathParaPr>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𝜇</m:t>
                          </m:r>
                        </m:e>
                        <m:sub>
                          <m:r>
                            <a:rPr lang="en-GB" i="1">
                              <a:latin typeface="Cambria Math" panose="02040503050406030204" pitchFamily="18" charset="0"/>
                            </a:rPr>
                            <m:t>0</m:t>
                          </m:r>
                        </m:sub>
                      </m:sSub>
                      <m:d>
                        <m:dPr>
                          <m:ctrlPr>
                            <a:rPr lang="en-GB" i="1" dirty="0">
                              <a:latin typeface="Cambria Math" panose="02040503050406030204" pitchFamily="18" charset="0"/>
                            </a:rPr>
                          </m:ctrlPr>
                        </m:dPr>
                        <m:e>
                          <m:r>
                            <a:rPr lang="en-GB" i="1" dirty="0">
                              <a:latin typeface="Cambria Math" panose="02040503050406030204" pitchFamily="18" charset="0"/>
                            </a:rPr>
                            <m:t>𝑡</m:t>
                          </m:r>
                          <m:r>
                            <a:rPr lang="en-GB" b="0" i="1" dirty="0" smtClean="0">
                              <a:latin typeface="Cambria Math" panose="02040503050406030204" pitchFamily="18" charset="0"/>
                            </a:rPr>
                            <m:t>|</m:t>
                          </m:r>
                          <m:r>
                            <a:rPr lang="en-GB" b="0" i="1" dirty="0" smtClean="0">
                              <a:latin typeface="Cambria Math" panose="02040503050406030204" pitchFamily="18" charset="0"/>
                            </a:rPr>
                            <m:t>𝑍</m:t>
                          </m:r>
                        </m:e>
                      </m:d>
                      <m:r>
                        <a:rPr lang="en-GB" i="1" dirty="0">
                          <a:latin typeface="Cambria Math" panose="02040503050406030204" pitchFamily="18" charset="0"/>
                        </a:rPr>
                        <m:t>=</m:t>
                      </m:r>
                      <m:r>
                        <a:rPr lang="en-GB" i="1">
                          <a:latin typeface="Cambria Math" panose="02040503050406030204" pitchFamily="18" charset="0"/>
                        </a:rPr>
                        <m:t>𝜈</m:t>
                      </m:r>
                      <m:r>
                        <a:rPr lang="en-GB" b="0" i="0" smtClean="0">
                          <a:latin typeface="Cambria Math" panose="02040503050406030204" pitchFamily="18" charset="0"/>
                        </a:rPr>
                        <m:t> </m:t>
                      </m:r>
                      <m:r>
                        <m:rPr>
                          <m:sty m:val="p"/>
                        </m:rPr>
                        <a:rPr lang="en-GB" b="0" i="0" smtClean="0">
                          <a:latin typeface="Cambria Math" panose="02040503050406030204" pitchFamily="18" charset="0"/>
                        </a:rPr>
                        <m:t>exp</m:t>
                      </m:r>
                      <m:r>
                        <a:rPr lang="en-GB" b="0" i="1" smtClean="0">
                          <a:latin typeface="Cambria Math" panose="02040503050406030204" pitchFamily="18" charset="0"/>
                        </a:rPr>
                        <m:t>⁡(</m:t>
                      </m:r>
                      <m:r>
                        <a:rPr lang="en-GB" b="0" i="1" smtClean="0">
                          <a:latin typeface="Cambria Math" panose="02040503050406030204" pitchFamily="18" charset="0"/>
                        </a:rPr>
                        <m:t>𝑘</m:t>
                      </m:r>
                      <m:r>
                        <a:rPr lang="en-GB" b="0" i="1" smtClean="0">
                          <a:latin typeface="Cambria Math" panose="02040503050406030204" pitchFamily="18" charset="0"/>
                        </a:rPr>
                        <m:t>(</m:t>
                      </m:r>
                      <m:r>
                        <a:rPr lang="en-GB" b="0" i="1" smtClean="0">
                          <a:latin typeface="Cambria Math" panose="02040503050406030204" pitchFamily="18" charset="0"/>
                        </a:rPr>
                        <m:t>𝑍</m:t>
                      </m:r>
                      <m:r>
                        <a:rPr lang="en-GB" b="0" i="1" smtClean="0">
                          <a:latin typeface="Cambria Math" panose="02040503050406030204" pitchFamily="18" charset="0"/>
                        </a:rPr>
                        <m:t>)</m:t>
                      </m:r>
                      <m:r>
                        <a:rPr lang="en-GB" b="0" i="1" smtClean="0">
                          <a:latin typeface="Cambria Math" panose="02040503050406030204" pitchFamily="18" charset="0"/>
                        </a:rPr>
                        <m:t>𝑡</m:t>
                      </m:r>
                      <m:r>
                        <a:rPr lang="en-GB" b="0" i="1" smtClean="0">
                          <a:latin typeface="Cambria Math" panose="02040503050406030204" pitchFamily="18" charset="0"/>
                        </a:rPr>
                        <m:t>)</m:t>
                      </m:r>
                    </m:oMath>
                  </m:oMathPara>
                </a14:m>
                <a:endParaRPr lang="en-GB" dirty="0"/>
              </a:p>
            </p:txBody>
          </p:sp>
        </mc:Choice>
        <mc:Fallback xmlns="">
          <p:sp>
            <p:nvSpPr>
              <p:cNvPr id="6" name="TextBox 5"/>
              <p:cNvSpPr txBox="1">
                <a:spLocks noRot="1" noChangeAspect="1" noMove="1" noResize="1" noEditPoints="1" noAdjustHandles="1" noChangeArrowheads="1" noChangeShapeType="1" noTextEdit="1"/>
              </p:cNvSpPr>
              <p:nvPr/>
            </p:nvSpPr>
            <p:spPr>
              <a:xfrm>
                <a:off x="1172205" y="4899227"/>
                <a:ext cx="2880320" cy="843693"/>
              </a:xfrm>
              <a:prstGeom prst="rect">
                <a:avLst/>
              </a:prstGeom>
              <a:blipFill>
                <a:blip r:embed="rId5"/>
                <a:stretch>
                  <a:fillRect b="-13043"/>
                </a:stretch>
              </a:blipFill>
            </p:spPr>
            <p:txBody>
              <a:bodyPr/>
              <a:lstStyle/>
              <a:p>
                <a:r>
                  <a:rPr lang="en-GB">
                    <a:noFill/>
                  </a:rPr>
                  <a:t> </a:t>
                </a:r>
              </a:p>
            </p:txBody>
          </p:sp>
        </mc:Fallback>
      </mc:AlternateContent>
      <p:sp>
        <p:nvSpPr>
          <p:cNvPr id="23" name="Text Box 16"/>
          <p:cNvSpPr txBox="1">
            <a:spLocks noChangeArrowheads="1"/>
          </p:cNvSpPr>
          <p:nvPr/>
        </p:nvSpPr>
        <p:spPr bwMode="auto">
          <a:xfrm>
            <a:off x="4236499" y="4279453"/>
            <a:ext cx="2105098" cy="954107"/>
          </a:xfrm>
          <a:prstGeom prst="rect">
            <a:avLst/>
          </a:prstGeom>
          <a:solidFill>
            <a:srgbClr val="FFFFCC"/>
          </a:solidFill>
          <a:ln w="9525">
            <a:solidFill>
              <a:schemeClr val="tx1"/>
            </a:solidFill>
            <a:miter lim="800000"/>
            <a:headEnd/>
            <a:tailEnd/>
          </a:ln>
        </p:spPr>
        <p:txBody>
          <a:bodyPr wrap="squar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spcBef>
                <a:spcPct val="50000"/>
              </a:spcBef>
            </a:pPr>
            <a:r>
              <a:rPr lang="en-US" altLang="en-US" sz="1400" dirty="0"/>
              <a:t>Additional regression model to allow varying shape  depending on  covariates</a:t>
            </a:r>
          </a:p>
        </p:txBody>
      </p:sp>
      <p:sp>
        <p:nvSpPr>
          <p:cNvPr id="2" name="Date Placeholder 1"/>
          <p:cNvSpPr>
            <a:spLocks noGrp="1"/>
          </p:cNvSpPr>
          <p:nvPr>
            <p:ph type="dt" sz="half" idx="10"/>
          </p:nvPr>
        </p:nvSpPr>
        <p:spPr/>
        <p:txBody>
          <a:bodyPr/>
          <a:lstStyle/>
          <a:p>
            <a:r>
              <a:rPr lang="en-US"/>
              <a:t>15/06/21</a:t>
            </a:r>
            <a:endParaRPr lang="en-GB" dirty="0"/>
          </a:p>
        </p:txBody>
      </p:sp>
      <mc:AlternateContent xmlns:mc="http://schemas.openxmlformats.org/markup-compatibility/2006" xmlns:a14="http://schemas.microsoft.com/office/drawing/2010/main">
        <mc:Choice Requires="a14">
          <p:sp>
            <p:nvSpPr>
              <p:cNvPr id="7" name="Rectangle 6"/>
              <p:cNvSpPr/>
              <p:nvPr/>
            </p:nvSpPr>
            <p:spPr>
              <a:xfrm>
                <a:off x="4286894" y="5383728"/>
                <a:ext cx="1566583" cy="38254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de-DE" dirty="0" smtClean="0">
                          <a:cs typeface="Arial" panose="020B0604020202020204" pitchFamily="34" charset="0"/>
                        </a:rPr>
                        <m:t>k</m:t>
                      </m:r>
                      <m:r>
                        <m:rPr>
                          <m:nor/>
                        </m:rPr>
                        <a:rPr lang="de-DE" dirty="0" smtClean="0">
                          <a:cs typeface="Arial" panose="020B0604020202020204" pitchFamily="34" charset="0"/>
                        </a:rPr>
                        <m:t>(</m:t>
                      </m:r>
                      <m:r>
                        <m:rPr>
                          <m:nor/>
                        </m:rPr>
                        <a:rPr lang="de-DE" dirty="0" smtClean="0">
                          <a:cs typeface="Arial" panose="020B0604020202020204" pitchFamily="34" charset="0"/>
                        </a:rPr>
                        <m:t>Z</m:t>
                      </m:r>
                      <m:r>
                        <m:rPr>
                          <m:nor/>
                        </m:rPr>
                        <a:rPr lang="de-DE" dirty="0" smtClean="0">
                          <a:cs typeface="Arial" panose="020B0604020202020204" pitchFamily="34" charset="0"/>
                        </a:rPr>
                        <m:t>)</m:t>
                      </m:r>
                      <m:r>
                        <m:rPr>
                          <m:nor/>
                        </m:rPr>
                        <a:rPr lang="en-GB" b="0" i="0" dirty="0" smtClean="0">
                          <a:cs typeface="Arial" panose="020B0604020202020204" pitchFamily="34" charset="0"/>
                        </a:rPr>
                        <m:t> </m:t>
                      </m:r>
                      <m:r>
                        <m:rPr>
                          <m:nor/>
                        </m:rPr>
                        <a:rPr lang="de-DE" dirty="0" smtClean="0">
                          <a:cs typeface="Arial" panose="020B0604020202020204" pitchFamily="34" charset="0"/>
                        </a:rPr>
                        <m:t>=</m:t>
                      </m:r>
                      <m:r>
                        <a:rPr lang="de-DE" i="1">
                          <a:latin typeface="Cambria Math" panose="02040503050406030204" pitchFamily="18" charset="0"/>
                          <a:cs typeface="Arial" panose="020B0604020202020204" pitchFamily="34" charset="0"/>
                        </a:rPr>
                        <m:t>𝑘</m:t>
                      </m:r>
                      <m:r>
                        <a:rPr lang="en-GB" b="0" i="1" baseline="-25000" smtClean="0">
                          <a:latin typeface="Cambria Math" panose="02040503050406030204" pitchFamily="18" charset="0"/>
                          <a:cs typeface="Arial" panose="020B0604020202020204" pitchFamily="34" charset="0"/>
                        </a:rPr>
                        <m:t>0</m:t>
                      </m:r>
                      <m:sSup>
                        <m:sSupPr>
                          <m:ctrlPr>
                            <a:rPr lang="de-DE" i="1">
                              <a:latin typeface="Cambria Math" panose="02040503050406030204" pitchFamily="18" charset="0"/>
                              <a:cs typeface="Arial" panose="020B0604020202020204" pitchFamily="34" charset="0"/>
                            </a:rPr>
                          </m:ctrlPr>
                        </m:sSupPr>
                        <m:e>
                          <m:r>
                            <a:rPr lang="de-DE" i="1">
                              <a:latin typeface="Cambria Math" panose="02040503050406030204" pitchFamily="18" charset="0"/>
                              <a:cs typeface="Arial" panose="020B0604020202020204" pitchFamily="34" charset="0"/>
                            </a:rPr>
                            <m:t>𝑒</m:t>
                          </m:r>
                        </m:e>
                        <m:sup>
                          <m:r>
                            <a:rPr lang="en-GB" i="1">
                              <a:latin typeface="Cambria Math" panose="02040503050406030204" pitchFamily="18" charset="0"/>
                            </a:rPr>
                            <m:t>𝑍</m:t>
                          </m:r>
                          <m:r>
                            <m:rPr>
                              <m:sty m:val="p"/>
                            </m:rPr>
                            <a:rPr lang="el-GR" i="1" baseline="30000">
                              <a:latin typeface="Cambria Math" panose="02040503050406030204" pitchFamily="18" charset="0"/>
                            </a:rPr>
                            <m:t>Τ</m:t>
                          </m:r>
                          <m:r>
                            <m:rPr>
                              <m:sty m:val="p"/>
                            </m:rPr>
                            <a:rPr lang="el-GR" i="1">
                              <a:latin typeface="Cambria Math" panose="02040503050406030204" pitchFamily="18" charset="0"/>
                              <a:cs typeface="Arial" panose="020B0604020202020204" pitchFamily="34" charset="0"/>
                            </a:rPr>
                            <m:t>β</m:t>
                          </m:r>
                          <m:r>
                            <a:rPr lang="de-DE" i="1" baseline="-25000">
                              <a:latin typeface="Cambria Math" panose="02040503050406030204" pitchFamily="18" charset="0"/>
                              <a:cs typeface="Arial" panose="020B0604020202020204" pitchFamily="34" charset="0"/>
                            </a:rPr>
                            <m:t>𝑘</m:t>
                          </m:r>
                        </m:sup>
                      </m:sSup>
                    </m:oMath>
                  </m:oMathPara>
                </a14:m>
                <a:endParaRPr lang="en-GB" dirty="0"/>
              </a:p>
            </p:txBody>
          </p:sp>
        </mc:Choice>
        <mc:Fallback xmlns="">
          <p:sp>
            <p:nvSpPr>
              <p:cNvPr id="7" name="Rectangle 6"/>
              <p:cNvSpPr>
                <a:spLocks noRot="1" noChangeAspect="1" noMove="1" noResize="1" noEditPoints="1" noAdjustHandles="1" noChangeArrowheads="1" noChangeShapeType="1" noTextEdit="1"/>
              </p:cNvSpPr>
              <p:nvPr/>
            </p:nvSpPr>
            <p:spPr>
              <a:xfrm>
                <a:off x="4286894" y="5383728"/>
                <a:ext cx="1566583" cy="382541"/>
              </a:xfrm>
              <a:prstGeom prst="rect">
                <a:avLst/>
              </a:prstGeom>
              <a:blipFill>
                <a:blip r:embed="rId6"/>
                <a:stretch>
                  <a:fillRect b="-15873"/>
                </a:stretch>
              </a:blipFill>
            </p:spPr>
            <p:txBody>
              <a:bodyPr/>
              <a:lstStyle/>
              <a:p>
                <a:r>
                  <a:rPr lang="en-GB">
                    <a:noFill/>
                  </a:rPr>
                  <a:t> </a:t>
                </a:r>
              </a:p>
            </p:txBody>
          </p:sp>
        </mc:Fallback>
      </mc:AlternateContent>
      <p:sp>
        <p:nvSpPr>
          <p:cNvPr id="20" name="Text Box 16">
            <a:extLst>
              <a:ext uri="{FF2B5EF4-FFF2-40B4-BE49-F238E27FC236}">
                <a16:creationId xmlns:a16="http://schemas.microsoft.com/office/drawing/2014/main" id="{FF9A694A-5481-416D-BB54-A3537FF09184}"/>
              </a:ext>
            </a:extLst>
          </p:cNvPr>
          <p:cNvSpPr txBox="1">
            <a:spLocks noChangeArrowheads="1"/>
          </p:cNvSpPr>
          <p:nvPr/>
        </p:nvSpPr>
        <p:spPr bwMode="auto">
          <a:xfrm>
            <a:off x="6341597" y="3206526"/>
            <a:ext cx="3002779" cy="954107"/>
          </a:xfrm>
          <a:prstGeom prst="rect">
            <a:avLst/>
          </a:prstGeom>
          <a:solidFill>
            <a:schemeClr val="accent3">
              <a:lumMod val="20000"/>
              <a:lumOff val="80000"/>
              <a:alpha val="89000"/>
            </a:schemeClr>
          </a:solidFill>
          <a:ln w="9525">
            <a:solidFill>
              <a:schemeClr val="tx1"/>
            </a:solidFill>
            <a:miter lim="800000"/>
            <a:headEnd/>
            <a:tailEnd/>
          </a:ln>
        </p:spPr>
        <p:txBody>
          <a:bodyPr wrap="squar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spcBef>
                <a:spcPct val="50000"/>
              </a:spcBef>
            </a:pPr>
            <a:r>
              <a:rPr lang="de-DE" sz="1400" dirty="0">
                <a:cs typeface="Arial" panose="020B0604020202020204" pitchFamily="34" charset="0"/>
              </a:rPr>
              <a:t>U ~ Gamma with mean 1 and           variance </a:t>
            </a:r>
            <a:r>
              <a:rPr lang="el-GR" sz="1400" dirty="0">
                <a:cs typeface="Arial" panose="020B0604020202020204" pitchFamily="34" charset="0"/>
              </a:rPr>
              <a:t>σ</a:t>
            </a:r>
            <a:r>
              <a:rPr lang="en-GB" sz="1400" baseline="30000" dirty="0">
                <a:cs typeface="Arial" panose="020B0604020202020204" pitchFamily="34" charset="0"/>
              </a:rPr>
              <a:t>2</a:t>
            </a:r>
            <a:r>
              <a:rPr lang="de-DE" sz="1400" dirty="0">
                <a:cs typeface="Arial" panose="020B0604020202020204" pitchFamily="34" charset="0"/>
              </a:rPr>
              <a:t> </a:t>
            </a:r>
            <a:r>
              <a:rPr lang="en-US" altLang="en-US" sz="1400" dirty="0"/>
              <a:t>is a shared (across a      cluster, e.g. GP practice) frailty.      </a:t>
            </a:r>
            <a:r>
              <a:rPr lang="el-GR" sz="1400" dirty="0">
                <a:cs typeface="Arial" panose="020B0604020202020204" pitchFamily="34" charset="0"/>
              </a:rPr>
              <a:t>σ</a:t>
            </a:r>
            <a:r>
              <a:rPr lang="en-GB" sz="1400" baseline="30000" dirty="0">
                <a:cs typeface="Arial" panose="020B0604020202020204" pitchFamily="34" charset="0"/>
              </a:rPr>
              <a:t>2  </a:t>
            </a:r>
            <a:r>
              <a:rPr lang="en-US" altLang="en-US" sz="1400" dirty="0"/>
              <a:t>is  population heterogeneity </a:t>
            </a:r>
            <a:r>
              <a:rPr lang="en-US" altLang="en-US" sz="1400" dirty="0">
                <a:solidFill>
                  <a:srgbClr val="00B0F0"/>
                </a:solidFill>
              </a:rPr>
              <a:t>                                </a:t>
            </a:r>
            <a:r>
              <a:rPr lang="en-US" altLang="en-US" sz="1400" dirty="0"/>
              <a:t>                </a:t>
            </a:r>
          </a:p>
        </p:txBody>
      </p:sp>
      <p:cxnSp>
        <p:nvCxnSpPr>
          <p:cNvPr id="29" name="Straight Arrow Connector 28">
            <a:extLst>
              <a:ext uri="{FF2B5EF4-FFF2-40B4-BE49-F238E27FC236}">
                <a16:creationId xmlns:a16="http://schemas.microsoft.com/office/drawing/2014/main" id="{237B8A03-C519-404A-B925-457461C1F402}"/>
              </a:ext>
            </a:extLst>
          </p:cNvPr>
          <p:cNvCxnSpPr>
            <a:cxnSpLocks/>
          </p:cNvCxnSpPr>
          <p:nvPr/>
        </p:nvCxnSpPr>
        <p:spPr>
          <a:xfrm>
            <a:off x="6895086" y="2085303"/>
            <a:ext cx="666297" cy="1121223"/>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6AEDB4E-A016-4B2B-AC56-0F27B1E75133}"/>
              </a:ext>
            </a:extLst>
          </p:cNvPr>
          <p:cNvCxnSpPr>
            <a:cxnSpLocks/>
          </p:cNvCxnSpPr>
          <p:nvPr/>
        </p:nvCxnSpPr>
        <p:spPr>
          <a:xfrm>
            <a:off x="4851923" y="4167547"/>
            <a:ext cx="175849" cy="1077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9E5F2ED4-791A-4102-9B3E-E2F4D4523D02}"/>
              </a:ext>
            </a:extLst>
          </p:cNvPr>
          <p:cNvSpPr>
            <a:spLocks noGrp="1"/>
          </p:cNvSpPr>
          <p:nvPr>
            <p:ph type="sldNum" sz="quarter" idx="12"/>
          </p:nvPr>
        </p:nvSpPr>
        <p:spPr/>
        <p:txBody>
          <a:bodyPr/>
          <a:lstStyle/>
          <a:p>
            <a:fld id="{FE8DA6AF-1811-4E27-A96F-54109F1D0275}" type="slidenum">
              <a:rPr lang="en-GB" smtClean="0"/>
              <a:pPr/>
              <a:t>23</a:t>
            </a:fld>
            <a:endParaRPr lang="en-GB" dirty="0"/>
          </a:p>
        </p:txBody>
      </p:sp>
    </p:spTree>
    <p:extLst>
      <p:ext uri="{BB962C8B-B14F-4D97-AF65-F5344CB8AC3E}">
        <p14:creationId xmlns:p14="http://schemas.microsoft.com/office/powerpoint/2010/main" val="38631657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76F20-7F03-4616-9E52-A69F7DD2F4F5}"/>
              </a:ext>
            </a:extLst>
          </p:cNvPr>
          <p:cNvSpPr>
            <a:spLocks noGrp="1"/>
          </p:cNvSpPr>
          <p:nvPr>
            <p:ph type="title"/>
          </p:nvPr>
        </p:nvSpPr>
        <p:spPr>
          <a:xfrm>
            <a:off x="428229" y="188640"/>
            <a:ext cx="8982471" cy="1143000"/>
          </a:xfrm>
        </p:spPr>
        <p:txBody>
          <a:bodyPr/>
          <a:lstStyle/>
          <a:p>
            <a:r>
              <a:rPr lang="en-GB" dirty="0"/>
              <a:t>Shape effects of birth cohorts in T2DM</a:t>
            </a:r>
            <a:endParaRPr lang="en-ZW" dirty="0"/>
          </a:p>
        </p:txBody>
      </p:sp>
      <p:sp>
        <p:nvSpPr>
          <p:cNvPr id="4" name="Slide Number Placeholder 3">
            <a:extLst>
              <a:ext uri="{FF2B5EF4-FFF2-40B4-BE49-F238E27FC236}">
                <a16:creationId xmlns:a16="http://schemas.microsoft.com/office/drawing/2014/main" id="{D1FCDAAB-3CFF-4C6C-8E56-286F0A301939}"/>
              </a:ext>
            </a:extLst>
          </p:cNvPr>
          <p:cNvSpPr>
            <a:spLocks noGrp="1"/>
          </p:cNvSpPr>
          <p:nvPr>
            <p:ph type="sldNum" sz="quarter" idx="12"/>
          </p:nvPr>
        </p:nvSpPr>
        <p:spPr/>
        <p:txBody>
          <a:bodyPr/>
          <a:lstStyle/>
          <a:p>
            <a:fld id="{FE8DA6AF-1811-4E27-A96F-54109F1D0275}" type="slidenum">
              <a:rPr lang="en-GB" smtClean="0"/>
              <a:pPr/>
              <a:t>24</a:t>
            </a:fld>
            <a:endParaRPr lang="en-GB" dirty="0"/>
          </a:p>
        </p:txBody>
      </p:sp>
      <p:sp>
        <p:nvSpPr>
          <p:cNvPr id="7" name="TextBox 6">
            <a:extLst>
              <a:ext uri="{FF2B5EF4-FFF2-40B4-BE49-F238E27FC236}">
                <a16:creationId xmlns:a16="http://schemas.microsoft.com/office/drawing/2014/main" id="{968031F4-6119-4AEE-AA59-AE8F22183B81}"/>
              </a:ext>
            </a:extLst>
          </p:cNvPr>
          <p:cNvSpPr txBox="1"/>
          <p:nvPr/>
        </p:nvSpPr>
        <p:spPr>
          <a:xfrm>
            <a:off x="488504" y="5229225"/>
            <a:ext cx="8503290" cy="646331"/>
          </a:xfrm>
          <a:prstGeom prst="rect">
            <a:avLst/>
          </a:prstGeom>
          <a:noFill/>
        </p:spPr>
        <p:txBody>
          <a:bodyPr wrap="none" rtlCol="0">
            <a:spAutoFit/>
          </a:bodyPr>
          <a:lstStyle/>
          <a:p>
            <a:r>
              <a:rPr lang="en-GB" dirty="0"/>
              <a:t>Log cumulative hazards of all-cause mortality by birth cohort and T2DM diagnosis </a:t>
            </a:r>
          </a:p>
          <a:p>
            <a:r>
              <a:rPr lang="en-GB" dirty="0"/>
              <a:t>for patients with treated hypertension (</a:t>
            </a:r>
            <a:r>
              <a:rPr lang="en-GB" dirty="0" err="1"/>
              <a:t>Gompertz</a:t>
            </a:r>
            <a:r>
              <a:rPr lang="en-GB" dirty="0"/>
              <a:t> baseline hazards)</a:t>
            </a:r>
            <a:endParaRPr lang="en-ZW" dirty="0"/>
          </a:p>
        </p:txBody>
      </p:sp>
      <p:pic>
        <p:nvPicPr>
          <p:cNvPr id="8" name="Content Placeholder 7">
            <a:extLst>
              <a:ext uri="{FF2B5EF4-FFF2-40B4-BE49-F238E27FC236}">
                <a16:creationId xmlns:a16="http://schemas.microsoft.com/office/drawing/2014/main" id="{8424D9D5-790E-4B56-A107-C2A3F818FAB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4488" y="982469"/>
            <a:ext cx="8280796" cy="4246756"/>
          </a:xfrm>
        </p:spPr>
      </p:pic>
      <p:sp>
        <p:nvSpPr>
          <p:cNvPr id="3" name="Date Placeholder 2">
            <a:extLst>
              <a:ext uri="{FF2B5EF4-FFF2-40B4-BE49-F238E27FC236}">
                <a16:creationId xmlns:a16="http://schemas.microsoft.com/office/drawing/2014/main" id="{D9C0298B-FA6A-4B11-B30D-6D274651067F}"/>
              </a:ext>
            </a:extLst>
          </p:cNvPr>
          <p:cNvSpPr>
            <a:spLocks noGrp="1"/>
          </p:cNvSpPr>
          <p:nvPr>
            <p:ph type="dt" sz="half" idx="10"/>
          </p:nvPr>
        </p:nvSpPr>
        <p:spPr/>
        <p:txBody>
          <a:bodyPr/>
          <a:lstStyle/>
          <a:p>
            <a:r>
              <a:rPr lang="en-US"/>
              <a:t>15/06/21</a:t>
            </a:r>
            <a:endParaRPr lang="en-GB" dirty="0"/>
          </a:p>
        </p:txBody>
      </p:sp>
    </p:spTree>
    <p:extLst>
      <p:ext uri="{BB962C8B-B14F-4D97-AF65-F5344CB8AC3E}">
        <p14:creationId xmlns:p14="http://schemas.microsoft.com/office/powerpoint/2010/main" val="14152295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EA491-9BDD-438A-84CE-E66C30ECD869}"/>
              </a:ext>
            </a:extLst>
          </p:cNvPr>
          <p:cNvSpPr>
            <a:spLocks noGrp="1"/>
          </p:cNvSpPr>
          <p:nvPr>
            <p:ph type="title"/>
          </p:nvPr>
        </p:nvSpPr>
        <p:spPr>
          <a:xfrm>
            <a:off x="428229" y="404813"/>
            <a:ext cx="8982471" cy="1143000"/>
          </a:xfrm>
        </p:spPr>
        <p:txBody>
          <a:bodyPr wrap="square" anchor="ctr">
            <a:normAutofit/>
          </a:bodyPr>
          <a:lstStyle/>
          <a:p>
            <a:r>
              <a:rPr lang="en-GB" dirty="0"/>
              <a:t>Case study 2: Modelling survival after ischemic stroke (with Padma Chutoo)</a:t>
            </a:r>
          </a:p>
        </p:txBody>
      </p:sp>
      <p:sp>
        <p:nvSpPr>
          <p:cNvPr id="3" name="Content Placeholder 2">
            <a:extLst>
              <a:ext uri="{FF2B5EF4-FFF2-40B4-BE49-F238E27FC236}">
                <a16:creationId xmlns:a16="http://schemas.microsoft.com/office/drawing/2014/main" id="{674B7F4E-99E9-4E3D-ADF8-2CCCFC486EAA}"/>
              </a:ext>
            </a:extLst>
          </p:cNvPr>
          <p:cNvSpPr>
            <a:spLocks noGrp="1"/>
          </p:cNvSpPr>
          <p:nvPr>
            <p:ph sz="half" idx="1"/>
          </p:nvPr>
        </p:nvSpPr>
        <p:spPr>
          <a:xfrm>
            <a:off x="428228" y="1557338"/>
            <a:ext cx="5028828" cy="4640262"/>
          </a:xfrm>
        </p:spPr>
        <p:txBody>
          <a:bodyPr wrap="square" anchor="t">
            <a:normAutofit/>
          </a:bodyPr>
          <a:lstStyle/>
          <a:p>
            <a:r>
              <a:rPr lang="en-GB" b="1" kern="1200" dirty="0">
                <a:solidFill>
                  <a:schemeClr val="accent1"/>
                </a:solidFill>
              </a:rPr>
              <a:t>Ischaemic stroke </a:t>
            </a:r>
            <a:r>
              <a:rPr lang="en-GB" kern="1200" dirty="0"/>
              <a:t>is caused by a blood clot that blocks or plugs a blood vessel in the brain. </a:t>
            </a:r>
          </a:p>
          <a:p>
            <a:r>
              <a:rPr lang="en-GB" dirty="0">
                <a:solidFill>
                  <a:srgbClr val="333333"/>
                </a:solidFill>
              </a:rPr>
              <a:t>Stroke is the </a:t>
            </a:r>
            <a:r>
              <a:rPr lang="en-GB" b="1" dirty="0">
                <a:solidFill>
                  <a:schemeClr val="accent1"/>
                </a:solidFill>
              </a:rPr>
              <a:t>biggest single cause of major disability</a:t>
            </a:r>
            <a:r>
              <a:rPr lang="en-GB" dirty="0">
                <a:solidFill>
                  <a:schemeClr val="accent1"/>
                </a:solidFill>
              </a:rPr>
              <a:t> </a:t>
            </a:r>
            <a:r>
              <a:rPr lang="en-GB" dirty="0">
                <a:solidFill>
                  <a:srgbClr val="333333"/>
                </a:solidFill>
              </a:rPr>
              <a:t>in the UK. Almost two–thirds of stroke survivors leave hospital with disability</a:t>
            </a:r>
            <a:r>
              <a:rPr lang="en-GB" sz="3200" dirty="0">
                <a:solidFill>
                  <a:srgbClr val="333333"/>
                </a:solidFill>
              </a:rPr>
              <a:t>.</a:t>
            </a:r>
          </a:p>
          <a:p>
            <a:r>
              <a:rPr lang="en-GB" dirty="0">
                <a:solidFill>
                  <a:srgbClr val="333333"/>
                </a:solidFill>
              </a:rPr>
              <a:t>Stroke prevalence is projected to increase by 120% between 2015 and 2035 and the associated societal costs will almost treble [King et al.,2020].</a:t>
            </a:r>
            <a:endParaRPr lang="en-MU" dirty="0">
              <a:solidFill>
                <a:srgbClr val="333333"/>
              </a:solidFill>
            </a:endParaRPr>
          </a:p>
          <a:p>
            <a:endParaRPr lang="en-GB" kern="1200" dirty="0"/>
          </a:p>
          <a:p>
            <a:endParaRPr lang="en-GB" dirty="0"/>
          </a:p>
        </p:txBody>
      </p:sp>
      <p:pic>
        <p:nvPicPr>
          <p:cNvPr id="5" name="Picture 4" descr="Diagram&#10;&#10;Description automatically generated">
            <a:extLst>
              <a:ext uri="{FF2B5EF4-FFF2-40B4-BE49-F238E27FC236}">
                <a16:creationId xmlns:a16="http://schemas.microsoft.com/office/drawing/2014/main" id="{67355F3D-E091-471C-BF08-0A49EFC58514}"/>
              </a:ext>
            </a:extLst>
          </p:cNvPr>
          <p:cNvPicPr>
            <a:picLocks noChangeAspect="1"/>
          </p:cNvPicPr>
          <p:nvPr/>
        </p:nvPicPr>
        <p:blipFill>
          <a:blip r:embed="rId2"/>
          <a:stretch>
            <a:fillRect/>
          </a:stretch>
        </p:blipFill>
        <p:spPr>
          <a:xfrm>
            <a:off x="5616469" y="1502375"/>
            <a:ext cx="3809628" cy="3853249"/>
          </a:xfrm>
          <a:prstGeom prst="rect">
            <a:avLst/>
          </a:prstGeom>
          <a:noFill/>
        </p:spPr>
      </p:pic>
      <p:sp>
        <p:nvSpPr>
          <p:cNvPr id="4" name="Date Placeholder 3">
            <a:extLst>
              <a:ext uri="{FF2B5EF4-FFF2-40B4-BE49-F238E27FC236}">
                <a16:creationId xmlns:a16="http://schemas.microsoft.com/office/drawing/2014/main" id="{F422981B-78E6-4C35-A1F9-5377EA667F4F}"/>
              </a:ext>
            </a:extLst>
          </p:cNvPr>
          <p:cNvSpPr>
            <a:spLocks noGrp="1"/>
          </p:cNvSpPr>
          <p:nvPr>
            <p:ph type="dt" sz="half" idx="10"/>
          </p:nvPr>
        </p:nvSpPr>
        <p:spPr>
          <a:xfrm>
            <a:off x="428229" y="6410325"/>
            <a:ext cx="2184135" cy="331788"/>
          </a:xfrm>
        </p:spPr>
        <p:txBody>
          <a:bodyPr wrap="square" anchor="t">
            <a:normAutofit/>
          </a:bodyPr>
          <a:lstStyle/>
          <a:p>
            <a:r>
              <a:rPr lang="en-US"/>
              <a:t>15/06/21</a:t>
            </a:r>
            <a:endParaRPr lang="en-GB" dirty="0"/>
          </a:p>
        </p:txBody>
      </p:sp>
      <p:sp>
        <p:nvSpPr>
          <p:cNvPr id="6" name="Slide Number Placeholder 5">
            <a:extLst>
              <a:ext uri="{FF2B5EF4-FFF2-40B4-BE49-F238E27FC236}">
                <a16:creationId xmlns:a16="http://schemas.microsoft.com/office/drawing/2014/main" id="{BC7A508C-D003-443A-AB5A-E4160396D52E}"/>
              </a:ext>
            </a:extLst>
          </p:cNvPr>
          <p:cNvSpPr>
            <a:spLocks noGrp="1"/>
          </p:cNvSpPr>
          <p:nvPr>
            <p:ph type="sldNum" sz="quarter" idx="12"/>
          </p:nvPr>
        </p:nvSpPr>
        <p:spPr/>
        <p:txBody>
          <a:bodyPr/>
          <a:lstStyle/>
          <a:p>
            <a:fld id="{375E1C19-A04E-4390-A400-023E4FCB19F2}" type="slidenum">
              <a:rPr lang="en-GB" smtClean="0"/>
              <a:pPr/>
              <a:t>25</a:t>
            </a:fld>
            <a:endParaRPr lang="en-GB" dirty="0"/>
          </a:p>
        </p:txBody>
      </p:sp>
    </p:spTree>
    <p:extLst>
      <p:ext uri="{BB962C8B-B14F-4D97-AF65-F5344CB8AC3E}">
        <p14:creationId xmlns:p14="http://schemas.microsoft.com/office/powerpoint/2010/main" val="2410469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229" y="548681"/>
            <a:ext cx="8982471" cy="864096"/>
          </a:xfrm>
        </p:spPr>
        <p:txBody>
          <a:bodyPr/>
          <a:lstStyle/>
          <a:p>
            <a:r>
              <a:rPr lang="en-GB" dirty="0"/>
              <a:t>Stroke study: brief description </a:t>
            </a:r>
            <a:br>
              <a:rPr lang="en-GB" dirty="0"/>
            </a:br>
            <a:endParaRPr lang="en-GB" dirty="0"/>
          </a:p>
        </p:txBody>
      </p:sp>
      <p:sp>
        <p:nvSpPr>
          <p:cNvPr id="5" name="Slide Number Placeholder 4"/>
          <p:cNvSpPr>
            <a:spLocks noGrp="1"/>
          </p:cNvSpPr>
          <p:nvPr>
            <p:ph type="sldNum" sz="quarter" idx="12"/>
          </p:nvPr>
        </p:nvSpPr>
        <p:spPr/>
        <p:txBody>
          <a:bodyPr/>
          <a:lstStyle/>
          <a:p>
            <a:fld id="{FE8DA6AF-1811-4E27-A96F-54109F1D0275}" type="slidenum">
              <a:rPr lang="en-GB" smtClean="0"/>
              <a:pPr/>
              <a:t>26</a:t>
            </a:fld>
            <a:endParaRPr lang="en-GB" dirty="0"/>
          </a:p>
        </p:txBody>
      </p:sp>
      <p:sp>
        <p:nvSpPr>
          <p:cNvPr id="4" name="Content Placeholder 3">
            <a:extLst>
              <a:ext uri="{FF2B5EF4-FFF2-40B4-BE49-F238E27FC236}">
                <a16:creationId xmlns:a16="http://schemas.microsoft.com/office/drawing/2014/main" id="{C2AB3200-67FC-3E4D-BFF8-1C09C53CAC4C}"/>
              </a:ext>
            </a:extLst>
          </p:cNvPr>
          <p:cNvSpPr>
            <a:spLocks noGrp="1"/>
          </p:cNvSpPr>
          <p:nvPr>
            <p:ph idx="1"/>
          </p:nvPr>
        </p:nvSpPr>
        <p:spPr>
          <a:xfrm>
            <a:off x="344489" y="1557338"/>
            <a:ext cx="8568952" cy="3815878"/>
          </a:xfrm>
        </p:spPr>
        <p:txBody>
          <a:bodyPr/>
          <a:lstStyle/>
          <a:p>
            <a:pPr lvl="0" fontAlgn="auto">
              <a:lnSpc>
                <a:spcPct val="90000"/>
              </a:lnSpc>
              <a:spcBef>
                <a:spcPts val="1000"/>
              </a:spcBef>
              <a:spcAft>
                <a:spcPts val="0"/>
              </a:spcAft>
              <a:buClrTx/>
              <a:defRPr/>
            </a:pPr>
            <a:r>
              <a:rPr lang="en-GB" kern="1200" dirty="0">
                <a:solidFill>
                  <a:sysClr val="windowText" lastClr="000000"/>
                </a:solidFill>
              </a:rPr>
              <a:t>Objective: impact of 1</a:t>
            </a:r>
            <a:r>
              <a:rPr lang="en-GB" kern="1200" baseline="30000" dirty="0">
                <a:solidFill>
                  <a:sysClr val="windowText" lastClr="000000"/>
                </a:solidFill>
              </a:rPr>
              <a:t>st</a:t>
            </a:r>
            <a:r>
              <a:rPr lang="en-GB" kern="1200" dirty="0">
                <a:solidFill>
                  <a:sysClr val="windowText" lastClr="000000"/>
                </a:solidFill>
              </a:rPr>
              <a:t> </a:t>
            </a:r>
            <a:r>
              <a:rPr lang="en-GB" b="1" kern="1200" dirty="0">
                <a:solidFill>
                  <a:schemeClr val="accent1"/>
                </a:solidFill>
              </a:rPr>
              <a:t>ischaemic stroke </a:t>
            </a:r>
            <a:r>
              <a:rPr lang="en-GB" kern="1200" dirty="0">
                <a:solidFill>
                  <a:sysClr val="windowText" lastClr="000000"/>
                </a:solidFill>
              </a:rPr>
              <a:t>on longevity and morbidity risks. </a:t>
            </a:r>
          </a:p>
          <a:p>
            <a:pPr lvl="0" fontAlgn="auto">
              <a:lnSpc>
                <a:spcPct val="90000"/>
              </a:lnSpc>
              <a:spcBef>
                <a:spcPts val="1000"/>
              </a:spcBef>
              <a:spcAft>
                <a:spcPts val="0"/>
              </a:spcAft>
              <a:buClrTx/>
              <a:defRPr/>
            </a:pPr>
            <a:r>
              <a:rPr lang="en-GB" kern="1200" dirty="0">
                <a:solidFill>
                  <a:sysClr val="windowText" lastClr="000000"/>
                </a:solidFill>
              </a:rPr>
              <a:t>The study period is from 1986 up to 2017. </a:t>
            </a:r>
          </a:p>
          <a:p>
            <a:pPr fontAlgn="auto">
              <a:lnSpc>
                <a:spcPct val="90000"/>
              </a:lnSpc>
              <a:spcBef>
                <a:spcPts val="1000"/>
              </a:spcBef>
              <a:spcAft>
                <a:spcPts val="0"/>
              </a:spcAft>
              <a:buClrTx/>
              <a:defRPr/>
            </a:pPr>
            <a:r>
              <a:rPr lang="en-GB" dirty="0">
                <a:solidFill>
                  <a:srgbClr val="000000"/>
                </a:solidFill>
                <a:ea typeface="Calibri" panose="020F0502020204030204" pitchFamily="34" charset="0"/>
              </a:rPr>
              <a:t>Design: case/control 1:3</a:t>
            </a:r>
          </a:p>
          <a:p>
            <a:pPr fontAlgn="auto">
              <a:lnSpc>
                <a:spcPct val="90000"/>
              </a:lnSpc>
              <a:spcBef>
                <a:spcPts val="1000"/>
              </a:spcBef>
              <a:spcAft>
                <a:spcPts val="0"/>
              </a:spcAft>
              <a:buClrTx/>
              <a:defRPr/>
            </a:pPr>
            <a:r>
              <a:rPr lang="en-GB" kern="1200" dirty="0">
                <a:solidFill>
                  <a:sysClr val="windowText" lastClr="000000"/>
                </a:solidFill>
              </a:rPr>
              <a:t>Exclusion criteria: p</a:t>
            </a:r>
            <a:r>
              <a:rPr lang="en-GB" dirty="0">
                <a:solidFill>
                  <a:srgbClr val="000000"/>
                </a:solidFill>
                <a:ea typeface="Calibri" panose="020F0502020204030204" pitchFamily="34" charset="0"/>
              </a:rPr>
              <a:t>rior major cancers, dementia, chronic kidney disease stages 3+ and haemorrhagic stroke.</a:t>
            </a:r>
            <a:endParaRPr lang="en-GB" kern="1200" dirty="0">
              <a:solidFill>
                <a:sysClr val="windowText" lastClr="000000"/>
              </a:solidFill>
            </a:endParaRPr>
          </a:p>
          <a:p>
            <a:pPr lvl="0" fontAlgn="auto">
              <a:lnSpc>
                <a:spcPct val="90000"/>
              </a:lnSpc>
              <a:spcBef>
                <a:spcPts val="1000"/>
              </a:spcBef>
              <a:spcAft>
                <a:spcPts val="0"/>
              </a:spcAft>
              <a:buClrTx/>
              <a:defRPr/>
            </a:pPr>
            <a:r>
              <a:rPr lang="en-GB" kern="1200" dirty="0">
                <a:solidFill>
                  <a:sysClr val="windowText" lastClr="000000"/>
                </a:solidFill>
              </a:rPr>
              <a:t>The primary outcome is all-cause mortality. </a:t>
            </a:r>
          </a:p>
          <a:p>
            <a:pPr lvl="0" fontAlgn="auto">
              <a:lnSpc>
                <a:spcPct val="90000"/>
              </a:lnSpc>
              <a:spcBef>
                <a:spcPts val="1000"/>
              </a:spcBef>
              <a:spcAft>
                <a:spcPts val="0"/>
              </a:spcAft>
              <a:buClrTx/>
              <a:defRPr/>
            </a:pPr>
            <a:r>
              <a:rPr lang="en-GB" dirty="0">
                <a:solidFill>
                  <a:schemeClr val="tx2"/>
                </a:solidFill>
              </a:rPr>
              <a:t>A total of </a:t>
            </a:r>
            <a:r>
              <a:rPr lang="en-US" dirty="0">
                <a:solidFill>
                  <a:schemeClr val="tx2"/>
                </a:solidFill>
              </a:rPr>
              <a:t>20,250 eligible</a:t>
            </a:r>
            <a:r>
              <a:rPr lang="en-GB" dirty="0">
                <a:solidFill>
                  <a:schemeClr val="tx2"/>
                </a:solidFill>
              </a:rPr>
              <a:t> patients with first-ever </a:t>
            </a:r>
            <a:r>
              <a:rPr lang="en-US" dirty="0">
                <a:solidFill>
                  <a:schemeClr val="tx2"/>
                </a:solidFill>
              </a:rPr>
              <a:t>IS event </a:t>
            </a:r>
            <a:r>
              <a:rPr lang="en-GB" dirty="0">
                <a:solidFill>
                  <a:schemeClr val="tx2"/>
                </a:solidFill>
              </a:rPr>
              <a:t>and </a:t>
            </a:r>
            <a:r>
              <a:rPr lang="en-US" dirty="0">
                <a:solidFill>
                  <a:schemeClr val="tx2"/>
                </a:solidFill>
              </a:rPr>
              <a:t>their 55,519 controls </a:t>
            </a:r>
            <a:endParaRPr lang="en-GB" dirty="0">
              <a:solidFill>
                <a:schemeClr val="tx2"/>
              </a:solidFill>
              <a:ea typeface="Calibri" panose="020F0502020204030204" pitchFamily="34" charset="0"/>
            </a:endParaRPr>
          </a:p>
          <a:p>
            <a:pPr marL="0" indent="0">
              <a:buNone/>
            </a:pPr>
            <a:endParaRPr lang="en-GB" dirty="0">
              <a:solidFill>
                <a:srgbClr val="000000"/>
              </a:solidFill>
              <a:ea typeface="Calibri" panose="020F0502020204030204" pitchFamily="34" charset="0"/>
            </a:endParaRPr>
          </a:p>
          <a:p>
            <a:endParaRPr lang="en-MU" dirty="0"/>
          </a:p>
        </p:txBody>
      </p:sp>
      <p:sp>
        <p:nvSpPr>
          <p:cNvPr id="3" name="Date Placeholder 2">
            <a:extLst>
              <a:ext uri="{FF2B5EF4-FFF2-40B4-BE49-F238E27FC236}">
                <a16:creationId xmlns:a16="http://schemas.microsoft.com/office/drawing/2014/main" id="{461996EF-CC5F-4E7B-B7CE-C7C42A435306}"/>
              </a:ext>
            </a:extLst>
          </p:cNvPr>
          <p:cNvSpPr>
            <a:spLocks noGrp="1"/>
          </p:cNvSpPr>
          <p:nvPr>
            <p:ph type="dt" sz="half" idx="10"/>
          </p:nvPr>
        </p:nvSpPr>
        <p:spPr/>
        <p:txBody>
          <a:bodyPr/>
          <a:lstStyle/>
          <a:p>
            <a:r>
              <a:rPr lang="en-US"/>
              <a:t>15/06/21</a:t>
            </a:r>
            <a:endParaRPr lang="en-GB" dirty="0"/>
          </a:p>
        </p:txBody>
      </p:sp>
    </p:spTree>
    <p:extLst>
      <p:ext uri="{BB962C8B-B14F-4D97-AF65-F5344CB8AC3E}">
        <p14:creationId xmlns:p14="http://schemas.microsoft.com/office/powerpoint/2010/main" val="21527141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229" y="548681"/>
            <a:ext cx="8982471" cy="864096"/>
          </a:xfrm>
        </p:spPr>
        <p:txBody>
          <a:bodyPr/>
          <a:lstStyle/>
          <a:p>
            <a:br>
              <a:rPr lang="en-GB" dirty="0"/>
            </a:br>
            <a:r>
              <a:rPr lang="en-GB" dirty="0"/>
              <a:t>Stroke study: </a:t>
            </a:r>
            <a:r>
              <a:rPr lang="en-GB" dirty="0">
                <a:ea typeface="Calibri" panose="020F0502020204030204" pitchFamily="34" charset="0"/>
              </a:rPr>
              <a:t>Variables of interest</a:t>
            </a:r>
            <a:br>
              <a:rPr lang="en-GB" dirty="0">
                <a:ea typeface="Calibri" panose="020F0502020204030204" pitchFamily="34" charset="0"/>
              </a:rPr>
            </a:br>
            <a:br>
              <a:rPr lang="en-GB" dirty="0"/>
            </a:br>
            <a:endParaRPr lang="en-GB" dirty="0"/>
          </a:p>
        </p:txBody>
      </p:sp>
      <p:sp>
        <p:nvSpPr>
          <p:cNvPr id="5" name="Slide Number Placeholder 4"/>
          <p:cNvSpPr>
            <a:spLocks noGrp="1"/>
          </p:cNvSpPr>
          <p:nvPr>
            <p:ph type="sldNum" sz="quarter" idx="12"/>
          </p:nvPr>
        </p:nvSpPr>
        <p:spPr/>
        <p:txBody>
          <a:bodyPr/>
          <a:lstStyle/>
          <a:p>
            <a:fld id="{FE8DA6AF-1811-4E27-A96F-54109F1D0275}" type="slidenum">
              <a:rPr lang="en-GB" smtClean="0"/>
              <a:pPr/>
              <a:t>27</a:t>
            </a:fld>
            <a:endParaRPr lang="en-GB" dirty="0"/>
          </a:p>
        </p:txBody>
      </p:sp>
      <p:sp>
        <p:nvSpPr>
          <p:cNvPr id="4" name="Content Placeholder 3">
            <a:extLst>
              <a:ext uri="{FF2B5EF4-FFF2-40B4-BE49-F238E27FC236}">
                <a16:creationId xmlns:a16="http://schemas.microsoft.com/office/drawing/2014/main" id="{C2AB3200-67FC-3E4D-BFF8-1C09C53CAC4C}"/>
              </a:ext>
            </a:extLst>
          </p:cNvPr>
          <p:cNvSpPr>
            <a:spLocks noGrp="1"/>
          </p:cNvSpPr>
          <p:nvPr>
            <p:ph idx="1"/>
          </p:nvPr>
        </p:nvSpPr>
        <p:spPr/>
        <p:txBody>
          <a:bodyPr/>
          <a:lstStyle/>
          <a:p>
            <a:pPr>
              <a:buFont typeface="Arial" panose="020B0604020202020204" pitchFamily="34" charset="0"/>
              <a:buChar char="•"/>
            </a:pPr>
            <a:r>
              <a:rPr lang="en-GB" b="1" dirty="0">
                <a:solidFill>
                  <a:srgbClr val="008452"/>
                </a:solidFill>
                <a:ea typeface="Calibri" panose="020F0502020204030204" pitchFamily="34" charset="0"/>
              </a:rPr>
              <a:t>Drugs</a:t>
            </a:r>
            <a:r>
              <a:rPr lang="en-GB" b="1" dirty="0">
                <a:solidFill>
                  <a:srgbClr val="000000"/>
                </a:solidFill>
                <a:ea typeface="Calibri" panose="020F0502020204030204" pitchFamily="34" charset="0"/>
              </a:rPr>
              <a:t>: </a:t>
            </a:r>
            <a:r>
              <a:rPr lang="en-GB" dirty="0">
                <a:solidFill>
                  <a:srgbClr val="000000"/>
                </a:solidFill>
                <a:ea typeface="Calibri" panose="020F0502020204030204" pitchFamily="34" charset="0"/>
              </a:rPr>
              <a:t>Antihypertensive drugs, Antiplatelet drugs, Anticoagulant drugs, Lipid regulating drugs and antidiabetic drugs.</a:t>
            </a:r>
          </a:p>
          <a:p>
            <a:pPr>
              <a:buFont typeface="Arial" panose="020B0604020202020204" pitchFamily="34" charset="0"/>
              <a:buChar char="•"/>
            </a:pPr>
            <a:r>
              <a:rPr lang="en-GB" b="1" dirty="0">
                <a:solidFill>
                  <a:srgbClr val="008452"/>
                </a:solidFill>
                <a:ea typeface="Calibri" panose="020F0502020204030204" pitchFamily="34" charset="0"/>
              </a:rPr>
              <a:t>Medical conditions: </a:t>
            </a:r>
            <a:r>
              <a:rPr lang="en-GB" dirty="0">
                <a:solidFill>
                  <a:srgbClr val="000000"/>
                </a:solidFill>
                <a:ea typeface="Calibri" panose="020F0502020204030204" pitchFamily="34" charset="0"/>
              </a:rPr>
              <a:t>Asthma, Atrial Fibrillation, CKD, CHD, PAD, Hypothyroidism, COPD, Diabetes, Hypercholesterolemia, Hypertension, Depression. </a:t>
            </a:r>
          </a:p>
          <a:p>
            <a:pPr>
              <a:buFont typeface="Arial" panose="020B0604020202020204" pitchFamily="34" charset="0"/>
              <a:buChar char="•"/>
            </a:pPr>
            <a:r>
              <a:rPr lang="en-GB" b="1" dirty="0">
                <a:solidFill>
                  <a:srgbClr val="008452"/>
                </a:solidFill>
                <a:ea typeface="Calibri" panose="020F0502020204030204" pitchFamily="34" charset="0"/>
              </a:rPr>
              <a:t>Demographics and lifestyle:  </a:t>
            </a:r>
            <a:r>
              <a:rPr lang="en-GB" dirty="0">
                <a:solidFill>
                  <a:srgbClr val="000000"/>
                </a:solidFill>
                <a:ea typeface="Calibri" panose="020F0502020204030204" pitchFamily="34" charset="0"/>
              </a:rPr>
              <a:t>Blood Pressure, Cholesterol, BMI, gender, date of birth, age at entry, smoking status, alcohol status and IMD Decile.</a:t>
            </a:r>
          </a:p>
          <a:p>
            <a:pPr>
              <a:buFont typeface="Arial" panose="020B0604020202020204" pitchFamily="34" charset="0"/>
              <a:buChar char="•"/>
            </a:pPr>
            <a:endParaRPr lang="en-GB" dirty="0">
              <a:solidFill>
                <a:srgbClr val="000000"/>
              </a:solidFill>
              <a:ea typeface="Calibri" panose="020F0502020204030204" pitchFamily="34" charset="0"/>
            </a:endParaRPr>
          </a:p>
          <a:p>
            <a:pPr marL="0" indent="0">
              <a:buNone/>
            </a:pPr>
            <a:r>
              <a:rPr lang="en-GB" dirty="0">
                <a:solidFill>
                  <a:srgbClr val="000000"/>
                </a:solidFill>
                <a:ea typeface="Calibri" panose="020F0502020204030204" pitchFamily="34" charset="0"/>
              </a:rPr>
              <a:t>.</a:t>
            </a:r>
          </a:p>
          <a:p>
            <a:endParaRPr lang="en-MU" dirty="0"/>
          </a:p>
        </p:txBody>
      </p:sp>
      <p:sp>
        <p:nvSpPr>
          <p:cNvPr id="3" name="Date Placeholder 2">
            <a:extLst>
              <a:ext uri="{FF2B5EF4-FFF2-40B4-BE49-F238E27FC236}">
                <a16:creationId xmlns:a16="http://schemas.microsoft.com/office/drawing/2014/main" id="{011442C3-6DFF-4B65-B783-A135A48F1352}"/>
              </a:ext>
            </a:extLst>
          </p:cNvPr>
          <p:cNvSpPr>
            <a:spLocks noGrp="1"/>
          </p:cNvSpPr>
          <p:nvPr>
            <p:ph type="dt" sz="half" idx="10"/>
          </p:nvPr>
        </p:nvSpPr>
        <p:spPr/>
        <p:txBody>
          <a:bodyPr/>
          <a:lstStyle/>
          <a:p>
            <a:r>
              <a:rPr lang="en-US"/>
              <a:t>15/06/21</a:t>
            </a:r>
            <a:endParaRPr lang="en-GB" dirty="0"/>
          </a:p>
        </p:txBody>
      </p:sp>
    </p:spTree>
    <p:extLst>
      <p:ext uri="{BB962C8B-B14F-4D97-AF65-F5344CB8AC3E}">
        <p14:creationId xmlns:p14="http://schemas.microsoft.com/office/powerpoint/2010/main" val="10656288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6B152-E270-4CEC-A70D-5C922A1C9BC8}"/>
              </a:ext>
            </a:extLst>
          </p:cNvPr>
          <p:cNvSpPr>
            <a:spLocks noGrp="1"/>
          </p:cNvSpPr>
          <p:nvPr>
            <p:ph type="title"/>
          </p:nvPr>
        </p:nvSpPr>
        <p:spPr>
          <a:xfrm>
            <a:off x="376162" y="103769"/>
            <a:ext cx="8982471" cy="1143000"/>
          </a:xfrm>
        </p:spPr>
        <p:txBody>
          <a:bodyPr/>
          <a:lstStyle/>
          <a:p>
            <a:r>
              <a:rPr lang="en-GB" dirty="0"/>
              <a:t>IS case fatality and medications 1995-2016</a:t>
            </a:r>
          </a:p>
        </p:txBody>
      </p:sp>
      <p:sp>
        <p:nvSpPr>
          <p:cNvPr id="4" name="Date Placeholder 3">
            <a:extLst>
              <a:ext uri="{FF2B5EF4-FFF2-40B4-BE49-F238E27FC236}">
                <a16:creationId xmlns:a16="http://schemas.microsoft.com/office/drawing/2014/main" id="{D577B26E-3DE1-4C67-AEF8-47881C14A3B0}"/>
              </a:ext>
            </a:extLst>
          </p:cNvPr>
          <p:cNvSpPr>
            <a:spLocks noGrp="1"/>
          </p:cNvSpPr>
          <p:nvPr>
            <p:ph type="dt" sz="half" idx="10"/>
          </p:nvPr>
        </p:nvSpPr>
        <p:spPr/>
        <p:txBody>
          <a:bodyPr/>
          <a:lstStyle/>
          <a:p>
            <a:r>
              <a:rPr lang="en-US"/>
              <a:t>15/06/21</a:t>
            </a:r>
            <a:endParaRPr lang="en-GB" dirty="0"/>
          </a:p>
        </p:txBody>
      </p:sp>
      <p:pic>
        <p:nvPicPr>
          <p:cNvPr id="5" name="Content Placeholder 4">
            <a:extLst>
              <a:ext uri="{FF2B5EF4-FFF2-40B4-BE49-F238E27FC236}">
                <a16:creationId xmlns:a16="http://schemas.microsoft.com/office/drawing/2014/main" id="{F2BC8CB9-E13A-4904-B784-392CAF24F9F3}"/>
              </a:ext>
            </a:extLst>
          </p:cNvPr>
          <p:cNvPicPr>
            <a:picLocks noGrp="1" noChangeAspect="1"/>
          </p:cNvPicPr>
          <p:nvPr>
            <p:ph idx="1"/>
          </p:nvPr>
        </p:nvPicPr>
        <p:blipFill>
          <a:blip r:embed="rId2"/>
          <a:stretch>
            <a:fillRect/>
          </a:stretch>
        </p:blipFill>
        <p:spPr>
          <a:xfrm>
            <a:off x="376162" y="908720"/>
            <a:ext cx="4113122" cy="3781682"/>
          </a:xfrm>
          <a:prstGeom prst="rect">
            <a:avLst/>
          </a:prstGeom>
        </p:spPr>
      </p:pic>
      <p:pic>
        <p:nvPicPr>
          <p:cNvPr id="6" name="Picture 5">
            <a:extLst>
              <a:ext uri="{FF2B5EF4-FFF2-40B4-BE49-F238E27FC236}">
                <a16:creationId xmlns:a16="http://schemas.microsoft.com/office/drawing/2014/main" id="{02B62E8F-5817-4A96-B362-B0233C69B7B8}"/>
              </a:ext>
            </a:extLst>
          </p:cNvPr>
          <p:cNvPicPr>
            <a:picLocks noChangeAspect="1"/>
          </p:cNvPicPr>
          <p:nvPr/>
        </p:nvPicPr>
        <p:blipFill>
          <a:blip r:embed="rId3"/>
          <a:stretch>
            <a:fillRect/>
          </a:stretch>
        </p:blipFill>
        <p:spPr>
          <a:xfrm>
            <a:off x="4867397" y="896090"/>
            <a:ext cx="4020366" cy="3794312"/>
          </a:xfrm>
          <a:prstGeom prst="rect">
            <a:avLst/>
          </a:prstGeom>
        </p:spPr>
      </p:pic>
      <p:sp>
        <p:nvSpPr>
          <p:cNvPr id="8" name="Rectangle 7">
            <a:extLst>
              <a:ext uri="{FF2B5EF4-FFF2-40B4-BE49-F238E27FC236}">
                <a16:creationId xmlns:a16="http://schemas.microsoft.com/office/drawing/2014/main" id="{DF67E187-736B-46F3-9C5F-5BA41E89C1F9}"/>
              </a:ext>
            </a:extLst>
          </p:cNvPr>
          <p:cNvSpPr/>
          <p:nvPr/>
        </p:nvSpPr>
        <p:spPr>
          <a:xfrm>
            <a:off x="632520" y="4895188"/>
            <a:ext cx="6842026" cy="1200329"/>
          </a:xfrm>
          <a:prstGeom prst="rect">
            <a:avLst/>
          </a:prstGeom>
        </p:spPr>
        <p:txBody>
          <a:bodyPr wrap="square">
            <a:spAutoFit/>
          </a:bodyPr>
          <a:lstStyle/>
          <a:p>
            <a:pPr marL="285750" indent="-285750">
              <a:buFont typeface="Arial" panose="020B0604020202020204" pitchFamily="34" charset="0"/>
              <a:buChar char="•"/>
            </a:pPr>
            <a:r>
              <a:rPr lang="en-GB" dirty="0"/>
              <a:t>Stroke survival outcomes in England  improved over time.</a:t>
            </a:r>
            <a:endParaRPr lang="en-MU" dirty="0"/>
          </a:p>
          <a:p>
            <a:pPr marL="285750" indent="-285750">
              <a:buFont typeface="Arial" panose="020B0604020202020204" pitchFamily="34" charset="0"/>
              <a:buChar char="•"/>
            </a:pPr>
            <a:r>
              <a:rPr lang="en-GB" dirty="0"/>
              <a:t>Pre-morbid use of preventive anticoagulants, anti-hypertensive drugs and statins increased over time, but antiplatelet treatment use declined after year 2010 in England</a:t>
            </a:r>
          </a:p>
        </p:txBody>
      </p:sp>
      <p:sp>
        <p:nvSpPr>
          <p:cNvPr id="9" name="Slide Number Placeholder 8">
            <a:extLst>
              <a:ext uri="{FF2B5EF4-FFF2-40B4-BE49-F238E27FC236}">
                <a16:creationId xmlns:a16="http://schemas.microsoft.com/office/drawing/2014/main" id="{BCECF2BC-A728-4E80-AFD1-1AA61F1A77ED}"/>
              </a:ext>
            </a:extLst>
          </p:cNvPr>
          <p:cNvSpPr>
            <a:spLocks noGrp="1"/>
          </p:cNvSpPr>
          <p:nvPr>
            <p:ph type="sldNum" sz="quarter" idx="12"/>
          </p:nvPr>
        </p:nvSpPr>
        <p:spPr/>
        <p:txBody>
          <a:bodyPr/>
          <a:lstStyle/>
          <a:p>
            <a:fld id="{FE8DA6AF-1811-4E27-A96F-54109F1D0275}" type="slidenum">
              <a:rPr lang="en-GB" smtClean="0"/>
              <a:pPr/>
              <a:t>28</a:t>
            </a:fld>
            <a:endParaRPr lang="en-GB" dirty="0"/>
          </a:p>
        </p:txBody>
      </p:sp>
    </p:spTree>
    <p:extLst>
      <p:ext uri="{BB962C8B-B14F-4D97-AF65-F5344CB8AC3E}">
        <p14:creationId xmlns:p14="http://schemas.microsoft.com/office/powerpoint/2010/main" val="42105027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19A1C36-EA04-4119-99A1-202FBD7E1E2C}"/>
              </a:ext>
            </a:extLst>
          </p:cNvPr>
          <p:cNvSpPr>
            <a:spLocks noGrp="1"/>
          </p:cNvSpPr>
          <p:nvPr>
            <p:ph type="title"/>
          </p:nvPr>
        </p:nvSpPr>
        <p:spPr/>
        <p:txBody>
          <a:bodyPr/>
          <a:lstStyle/>
          <a:p>
            <a:r>
              <a:rPr lang="en-GB" dirty="0"/>
              <a:t>Findings on survival after IS</a:t>
            </a:r>
          </a:p>
        </p:txBody>
      </p:sp>
      <p:sp>
        <p:nvSpPr>
          <p:cNvPr id="11" name="Content Placeholder 10">
            <a:extLst>
              <a:ext uri="{FF2B5EF4-FFF2-40B4-BE49-F238E27FC236}">
                <a16:creationId xmlns:a16="http://schemas.microsoft.com/office/drawing/2014/main" id="{4FD6ECAF-50BC-4996-82A1-F9E123268CE3}"/>
              </a:ext>
            </a:extLst>
          </p:cNvPr>
          <p:cNvSpPr>
            <a:spLocks noGrp="1"/>
          </p:cNvSpPr>
          <p:nvPr>
            <p:ph sz="half" idx="1"/>
          </p:nvPr>
        </p:nvSpPr>
        <p:spPr/>
        <p:txBody>
          <a:bodyPr/>
          <a:lstStyle/>
          <a:p>
            <a:endParaRPr lang="en-GB"/>
          </a:p>
        </p:txBody>
      </p:sp>
      <p:sp>
        <p:nvSpPr>
          <p:cNvPr id="12" name="Content Placeholder 11">
            <a:extLst>
              <a:ext uri="{FF2B5EF4-FFF2-40B4-BE49-F238E27FC236}">
                <a16:creationId xmlns:a16="http://schemas.microsoft.com/office/drawing/2014/main" id="{875B761F-105F-4881-9BA1-4640CC3CD9A9}"/>
              </a:ext>
            </a:extLst>
          </p:cNvPr>
          <p:cNvSpPr>
            <a:spLocks noGrp="1"/>
          </p:cNvSpPr>
          <p:nvPr>
            <p:ph sz="half" idx="2"/>
          </p:nvPr>
        </p:nvSpPr>
        <p:spPr>
          <a:xfrm>
            <a:off x="5795293" y="1196752"/>
            <a:ext cx="3750381" cy="4640262"/>
          </a:xfrm>
        </p:spPr>
        <p:txBody>
          <a:bodyPr/>
          <a:lstStyle/>
          <a:p>
            <a:r>
              <a:rPr lang="en-GB" sz="2000" dirty="0"/>
              <a:t>Hazards of all-cause mortality steadily declined over time  in both cases and controls.</a:t>
            </a:r>
          </a:p>
          <a:p>
            <a:r>
              <a:rPr lang="en-GB" sz="2000" dirty="0"/>
              <a:t>Cases still have considerably higher hazards.</a:t>
            </a:r>
          </a:p>
          <a:p>
            <a:r>
              <a:rPr lang="en-GB" sz="2000" dirty="0"/>
              <a:t>Antiplatelets provide  survival benefits to cases, but  not to controls, especially in younger birth cohorts.</a:t>
            </a:r>
          </a:p>
          <a:p>
            <a:r>
              <a:rPr lang="en-GB" sz="2000" dirty="0"/>
              <a:t>Continuing BP control is most important to prevent further strokes.</a:t>
            </a:r>
            <a:endParaRPr lang="en-MU" sz="2000" dirty="0"/>
          </a:p>
          <a:p>
            <a:endParaRPr lang="en-GB" dirty="0"/>
          </a:p>
        </p:txBody>
      </p:sp>
      <p:sp>
        <p:nvSpPr>
          <p:cNvPr id="4" name="Date Placeholder 3">
            <a:extLst>
              <a:ext uri="{FF2B5EF4-FFF2-40B4-BE49-F238E27FC236}">
                <a16:creationId xmlns:a16="http://schemas.microsoft.com/office/drawing/2014/main" id="{41C8C44D-F5C4-4728-B03A-F5BDCD6CF2AC}"/>
              </a:ext>
            </a:extLst>
          </p:cNvPr>
          <p:cNvSpPr>
            <a:spLocks noGrp="1"/>
          </p:cNvSpPr>
          <p:nvPr>
            <p:ph type="dt" sz="half" idx="10"/>
          </p:nvPr>
        </p:nvSpPr>
        <p:spPr/>
        <p:txBody>
          <a:bodyPr/>
          <a:lstStyle/>
          <a:p>
            <a:r>
              <a:rPr lang="en-US"/>
              <a:t>15/06/21</a:t>
            </a:r>
            <a:endParaRPr lang="en-GB" dirty="0"/>
          </a:p>
        </p:txBody>
      </p:sp>
      <p:pic>
        <p:nvPicPr>
          <p:cNvPr id="5" name="Picture 4">
            <a:extLst>
              <a:ext uri="{FF2B5EF4-FFF2-40B4-BE49-F238E27FC236}">
                <a16:creationId xmlns:a16="http://schemas.microsoft.com/office/drawing/2014/main" id="{518CB726-8DE9-4524-9296-904D1323AFDE}"/>
              </a:ext>
            </a:extLst>
          </p:cNvPr>
          <p:cNvPicPr/>
          <p:nvPr/>
        </p:nvPicPr>
        <p:blipFill>
          <a:blip r:embed="rId2"/>
          <a:stretch>
            <a:fillRect/>
          </a:stretch>
        </p:blipFill>
        <p:spPr>
          <a:xfrm>
            <a:off x="2979914" y="1547813"/>
            <a:ext cx="2198151" cy="2408839"/>
          </a:xfrm>
          <a:prstGeom prst="rect">
            <a:avLst/>
          </a:prstGeom>
        </p:spPr>
      </p:pic>
      <p:pic>
        <p:nvPicPr>
          <p:cNvPr id="6" name="Picture 5">
            <a:extLst>
              <a:ext uri="{FF2B5EF4-FFF2-40B4-BE49-F238E27FC236}">
                <a16:creationId xmlns:a16="http://schemas.microsoft.com/office/drawing/2014/main" id="{EFC40F2B-252F-45E9-8DDC-6FE5436FB4F5}"/>
              </a:ext>
            </a:extLst>
          </p:cNvPr>
          <p:cNvPicPr/>
          <p:nvPr/>
        </p:nvPicPr>
        <p:blipFill>
          <a:blip r:embed="rId3"/>
          <a:stretch>
            <a:fillRect/>
          </a:stretch>
        </p:blipFill>
        <p:spPr>
          <a:xfrm>
            <a:off x="441142" y="1500380"/>
            <a:ext cx="2403797" cy="2470886"/>
          </a:xfrm>
          <a:prstGeom prst="rect">
            <a:avLst/>
          </a:prstGeom>
        </p:spPr>
      </p:pic>
      <p:pic>
        <p:nvPicPr>
          <p:cNvPr id="7" name="Picture 6">
            <a:extLst>
              <a:ext uri="{FF2B5EF4-FFF2-40B4-BE49-F238E27FC236}">
                <a16:creationId xmlns:a16="http://schemas.microsoft.com/office/drawing/2014/main" id="{5D4B60FE-8C9A-4CD7-A9AF-35BBEE0813AE}"/>
              </a:ext>
            </a:extLst>
          </p:cNvPr>
          <p:cNvPicPr/>
          <p:nvPr/>
        </p:nvPicPr>
        <p:blipFill>
          <a:blip r:embed="rId4"/>
          <a:stretch>
            <a:fillRect/>
          </a:stretch>
        </p:blipFill>
        <p:spPr>
          <a:xfrm>
            <a:off x="2963769" y="3956652"/>
            <a:ext cx="2354801" cy="2206418"/>
          </a:xfrm>
          <a:prstGeom prst="rect">
            <a:avLst/>
          </a:prstGeom>
        </p:spPr>
      </p:pic>
      <p:pic>
        <p:nvPicPr>
          <p:cNvPr id="8" name="Picture 7">
            <a:extLst>
              <a:ext uri="{FF2B5EF4-FFF2-40B4-BE49-F238E27FC236}">
                <a16:creationId xmlns:a16="http://schemas.microsoft.com/office/drawing/2014/main" id="{A1BBB662-6DBD-46BA-A198-75DD355059D4}"/>
              </a:ext>
            </a:extLst>
          </p:cNvPr>
          <p:cNvPicPr/>
          <p:nvPr/>
        </p:nvPicPr>
        <p:blipFill>
          <a:blip r:embed="rId5"/>
          <a:stretch>
            <a:fillRect/>
          </a:stretch>
        </p:blipFill>
        <p:spPr>
          <a:xfrm>
            <a:off x="441142" y="3971266"/>
            <a:ext cx="2403797" cy="2206418"/>
          </a:xfrm>
          <a:prstGeom prst="rect">
            <a:avLst/>
          </a:prstGeom>
        </p:spPr>
      </p:pic>
      <p:sp>
        <p:nvSpPr>
          <p:cNvPr id="13" name="Slide Number Placeholder 12">
            <a:extLst>
              <a:ext uri="{FF2B5EF4-FFF2-40B4-BE49-F238E27FC236}">
                <a16:creationId xmlns:a16="http://schemas.microsoft.com/office/drawing/2014/main" id="{053B7FF8-C1F2-4363-9F4E-0895B714B223}"/>
              </a:ext>
            </a:extLst>
          </p:cNvPr>
          <p:cNvSpPr>
            <a:spLocks noGrp="1"/>
          </p:cNvSpPr>
          <p:nvPr>
            <p:ph type="sldNum" sz="quarter" idx="12"/>
          </p:nvPr>
        </p:nvSpPr>
        <p:spPr/>
        <p:txBody>
          <a:bodyPr/>
          <a:lstStyle/>
          <a:p>
            <a:fld id="{375E1C19-A04E-4390-A400-023E4FCB19F2}" type="slidenum">
              <a:rPr lang="en-GB" smtClean="0"/>
              <a:pPr/>
              <a:t>29</a:t>
            </a:fld>
            <a:endParaRPr lang="en-GB" dirty="0"/>
          </a:p>
        </p:txBody>
      </p:sp>
    </p:spTree>
    <p:extLst>
      <p:ext uri="{BB962C8B-B14F-4D97-AF65-F5344CB8AC3E}">
        <p14:creationId xmlns:p14="http://schemas.microsoft.com/office/powerpoint/2010/main" val="1674656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657BC-AF51-4022-B0AA-14D46C95E4EB}"/>
              </a:ext>
            </a:extLst>
          </p:cNvPr>
          <p:cNvSpPr>
            <a:spLocks noGrp="1"/>
          </p:cNvSpPr>
          <p:nvPr>
            <p:ph type="title"/>
          </p:nvPr>
        </p:nvSpPr>
        <p:spPr>
          <a:xfrm>
            <a:off x="428229" y="-99392"/>
            <a:ext cx="8982471" cy="1647205"/>
          </a:xfrm>
        </p:spPr>
        <p:txBody>
          <a:bodyPr/>
          <a:lstStyle/>
          <a:p>
            <a:r>
              <a:rPr lang="en-GB" dirty="0"/>
              <a:t>Aims  and data</a:t>
            </a:r>
          </a:p>
        </p:txBody>
      </p:sp>
      <p:sp>
        <p:nvSpPr>
          <p:cNvPr id="3" name="Content Placeholder 2">
            <a:extLst>
              <a:ext uri="{FF2B5EF4-FFF2-40B4-BE49-F238E27FC236}">
                <a16:creationId xmlns:a16="http://schemas.microsoft.com/office/drawing/2014/main" id="{ADBBA1F7-5BE0-47FC-ADEC-2EC3CEF94ACF}"/>
              </a:ext>
            </a:extLst>
          </p:cNvPr>
          <p:cNvSpPr>
            <a:spLocks noGrp="1"/>
          </p:cNvSpPr>
          <p:nvPr>
            <p:ph idx="1"/>
          </p:nvPr>
        </p:nvSpPr>
        <p:spPr>
          <a:xfrm>
            <a:off x="428229" y="1196752"/>
            <a:ext cx="9205291" cy="5000848"/>
          </a:xfrm>
        </p:spPr>
        <p:txBody>
          <a:bodyPr/>
          <a:lstStyle/>
          <a:p>
            <a:pPr marL="0" indent="0">
              <a:buNone/>
            </a:pPr>
            <a:r>
              <a:rPr lang="en-GB" b="1" dirty="0">
                <a:solidFill>
                  <a:schemeClr val="accent1"/>
                </a:solidFill>
              </a:rPr>
              <a:t>Aims:</a:t>
            </a:r>
            <a:r>
              <a:rPr lang="en-GB" dirty="0"/>
              <a:t> Development of novel statistical and actuarial methods for modelling mortality and morbidity and evaluating longevity improvement	 based on Big Health and Actuarial Data.</a:t>
            </a:r>
          </a:p>
          <a:p>
            <a:pPr marL="0" indent="0">
              <a:buNone/>
            </a:pPr>
            <a:r>
              <a:rPr lang="en-GB" b="1" dirty="0">
                <a:solidFill>
                  <a:schemeClr val="accent1"/>
                </a:solidFill>
              </a:rPr>
              <a:t>Data:</a:t>
            </a:r>
            <a:r>
              <a:rPr lang="en-GB" dirty="0"/>
              <a:t> Our research uses The Health Improvement Network (THIN) primary care data to develop statistical models of longevity</a:t>
            </a:r>
          </a:p>
          <a:p>
            <a:r>
              <a:rPr lang="en-GB" dirty="0"/>
              <a:t>Our subset of THIN includes all patients born before 1960 and followed to 01.01.2017, this is 3.5 million patients </a:t>
            </a:r>
          </a:p>
          <a:p>
            <a:r>
              <a:rPr lang="en-GB" dirty="0"/>
              <a:t>The advantage of using individual-level medical data is that it is possible to model both the uptake of medical treatment and the effect of that treatment on longevity conditional on the individual lifestyle and health factors instead of the aggregated profile</a:t>
            </a:r>
          </a:p>
          <a:p>
            <a:pPr marL="0" indent="0">
              <a:buNone/>
            </a:pPr>
            <a:endParaRPr lang="en-GB" dirty="0"/>
          </a:p>
        </p:txBody>
      </p:sp>
      <p:sp>
        <p:nvSpPr>
          <p:cNvPr id="4" name="Date Placeholder 3">
            <a:extLst>
              <a:ext uri="{FF2B5EF4-FFF2-40B4-BE49-F238E27FC236}">
                <a16:creationId xmlns:a16="http://schemas.microsoft.com/office/drawing/2014/main" id="{AD0C0954-40E2-4FB5-9814-EC7D13316CCB}"/>
              </a:ext>
            </a:extLst>
          </p:cNvPr>
          <p:cNvSpPr>
            <a:spLocks noGrp="1"/>
          </p:cNvSpPr>
          <p:nvPr>
            <p:ph type="dt" sz="half" idx="10"/>
          </p:nvPr>
        </p:nvSpPr>
        <p:spPr/>
        <p:txBody>
          <a:bodyPr/>
          <a:lstStyle/>
          <a:p>
            <a:r>
              <a:rPr lang="en-US"/>
              <a:t>15/06/21</a:t>
            </a:r>
            <a:endParaRPr lang="en-GB" dirty="0"/>
          </a:p>
        </p:txBody>
      </p:sp>
      <p:sp>
        <p:nvSpPr>
          <p:cNvPr id="5" name="Slide Number Placeholder 4">
            <a:extLst>
              <a:ext uri="{FF2B5EF4-FFF2-40B4-BE49-F238E27FC236}">
                <a16:creationId xmlns:a16="http://schemas.microsoft.com/office/drawing/2014/main" id="{7B959F12-0EE7-4154-983C-4FBCE38BFE6C}"/>
              </a:ext>
            </a:extLst>
          </p:cNvPr>
          <p:cNvSpPr>
            <a:spLocks noGrp="1"/>
          </p:cNvSpPr>
          <p:nvPr>
            <p:ph type="sldNum" sz="quarter" idx="12"/>
          </p:nvPr>
        </p:nvSpPr>
        <p:spPr/>
        <p:txBody>
          <a:bodyPr/>
          <a:lstStyle/>
          <a:p>
            <a:fld id="{FE8DA6AF-1811-4E27-A96F-54109F1D0275}" type="slidenum">
              <a:rPr lang="en-GB" smtClean="0"/>
              <a:pPr/>
              <a:t>3</a:t>
            </a:fld>
            <a:endParaRPr lang="en-GB" dirty="0"/>
          </a:p>
        </p:txBody>
      </p:sp>
    </p:spTree>
    <p:extLst>
      <p:ext uri="{BB962C8B-B14F-4D97-AF65-F5344CB8AC3E}">
        <p14:creationId xmlns:p14="http://schemas.microsoft.com/office/powerpoint/2010/main" val="3942957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D569B-3CBC-47A1-8B10-4964EAB4B2B4}"/>
              </a:ext>
            </a:extLst>
          </p:cNvPr>
          <p:cNvSpPr>
            <a:spLocks noGrp="1"/>
          </p:cNvSpPr>
          <p:nvPr>
            <p:ph type="title"/>
          </p:nvPr>
        </p:nvSpPr>
        <p:spPr/>
        <p:txBody>
          <a:bodyPr/>
          <a:lstStyle/>
          <a:p>
            <a:r>
              <a:rPr lang="en-MU" dirty="0"/>
              <a:t>Longevity </a:t>
            </a:r>
            <a:r>
              <a:rPr lang="en-GB" dirty="0"/>
              <a:t>after IS</a:t>
            </a:r>
            <a:r>
              <a:rPr lang="en-MU" dirty="0"/>
              <a:t> : Some examples </a:t>
            </a:r>
            <a:endParaRPr lang="en-GB" dirty="0"/>
          </a:p>
        </p:txBody>
      </p:sp>
      <p:graphicFrame>
        <p:nvGraphicFramePr>
          <p:cNvPr id="5" name="Table 5">
            <a:extLst>
              <a:ext uri="{FF2B5EF4-FFF2-40B4-BE49-F238E27FC236}">
                <a16:creationId xmlns:a16="http://schemas.microsoft.com/office/drawing/2014/main" id="{66F3EEE0-FC18-49F2-88E6-B0B87178F12C}"/>
              </a:ext>
            </a:extLst>
          </p:cNvPr>
          <p:cNvGraphicFramePr>
            <a:graphicFrameLocks noGrp="1"/>
          </p:cNvGraphicFramePr>
          <p:nvPr>
            <p:ph idx="1"/>
            <p:extLst>
              <p:ext uri="{D42A27DB-BD31-4B8C-83A1-F6EECF244321}">
                <p14:modId xmlns:p14="http://schemas.microsoft.com/office/powerpoint/2010/main" val="4272606162"/>
              </p:ext>
            </p:extLst>
          </p:nvPr>
        </p:nvGraphicFramePr>
        <p:xfrm>
          <a:off x="428625" y="1557338"/>
          <a:ext cx="8982075" cy="2804160"/>
        </p:xfrm>
        <a:graphic>
          <a:graphicData uri="http://schemas.openxmlformats.org/drawingml/2006/table">
            <a:tbl>
              <a:tblPr firstRow="1" bandRow="1">
                <a:tableStyleId>{5C22544A-7EE6-4342-B048-85BDC9FD1C3A}</a:tableStyleId>
              </a:tblPr>
              <a:tblGrid>
                <a:gridCol w="1796415">
                  <a:extLst>
                    <a:ext uri="{9D8B030D-6E8A-4147-A177-3AD203B41FA5}">
                      <a16:colId xmlns:a16="http://schemas.microsoft.com/office/drawing/2014/main" val="818598913"/>
                    </a:ext>
                  </a:extLst>
                </a:gridCol>
                <a:gridCol w="1796415">
                  <a:extLst>
                    <a:ext uri="{9D8B030D-6E8A-4147-A177-3AD203B41FA5}">
                      <a16:colId xmlns:a16="http://schemas.microsoft.com/office/drawing/2014/main" val="968024529"/>
                    </a:ext>
                  </a:extLst>
                </a:gridCol>
                <a:gridCol w="1796415">
                  <a:extLst>
                    <a:ext uri="{9D8B030D-6E8A-4147-A177-3AD203B41FA5}">
                      <a16:colId xmlns:a16="http://schemas.microsoft.com/office/drawing/2014/main" val="3129722906"/>
                    </a:ext>
                  </a:extLst>
                </a:gridCol>
                <a:gridCol w="1796415">
                  <a:extLst>
                    <a:ext uri="{9D8B030D-6E8A-4147-A177-3AD203B41FA5}">
                      <a16:colId xmlns:a16="http://schemas.microsoft.com/office/drawing/2014/main" val="2049508044"/>
                    </a:ext>
                  </a:extLst>
                </a:gridCol>
                <a:gridCol w="1796415">
                  <a:extLst>
                    <a:ext uri="{9D8B030D-6E8A-4147-A177-3AD203B41FA5}">
                      <a16:colId xmlns:a16="http://schemas.microsoft.com/office/drawing/2014/main" val="1336196700"/>
                    </a:ext>
                  </a:extLst>
                </a:gridCol>
              </a:tblGrid>
              <a:tr h="370840">
                <a:tc>
                  <a:txBody>
                    <a:bodyPr/>
                    <a:lstStyle/>
                    <a:p>
                      <a:pPr algn="ctr"/>
                      <a:r>
                        <a:rPr lang="en-MU" sz="1600" dirty="0">
                          <a:solidFill>
                            <a:schemeClr val="tx2"/>
                          </a:solidFill>
                        </a:rPr>
                        <a:t>Medical condition</a:t>
                      </a:r>
                    </a:p>
                  </a:txBody>
                  <a:tcPr/>
                </a:tc>
                <a:tc>
                  <a:txBody>
                    <a:bodyPr/>
                    <a:lstStyle/>
                    <a:p>
                      <a:pPr algn="ctr"/>
                      <a:r>
                        <a:rPr lang="en-MU" sz="1600" dirty="0">
                          <a:solidFill>
                            <a:schemeClr val="tx2"/>
                          </a:solidFill>
                        </a:rPr>
                        <a:t>Gender </a:t>
                      </a:r>
                    </a:p>
                  </a:txBody>
                  <a:tcPr/>
                </a:tc>
                <a:tc>
                  <a:txBody>
                    <a:bodyPr/>
                    <a:lstStyle/>
                    <a:p>
                      <a:pPr algn="ctr"/>
                      <a:r>
                        <a:rPr lang="en-MU" sz="1600" dirty="0">
                          <a:solidFill>
                            <a:schemeClr val="tx2"/>
                          </a:solidFill>
                        </a:rPr>
                        <a:t>Age at diagnosis</a:t>
                      </a:r>
                    </a:p>
                  </a:txBody>
                  <a:tcPr/>
                </a:tc>
                <a:tc>
                  <a:txBody>
                    <a:bodyPr/>
                    <a:lstStyle/>
                    <a:p>
                      <a:pPr algn="ctr"/>
                      <a:r>
                        <a:rPr lang="en-MU" sz="1600" dirty="0">
                          <a:solidFill>
                            <a:schemeClr val="tx2"/>
                          </a:solidFill>
                        </a:rPr>
                        <a:t>Years after diagnosis</a:t>
                      </a:r>
                    </a:p>
                  </a:txBody>
                  <a:tcPr/>
                </a:tc>
                <a:tc>
                  <a:txBody>
                    <a:bodyPr/>
                    <a:lstStyle/>
                    <a:p>
                      <a:pPr algn="ctr"/>
                      <a:r>
                        <a:rPr lang="en-MU" sz="1600" dirty="0">
                          <a:solidFill>
                            <a:schemeClr val="tx2"/>
                          </a:solidFill>
                        </a:rPr>
                        <a:t> Number of years lost</a:t>
                      </a:r>
                    </a:p>
                  </a:txBody>
                  <a:tcPr/>
                </a:tc>
                <a:extLst>
                  <a:ext uri="{0D108BD9-81ED-4DB2-BD59-A6C34878D82A}">
                    <a16:rowId xmlns:a16="http://schemas.microsoft.com/office/drawing/2014/main" val="1029165247"/>
                  </a:ext>
                </a:extLst>
              </a:tr>
              <a:tr h="370840">
                <a:tc>
                  <a:txBody>
                    <a:bodyPr/>
                    <a:lstStyle/>
                    <a:p>
                      <a:pPr algn="ctr"/>
                      <a:r>
                        <a:rPr lang="en-MU" sz="1600" dirty="0">
                          <a:solidFill>
                            <a:schemeClr val="tx2"/>
                          </a:solidFill>
                        </a:rPr>
                        <a:t>IS</a:t>
                      </a:r>
                    </a:p>
                  </a:txBody>
                  <a:tcPr/>
                </a:tc>
                <a:tc>
                  <a:txBody>
                    <a:bodyPr/>
                    <a:lstStyle/>
                    <a:p>
                      <a:pPr algn="ctr"/>
                      <a:r>
                        <a:rPr lang="en-MU" sz="1600" dirty="0">
                          <a:solidFill>
                            <a:schemeClr val="tx2"/>
                          </a:solidFill>
                        </a:rPr>
                        <a:t>Male</a:t>
                      </a:r>
                    </a:p>
                  </a:txBody>
                  <a:tcPr/>
                </a:tc>
                <a:tc>
                  <a:txBody>
                    <a:bodyPr/>
                    <a:lstStyle/>
                    <a:p>
                      <a:pPr algn="ctr"/>
                      <a:r>
                        <a:rPr lang="en-MU" sz="1600" dirty="0">
                          <a:solidFill>
                            <a:schemeClr val="tx2"/>
                          </a:solidFill>
                        </a:rPr>
                        <a:t>50</a:t>
                      </a:r>
                    </a:p>
                  </a:txBody>
                  <a:tcPr/>
                </a:tc>
                <a:tc>
                  <a:txBody>
                    <a:bodyPr/>
                    <a:lstStyle/>
                    <a:p>
                      <a:pPr algn="ctr"/>
                      <a:r>
                        <a:rPr lang="en-MU" sz="1600" dirty="0">
                          <a:solidFill>
                            <a:schemeClr val="tx2"/>
                          </a:solidFill>
                        </a:rPr>
                        <a:t>2</a:t>
                      </a:r>
                    </a:p>
                  </a:txBody>
                  <a:tcPr/>
                </a:tc>
                <a:tc>
                  <a:txBody>
                    <a:bodyPr/>
                    <a:lstStyle/>
                    <a:p>
                      <a:pPr algn="ctr"/>
                      <a:r>
                        <a:rPr lang="en-MU" sz="1600" dirty="0">
                          <a:solidFill>
                            <a:schemeClr val="tx2"/>
                          </a:solidFill>
                        </a:rPr>
                        <a:t>14.1</a:t>
                      </a:r>
                    </a:p>
                  </a:txBody>
                  <a:tcPr/>
                </a:tc>
                <a:extLst>
                  <a:ext uri="{0D108BD9-81ED-4DB2-BD59-A6C34878D82A}">
                    <a16:rowId xmlns:a16="http://schemas.microsoft.com/office/drawing/2014/main" val="3680865150"/>
                  </a:ext>
                </a:extLst>
              </a:tr>
              <a:tr h="370840">
                <a:tc>
                  <a:txBody>
                    <a:bodyPr/>
                    <a:lstStyle/>
                    <a:p>
                      <a:pPr algn="ctr"/>
                      <a:r>
                        <a:rPr lang="en-MU" sz="1600" dirty="0">
                          <a:solidFill>
                            <a:schemeClr val="tx2"/>
                          </a:solidFill>
                        </a:rPr>
                        <a:t>IS</a:t>
                      </a:r>
                    </a:p>
                  </a:txBody>
                  <a:tcPr/>
                </a:tc>
                <a:tc>
                  <a:txBody>
                    <a:bodyPr/>
                    <a:lstStyle/>
                    <a:p>
                      <a:pPr algn="ctr"/>
                      <a:r>
                        <a:rPr lang="en-MU" sz="1600" dirty="0">
                          <a:solidFill>
                            <a:schemeClr val="tx2"/>
                          </a:solidFill>
                        </a:rPr>
                        <a:t>Female</a:t>
                      </a:r>
                    </a:p>
                  </a:txBody>
                  <a:tcPr/>
                </a:tc>
                <a:tc>
                  <a:txBody>
                    <a:bodyPr/>
                    <a:lstStyle/>
                    <a:p>
                      <a:pPr algn="ctr"/>
                      <a:r>
                        <a:rPr lang="en-MU" sz="1600" dirty="0">
                          <a:solidFill>
                            <a:schemeClr val="tx2"/>
                          </a:solidFill>
                        </a:rPr>
                        <a:t>50</a:t>
                      </a:r>
                    </a:p>
                  </a:txBody>
                  <a:tcPr/>
                </a:tc>
                <a:tc>
                  <a:txBody>
                    <a:bodyPr/>
                    <a:lstStyle/>
                    <a:p>
                      <a:pPr algn="ctr"/>
                      <a:r>
                        <a:rPr lang="en-MU" sz="1600" dirty="0">
                          <a:solidFill>
                            <a:schemeClr val="tx2"/>
                          </a:solidFill>
                        </a:rPr>
                        <a:t>2</a:t>
                      </a:r>
                    </a:p>
                  </a:txBody>
                  <a:tcPr/>
                </a:tc>
                <a:tc>
                  <a:txBody>
                    <a:bodyPr/>
                    <a:lstStyle/>
                    <a:p>
                      <a:pPr algn="ctr"/>
                      <a:r>
                        <a:rPr lang="en-MU" sz="1600" dirty="0">
                          <a:solidFill>
                            <a:schemeClr val="tx2"/>
                          </a:solidFill>
                        </a:rPr>
                        <a:t>16.0</a:t>
                      </a:r>
                    </a:p>
                  </a:txBody>
                  <a:tcPr/>
                </a:tc>
                <a:extLst>
                  <a:ext uri="{0D108BD9-81ED-4DB2-BD59-A6C34878D82A}">
                    <a16:rowId xmlns:a16="http://schemas.microsoft.com/office/drawing/2014/main" val="2988611881"/>
                  </a:ext>
                </a:extLst>
              </a:tr>
              <a:tr h="370840">
                <a:tc>
                  <a:txBody>
                    <a:bodyPr/>
                    <a:lstStyle/>
                    <a:p>
                      <a:pPr algn="ctr"/>
                      <a:r>
                        <a:rPr lang="en-MU" sz="1600" dirty="0">
                          <a:solidFill>
                            <a:schemeClr val="tx2"/>
                          </a:solidFill>
                        </a:rPr>
                        <a:t>IS</a:t>
                      </a:r>
                    </a:p>
                  </a:txBody>
                  <a:tcPr/>
                </a:tc>
                <a:tc>
                  <a:txBody>
                    <a:bodyPr/>
                    <a:lstStyle/>
                    <a:p>
                      <a:pPr algn="ctr"/>
                      <a:r>
                        <a:rPr lang="en-MU" sz="1600" dirty="0">
                          <a:solidFill>
                            <a:schemeClr val="tx2"/>
                          </a:solidFill>
                        </a:rPr>
                        <a:t>Male</a:t>
                      </a:r>
                    </a:p>
                  </a:txBody>
                  <a:tcPr/>
                </a:tc>
                <a:tc>
                  <a:txBody>
                    <a:bodyPr/>
                    <a:lstStyle/>
                    <a:p>
                      <a:pPr algn="ctr"/>
                      <a:r>
                        <a:rPr lang="en-MU" sz="1600" dirty="0">
                          <a:solidFill>
                            <a:schemeClr val="tx2"/>
                          </a:solidFill>
                        </a:rPr>
                        <a:t>60</a:t>
                      </a:r>
                    </a:p>
                  </a:txBody>
                  <a:tcPr/>
                </a:tc>
                <a:tc>
                  <a:txBody>
                    <a:bodyPr/>
                    <a:lstStyle/>
                    <a:p>
                      <a:pPr algn="ctr"/>
                      <a:r>
                        <a:rPr lang="en-MU" sz="1600" dirty="0">
                          <a:solidFill>
                            <a:schemeClr val="tx2"/>
                          </a:solidFill>
                        </a:rPr>
                        <a:t>2</a:t>
                      </a:r>
                    </a:p>
                  </a:txBody>
                  <a:tcPr/>
                </a:tc>
                <a:tc>
                  <a:txBody>
                    <a:bodyPr/>
                    <a:lstStyle/>
                    <a:p>
                      <a:pPr algn="ctr"/>
                      <a:r>
                        <a:rPr lang="en-MU" sz="1600" dirty="0">
                          <a:solidFill>
                            <a:schemeClr val="tx2"/>
                          </a:solidFill>
                        </a:rPr>
                        <a:t>9.9</a:t>
                      </a:r>
                    </a:p>
                  </a:txBody>
                  <a:tcPr/>
                </a:tc>
                <a:extLst>
                  <a:ext uri="{0D108BD9-81ED-4DB2-BD59-A6C34878D82A}">
                    <a16:rowId xmlns:a16="http://schemas.microsoft.com/office/drawing/2014/main" val="3624747441"/>
                  </a:ext>
                </a:extLst>
              </a:tr>
              <a:tr h="370840">
                <a:tc>
                  <a:txBody>
                    <a:bodyPr/>
                    <a:lstStyle/>
                    <a:p>
                      <a:pPr algn="ctr"/>
                      <a:r>
                        <a:rPr lang="en-MU" sz="1600" dirty="0">
                          <a:solidFill>
                            <a:schemeClr val="tx2"/>
                          </a:solidFill>
                        </a:rPr>
                        <a:t>IS</a:t>
                      </a:r>
                    </a:p>
                  </a:txBody>
                  <a:tcPr/>
                </a:tc>
                <a:tc>
                  <a:txBody>
                    <a:bodyPr/>
                    <a:lstStyle/>
                    <a:p>
                      <a:pPr algn="ctr"/>
                      <a:r>
                        <a:rPr lang="en-MU" sz="1600" dirty="0">
                          <a:solidFill>
                            <a:schemeClr val="tx2"/>
                          </a:solidFill>
                        </a:rPr>
                        <a:t>Female</a:t>
                      </a:r>
                    </a:p>
                  </a:txBody>
                  <a:tcPr/>
                </a:tc>
                <a:tc>
                  <a:txBody>
                    <a:bodyPr/>
                    <a:lstStyle/>
                    <a:p>
                      <a:pPr algn="ctr"/>
                      <a:r>
                        <a:rPr lang="en-MU" sz="1600" dirty="0">
                          <a:solidFill>
                            <a:schemeClr val="tx2"/>
                          </a:solidFill>
                        </a:rPr>
                        <a:t>60</a:t>
                      </a:r>
                    </a:p>
                  </a:txBody>
                  <a:tcPr/>
                </a:tc>
                <a:tc>
                  <a:txBody>
                    <a:bodyPr/>
                    <a:lstStyle/>
                    <a:p>
                      <a:pPr algn="ctr"/>
                      <a:r>
                        <a:rPr lang="en-MU" sz="1600" dirty="0">
                          <a:solidFill>
                            <a:schemeClr val="tx2"/>
                          </a:solidFill>
                        </a:rPr>
                        <a:t>2</a:t>
                      </a:r>
                    </a:p>
                  </a:txBody>
                  <a:tcPr/>
                </a:tc>
                <a:tc>
                  <a:txBody>
                    <a:bodyPr/>
                    <a:lstStyle/>
                    <a:p>
                      <a:pPr algn="ctr"/>
                      <a:r>
                        <a:rPr lang="en-MU" sz="1600" dirty="0">
                          <a:solidFill>
                            <a:schemeClr val="tx2"/>
                          </a:solidFill>
                        </a:rPr>
                        <a:t>11.2</a:t>
                      </a:r>
                    </a:p>
                  </a:txBody>
                  <a:tcPr/>
                </a:tc>
                <a:extLst>
                  <a:ext uri="{0D108BD9-81ED-4DB2-BD59-A6C34878D82A}">
                    <a16:rowId xmlns:a16="http://schemas.microsoft.com/office/drawing/2014/main" val="583952571"/>
                  </a:ext>
                </a:extLst>
              </a:tr>
              <a:tr h="370840">
                <a:tc>
                  <a:txBody>
                    <a:bodyPr/>
                    <a:lstStyle/>
                    <a:p>
                      <a:pPr algn="ctr"/>
                      <a:r>
                        <a:rPr lang="en-MU" sz="1600" dirty="0">
                          <a:solidFill>
                            <a:schemeClr val="tx2"/>
                          </a:solidFill>
                        </a:rPr>
                        <a:t>IS</a:t>
                      </a:r>
                    </a:p>
                  </a:txBody>
                  <a:tcPr/>
                </a:tc>
                <a:tc>
                  <a:txBody>
                    <a:bodyPr/>
                    <a:lstStyle/>
                    <a:p>
                      <a:pPr algn="ctr"/>
                      <a:r>
                        <a:rPr lang="en-MU" sz="1600" dirty="0">
                          <a:solidFill>
                            <a:schemeClr val="tx2"/>
                          </a:solidFill>
                        </a:rPr>
                        <a:t>Male</a:t>
                      </a:r>
                    </a:p>
                  </a:txBody>
                  <a:tcPr/>
                </a:tc>
                <a:tc>
                  <a:txBody>
                    <a:bodyPr/>
                    <a:lstStyle/>
                    <a:p>
                      <a:pPr algn="ctr"/>
                      <a:r>
                        <a:rPr lang="en-MU" sz="1600" dirty="0">
                          <a:solidFill>
                            <a:schemeClr val="tx2"/>
                          </a:solidFill>
                        </a:rPr>
                        <a:t>70</a:t>
                      </a:r>
                    </a:p>
                  </a:txBody>
                  <a:tcPr/>
                </a:tc>
                <a:tc>
                  <a:txBody>
                    <a:bodyPr/>
                    <a:lstStyle/>
                    <a:p>
                      <a:pPr algn="ctr"/>
                      <a:r>
                        <a:rPr lang="en-MU" sz="1600" dirty="0">
                          <a:solidFill>
                            <a:schemeClr val="tx2"/>
                          </a:solidFill>
                        </a:rPr>
                        <a:t>2</a:t>
                      </a:r>
                    </a:p>
                  </a:txBody>
                  <a:tcPr/>
                </a:tc>
                <a:tc>
                  <a:txBody>
                    <a:bodyPr/>
                    <a:lstStyle/>
                    <a:p>
                      <a:pPr algn="ctr"/>
                      <a:r>
                        <a:rPr lang="en-MU" sz="1600" dirty="0">
                          <a:solidFill>
                            <a:schemeClr val="tx2"/>
                          </a:solidFill>
                        </a:rPr>
                        <a:t>6.9</a:t>
                      </a:r>
                    </a:p>
                  </a:txBody>
                  <a:tcPr/>
                </a:tc>
                <a:extLst>
                  <a:ext uri="{0D108BD9-81ED-4DB2-BD59-A6C34878D82A}">
                    <a16:rowId xmlns:a16="http://schemas.microsoft.com/office/drawing/2014/main" val="2234425612"/>
                  </a:ext>
                </a:extLst>
              </a:tr>
              <a:tr h="370840">
                <a:tc>
                  <a:txBody>
                    <a:bodyPr/>
                    <a:lstStyle/>
                    <a:p>
                      <a:pPr algn="ctr"/>
                      <a:r>
                        <a:rPr lang="en-MU" sz="1600" dirty="0">
                          <a:solidFill>
                            <a:schemeClr val="tx2"/>
                          </a:solidFill>
                        </a:rPr>
                        <a:t>IS</a:t>
                      </a:r>
                    </a:p>
                  </a:txBody>
                  <a:tcPr/>
                </a:tc>
                <a:tc>
                  <a:txBody>
                    <a:bodyPr/>
                    <a:lstStyle/>
                    <a:p>
                      <a:pPr algn="ctr"/>
                      <a:r>
                        <a:rPr lang="en-MU" sz="1600" dirty="0">
                          <a:solidFill>
                            <a:schemeClr val="tx2"/>
                          </a:solidFill>
                        </a:rPr>
                        <a:t>Female</a:t>
                      </a:r>
                    </a:p>
                  </a:txBody>
                  <a:tcPr/>
                </a:tc>
                <a:tc>
                  <a:txBody>
                    <a:bodyPr/>
                    <a:lstStyle/>
                    <a:p>
                      <a:pPr algn="ctr"/>
                      <a:r>
                        <a:rPr lang="en-MU" sz="1600" dirty="0">
                          <a:solidFill>
                            <a:schemeClr val="tx2"/>
                          </a:solidFill>
                        </a:rPr>
                        <a:t>70</a:t>
                      </a:r>
                    </a:p>
                  </a:txBody>
                  <a:tcPr/>
                </a:tc>
                <a:tc>
                  <a:txBody>
                    <a:bodyPr/>
                    <a:lstStyle/>
                    <a:p>
                      <a:pPr algn="ctr"/>
                      <a:r>
                        <a:rPr lang="en-MU" sz="1600" dirty="0">
                          <a:solidFill>
                            <a:schemeClr val="tx2"/>
                          </a:solidFill>
                        </a:rPr>
                        <a:t>2</a:t>
                      </a:r>
                    </a:p>
                  </a:txBody>
                  <a:tcPr/>
                </a:tc>
                <a:tc>
                  <a:txBody>
                    <a:bodyPr/>
                    <a:lstStyle/>
                    <a:p>
                      <a:pPr algn="ctr"/>
                      <a:r>
                        <a:rPr lang="en-MU" sz="1600" dirty="0">
                          <a:solidFill>
                            <a:schemeClr val="tx2"/>
                          </a:solidFill>
                        </a:rPr>
                        <a:t>7.8 </a:t>
                      </a:r>
                    </a:p>
                  </a:txBody>
                  <a:tcPr/>
                </a:tc>
                <a:extLst>
                  <a:ext uri="{0D108BD9-81ED-4DB2-BD59-A6C34878D82A}">
                    <a16:rowId xmlns:a16="http://schemas.microsoft.com/office/drawing/2014/main" val="1594921382"/>
                  </a:ext>
                </a:extLst>
              </a:tr>
            </a:tbl>
          </a:graphicData>
        </a:graphic>
      </p:graphicFrame>
      <p:sp>
        <p:nvSpPr>
          <p:cNvPr id="4" name="Date Placeholder 3">
            <a:extLst>
              <a:ext uri="{FF2B5EF4-FFF2-40B4-BE49-F238E27FC236}">
                <a16:creationId xmlns:a16="http://schemas.microsoft.com/office/drawing/2014/main" id="{BEDDBEAE-80AC-49F5-A6C2-6E20FCB07481}"/>
              </a:ext>
            </a:extLst>
          </p:cNvPr>
          <p:cNvSpPr>
            <a:spLocks noGrp="1"/>
          </p:cNvSpPr>
          <p:nvPr>
            <p:ph type="dt" sz="half" idx="10"/>
          </p:nvPr>
        </p:nvSpPr>
        <p:spPr/>
        <p:txBody>
          <a:bodyPr/>
          <a:lstStyle/>
          <a:p>
            <a:r>
              <a:rPr lang="en-US"/>
              <a:t>15/06/21</a:t>
            </a:r>
            <a:endParaRPr lang="en-GB" dirty="0"/>
          </a:p>
        </p:txBody>
      </p:sp>
      <p:sp>
        <p:nvSpPr>
          <p:cNvPr id="6" name="Slide Number Placeholder 5">
            <a:extLst>
              <a:ext uri="{FF2B5EF4-FFF2-40B4-BE49-F238E27FC236}">
                <a16:creationId xmlns:a16="http://schemas.microsoft.com/office/drawing/2014/main" id="{3D623CCE-06CC-4A9E-8098-D14B8909D8C0}"/>
              </a:ext>
            </a:extLst>
          </p:cNvPr>
          <p:cNvSpPr>
            <a:spLocks noGrp="1"/>
          </p:cNvSpPr>
          <p:nvPr>
            <p:ph type="sldNum" sz="quarter" idx="12"/>
          </p:nvPr>
        </p:nvSpPr>
        <p:spPr/>
        <p:txBody>
          <a:bodyPr/>
          <a:lstStyle/>
          <a:p>
            <a:fld id="{FE8DA6AF-1811-4E27-A96F-54109F1D0275}" type="slidenum">
              <a:rPr lang="en-GB" smtClean="0"/>
              <a:pPr/>
              <a:t>30</a:t>
            </a:fld>
            <a:endParaRPr lang="en-GB" dirty="0"/>
          </a:p>
        </p:txBody>
      </p:sp>
    </p:spTree>
    <p:extLst>
      <p:ext uri="{BB962C8B-B14F-4D97-AF65-F5344CB8AC3E}">
        <p14:creationId xmlns:p14="http://schemas.microsoft.com/office/powerpoint/2010/main" val="1017582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2D225-2B2C-4850-AD6F-7F77529E83E8}"/>
              </a:ext>
            </a:extLst>
          </p:cNvPr>
          <p:cNvSpPr>
            <a:spLocks noGrp="1"/>
          </p:cNvSpPr>
          <p:nvPr>
            <p:ph type="title"/>
          </p:nvPr>
        </p:nvSpPr>
        <p:spPr>
          <a:xfrm>
            <a:off x="405827" y="548680"/>
            <a:ext cx="8982471" cy="1143000"/>
          </a:xfrm>
        </p:spPr>
        <p:txBody>
          <a:bodyPr/>
          <a:lstStyle/>
          <a:p>
            <a:r>
              <a:rPr lang="en-GB" dirty="0"/>
              <a:t>Summary and discussion, 1:</a:t>
            </a:r>
            <a:br>
              <a:rPr lang="en-GB" dirty="0"/>
            </a:br>
            <a:r>
              <a:rPr lang="en-GB" sz="2400" dirty="0"/>
              <a:t>Benefits of careful survival modelling of big health data</a:t>
            </a:r>
            <a:br>
              <a:rPr lang="en-GB" dirty="0"/>
            </a:br>
            <a:r>
              <a:rPr lang="en-GB" dirty="0"/>
              <a:t> </a:t>
            </a:r>
            <a:br>
              <a:rPr lang="en-GB" dirty="0"/>
            </a:br>
            <a:endParaRPr lang="en-GB" dirty="0"/>
          </a:p>
        </p:txBody>
      </p:sp>
      <p:sp>
        <p:nvSpPr>
          <p:cNvPr id="3" name="Content Placeholder 2">
            <a:extLst>
              <a:ext uri="{FF2B5EF4-FFF2-40B4-BE49-F238E27FC236}">
                <a16:creationId xmlns:a16="http://schemas.microsoft.com/office/drawing/2014/main" id="{4551A838-B10F-4957-8B43-0934ABF37B60}"/>
              </a:ext>
            </a:extLst>
          </p:cNvPr>
          <p:cNvSpPr>
            <a:spLocks noGrp="1"/>
          </p:cNvSpPr>
          <p:nvPr>
            <p:ph idx="1"/>
          </p:nvPr>
        </p:nvSpPr>
        <p:spPr>
          <a:xfrm>
            <a:off x="405828" y="1412776"/>
            <a:ext cx="8982471" cy="4640262"/>
          </a:xfrm>
        </p:spPr>
        <p:txBody>
          <a:bodyPr/>
          <a:lstStyle/>
          <a:p>
            <a:r>
              <a:rPr lang="en-GB" sz="2000" dirty="0"/>
              <a:t>Better assessment of  individual and population life expectancy;</a:t>
            </a:r>
          </a:p>
          <a:p>
            <a:r>
              <a:rPr lang="en-GB" sz="2000" dirty="0"/>
              <a:t>Understanding of past mortality improvements feeding into projections of future mortality improvements;</a:t>
            </a:r>
          </a:p>
          <a:p>
            <a:r>
              <a:rPr lang="en-GB" sz="2000" dirty="0"/>
              <a:t>Direct implementation in pricing and reserving of longevity products;</a:t>
            </a:r>
          </a:p>
          <a:p>
            <a:r>
              <a:rPr lang="en-GB" sz="2000" dirty="0"/>
              <a:t>Facilitating the use of “what if” scenarios for better understanding of longevity risk.</a:t>
            </a:r>
          </a:p>
          <a:p>
            <a:r>
              <a:rPr lang="en-GB" sz="2000" dirty="0"/>
              <a:t>Medical advances: </a:t>
            </a:r>
          </a:p>
          <a:p>
            <a:pPr lvl="1"/>
            <a:r>
              <a:rPr lang="en-GB" sz="1600" dirty="0"/>
              <a:t>Given our landmark analysis results, we now believe that large changes in LE at older ages are possible if the elderly embrace statins. </a:t>
            </a:r>
          </a:p>
          <a:p>
            <a:pPr lvl="1"/>
            <a:r>
              <a:rPr lang="en-GB" sz="1600" dirty="0"/>
              <a:t>From our stroke results, optimal management of patients after IS should include BP control and antiplatelet prescription.</a:t>
            </a:r>
          </a:p>
          <a:p>
            <a:endParaRPr lang="en-GB" sz="2000" dirty="0"/>
          </a:p>
          <a:p>
            <a:pPr marL="0" indent="0">
              <a:buNone/>
            </a:pPr>
            <a:r>
              <a:rPr lang="en-GB" dirty="0"/>
              <a:t> </a:t>
            </a:r>
          </a:p>
          <a:p>
            <a:endParaRPr lang="en-GB" dirty="0"/>
          </a:p>
        </p:txBody>
      </p:sp>
      <p:sp>
        <p:nvSpPr>
          <p:cNvPr id="4" name="Date Placeholder 3">
            <a:extLst>
              <a:ext uri="{FF2B5EF4-FFF2-40B4-BE49-F238E27FC236}">
                <a16:creationId xmlns:a16="http://schemas.microsoft.com/office/drawing/2014/main" id="{29316C54-6E25-4808-808B-DBA3A46D3F48}"/>
              </a:ext>
            </a:extLst>
          </p:cNvPr>
          <p:cNvSpPr>
            <a:spLocks noGrp="1"/>
          </p:cNvSpPr>
          <p:nvPr>
            <p:ph type="dt" sz="half" idx="10"/>
          </p:nvPr>
        </p:nvSpPr>
        <p:spPr/>
        <p:txBody>
          <a:bodyPr/>
          <a:lstStyle/>
          <a:p>
            <a:r>
              <a:rPr lang="en-US"/>
              <a:t>15/06/21</a:t>
            </a:r>
            <a:endParaRPr lang="en-GB" dirty="0"/>
          </a:p>
        </p:txBody>
      </p:sp>
      <p:sp>
        <p:nvSpPr>
          <p:cNvPr id="5" name="Slide Number Placeholder 4">
            <a:extLst>
              <a:ext uri="{FF2B5EF4-FFF2-40B4-BE49-F238E27FC236}">
                <a16:creationId xmlns:a16="http://schemas.microsoft.com/office/drawing/2014/main" id="{75C2E71D-462C-49BE-9091-ABC958661C07}"/>
              </a:ext>
            </a:extLst>
          </p:cNvPr>
          <p:cNvSpPr>
            <a:spLocks noGrp="1"/>
          </p:cNvSpPr>
          <p:nvPr>
            <p:ph type="sldNum" sz="quarter" idx="12"/>
          </p:nvPr>
        </p:nvSpPr>
        <p:spPr/>
        <p:txBody>
          <a:bodyPr/>
          <a:lstStyle/>
          <a:p>
            <a:fld id="{FE8DA6AF-1811-4E27-A96F-54109F1D0275}" type="slidenum">
              <a:rPr lang="en-GB" smtClean="0"/>
              <a:pPr/>
              <a:t>31</a:t>
            </a:fld>
            <a:endParaRPr lang="en-GB" dirty="0"/>
          </a:p>
        </p:txBody>
      </p:sp>
    </p:spTree>
    <p:extLst>
      <p:ext uri="{BB962C8B-B14F-4D97-AF65-F5344CB8AC3E}">
        <p14:creationId xmlns:p14="http://schemas.microsoft.com/office/powerpoint/2010/main" val="16668092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401F-A2DA-4B79-87C3-6FA5D6D154BC}"/>
              </a:ext>
            </a:extLst>
          </p:cNvPr>
          <p:cNvSpPr>
            <a:spLocks noGrp="1"/>
          </p:cNvSpPr>
          <p:nvPr>
            <p:ph type="title"/>
          </p:nvPr>
        </p:nvSpPr>
        <p:spPr>
          <a:xfrm>
            <a:off x="428229" y="88900"/>
            <a:ext cx="8982471" cy="1143000"/>
          </a:xfrm>
        </p:spPr>
        <p:txBody>
          <a:bodyPr/>
          <a:lstStyle/>
          <a:p>
            <a:r>
              <a:rPr lang="en-GB" dirty="0"/>
              <a:t>Summary and discussion, 2:</a:t>
            </a:r>
            <a:br>
              <a:rPr lang="en-GB" dirty="0"/>
            </a:br>
            <a:r>
              <a:rPr lang="en-GB" sz="2400" dirty="0"/>
              <a:t>Possible pitfalls of observational studies</a:t>
            </a:r>
          </a:p>
        </p:txBody>
      </p:sp>
      <p:sp>
        <p:nvSpPr>
          <p:cNvPr id="3" name="Content Placeholder 2">
            <a:extLst>
              <a:ext uri="{FF2B5EF4-FFF2-40B4-BE49-F238E27FC236}">
                <a16:creationId xmlns:a16="http://schemas.microsoft.com/office/drawing/2014/main" id="{C9EFEA51-54B8-46C2-A443-D325AD4D6248}"/>
              </a:ext>
            </a:extLst>
          </p:cNvPr>
          <p:cNvSpPr>
            <a:spLocks noGrp="1"/>
          </p:cNvSpPr>
          <p:nvPr>
            <p:ph idx="1"/>
          </p:nvPr>
        </p:nvSpPr>
        <p:spPr>
          <a:xfrm>
            <a:off x="393781" y="1262638"/>
            <a:ext cx="8982471" cy="4640262"/>
          </a:xfrm>
        </p:spPr>
        <p:txBody>
          <a:bodyPr/>
          <a:lstStyle/>
          <a:p>
            <a:r>
              <a:rPr lang="en-GB" sz="2000" dirty="0"/>
              <a:t>Well-known biases in observation studies are the "immortality bias“ and the “bias by indication“.</a:t>
            </a:r>
          </a:p>
          <a:p>
            <a:r>
              <a:rPr lang="en-GB" sz="2000" dirty="0"/>
              <a:t>Immortal time in observational studies can bias the results in favour of the treatment group. It refers to a period of follow-up during which, by design, death or the study outcome cannot occur (i.e. waiting  time for a treatment).</a:t>
            </a:r>
          </a:p>
          <a:p>
            <a:r>
              <a:rPr lang="en-GB" sz="2000" dirty="0"/>
              <a:t>The “bias by indication“ arises  when GPs prescribe drugs to sicker people.</a:t>
            </a:r>
          </a:p>
          <a:p>
            <a:r>
              <a:rPr lang="en-GB" sz="2000" dirty="0"/>
              <a:t> Other (self)selection biases, when say better-off people get more treatments.</a:t>
            </a:r>
          </a:p>
          <a:p>
            <a:r>
              <a:rPr lang="en-GB" sz="2000" dirty="0"/>
              <a:t>Unavoidable unmeasured confounding – by e.g. family history, social factors, etc that are just not there in primary care data.</a:t>
            </a:r>
          </a:p>
          <a:p>
            <a:r>
              <a:rPr lang="en-GB" sz="2000" dirty="0"/>
              <a:t>Missing data are unavoidable in big health databases, potentially leading to bias and loss of precision.</a:t>
            </a:r>
          </a:p>
        </p:txBody>
      </p:sp>
      <p:sp>
        <p:nvSpPr>
          <p:cNvPr id="4" name="Date Placeholder 3">
            <a:extLst>
              <a:ext uri="{FF2B5EF4-FFF2-40B4-BE49-F238E27FC236}">
                <a16:creationId xmlns:a16="http://schemas.microsoft.com/office/drawing/2014/main" id="{1E486836-52CA-47AC-BB13-F8450F811811}"/>
              </a:ext>
            </a:extLst>
          </p:cNvPr>
          <p:cNvSpPr>
            <a:spLocks noGrp="1"/>
          </p:cNvSpPr>
          <p:nvPr>
            <p:ph type="dt" sz="half" idx="10"/>
          </p:nvPr>
        </p:nvSpPr>
        <p:spPr/>
        <p:txBody>
          <a:bodyPr/>
          <a:lstStyle/>
          <a:p>
            <a:r>
              <a:rPr lang="en-US"/>
              <a:t>15/06/21</a:t>
            </a:r>
            <a:endParaRPr lang="en-GB" dirty="0"/>
          </a:p>
        </p:txBody>
      </p:sp>
      <p:sp>
        <p:nvSpPr>
          <p:cNvPr id="5" name="Slide Number Placeholder 4">
            <a:extLst>
              <a:ext uri="{FF2B5EF4-FFF2-40B4-BE49-F238E27FC236}">
                <a16:creationId xmlns:a16="http://schemas.microsoft.com/office/drawing/2014/main" id="{AC33D888-DFAF-4A02-BFFE-A81EA5892506}"/>
              </a:ext>
            </a:extLst>
          </p:cNvPr>
          <p:cNvSpPr>
            <a:spLocks noGrp="1"/>
          </p:cNvSpPr>
          <p:nvPr>
            <p:ph type="sldNum" sz="quarter" idx="12"/>
          </p:nvPr>
        </p:nvSpPr>
        <p:spPr/>
        <p:txBody>
          <a:bodyPr/>
          <a:lstStyle/>
          <a:p>
            <a:fld id="{FE8DA6AF-1811-4E27-A96F-54109F1D0275}" type="slidenum">
              <a:rPr lang="en-GB" smtClean="0"/>
              <a:pPr/>
              <a:t>32</a:t>
            </a:fld>
            <a:endParaRPr lang="en-GB" dirty="0"/>
          </a:p>
        </p:txBody>
      </p:sp>
    </p:spTree>
    <p:extLst>
      <p:ext uri="{BB962C8B-B14F-4D97-AF65-F5344CB8AC3E}">
        <p14:creationId xmlns:p14="http://schemas.microsoft.com/office/powerpoint/2010/main" val="2136842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Design of an observational study should be </a:t>
            </a:r>
            <a:r>
              <a:rPr lang="en-GB" dirty="0" err="1"/>
              <a:t>i</a:t>
            </a:r>
            <a:r>
              <a:rPr lang="en-GB" dirty="0"/>
              <a:t> chosen to minimize possible biases</a:t>
            </a:r>
          </a:p>
        </p:txBody>
      </p:sp>
      <p:sp>
        <p:nvSpPr>
          <p:cNvPr id="3" name="Content Placeholder 2"/>
          <p:cNvSpPr>
            <a:spLocks noGrp="1"/>
          </p:cNvSpPr>
          <p:nvPr>
            <p:ph idx="1"/>
          </p:nvPr>
        </p:nvSpPr>
        <p:spPr>
          <a:xfrm>
            <a:off x="428230" y="1787952"/>
            <a:ext cx="8982471" cy="4622373"/>
          </a:xfrm>
        </p:spPr>
        <p:txBody>
          <a:bodyPr/>
          <a:lstStyle/>
          <a:p>
            <a:r>
              <a:rPr lang="en-GB" dirty="0"/>
              <a:t>We take a lot of care at the design stage. </a:t>
            </a:r>
          </a:p>
          <a:p>
            <a:r>
              <a:rPr lang="en-GB" dirty="0"/>
              <a:t>Diabetes/ Stroke/ HRT studies: case-control studies from the date of diagnosis or treatment. Controls matched by age/sex/GP practice.</a:t>
            </a:r>
          </a:p>
          <a:p>
            <a:r>
              <a:rPr lang="en-GB" dirty="0"/>
              <a:t>Selection biases are partly eliminated by matching, and mostly by careful statistical modelling which includes all available  confounders and sophisticated imputation to fill missing values. </a:t>
            </a:r>
          </a:p>
          <a:p>
            <a:endParaRPr lang="en-GB" dirty="0"/>
          </a:p>
        </p:txBody>
      </p:sp>
      <p:sp>
        <p:nvSpPr>
          <p:cNvPr id="4" name="Date Placeholder 3"/>
          <p:cNvSpPr>
            <a:spLocks noGrp="1"/>
          </p:cNvSpPr>
          <p:nvPr>
            <p:ph type="dt" sz="half" idx="10"/>
          </p:nvPr>
        </p:nvSpPr>
        <p:spPr/>
        <p:txBody>
          <a:bodyPr/>
          <a:lstStyle/>
          <a:p>
            <a:r>
              <a:rPr lang="en-US"/>
              <a:t>15/06/21</a:t>
            </a:r>
            <a:endParaRPr lang="en-GB" dirty="0"/>
          </a:p>
        </p:txBody>
      </p:sp>
      <p:sp>
        <p:nvSpPr>
          <p:cNvPr id="5" name="Slide Number Placeholder 4">
            <a:extLst>
              <a:ext uri="{FF2B5EF4-FFF2-40B4-BE49-F238E27FC236}">
                <a16:creationId xmlns:a16="http://schemas.microsoft.com/office/drawing/2014/main" id="{55192477-71E9-4656-BDA0-3CC042F1C73A}"/>
              </a:ext>
            </a:extLst>
          </p:cNvPr>
          <p:cNvSpPr>
            <a:spLocks noGrp="1"/>
          </p:cNvSpPr>
          <p:nvPr>
            <p:ph type="sldNum" sz="quarter" idx="12"/>
          </p:nvPr>
        </p:nvSpPr>
        <p:spPr/>
        <p:txBody>
          <a:bodyPr/>
          <a:lstStyle/>
          <a:p>
            <a:fld id="{FE8DA6AF-1811-4E27-A96F-54109F1D0275}" type="slidenum">
              <a:rPr lang="en-GB" smtClean="0"/>
              <a:pPr/>
              <a:t>33</a:t>
            </a:fld>
            <a:endParaRPr lang="en-GB" dirty="0"/>
          </a:p>
        </p:txBody>
      </p:sp>
    </p:spTree>
    <p:extLst>
      <p:ext uri="{BB962C8B-B14F-4D97-AF65-F5344CB8AC3E}">
        <p14:creationId xmlns:p14="http://schemas.microsoft.com/office/powerpoint/2010/main" val="32962818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F7C39-97AC-4D61-982B-778E2913314F}"/>
              </a:ext>
            </a:extLst>
          </p:cNvPr>
          <p:cNvSpPr>
            <a:spLocks noGrp="1"/>
          </p:cNvSpPr>
          <p:nvPr>
            <p:ph type="title"/>
          </p:nvPr>
        </p:nvSpPr>
        <p:spPr/>
        <p:txBody>
          <a:bodyPr/>
          <a:lstStyle/>
          <a:p>
            <a:r>
              <a:rPr lang="en-GB" dirty="0"/>
              <a:t>References</a:t>
            </a:r>
          </a:p>
        </p:txBody>
      </p:sp>
      <p:sp>
        <p:nvSpPr>
          <p:cNvPr id="3" name="Content Placeholder 2">
            <a:extLst>
              <a:ext uri="{FF2B5EF4-FFF2-40B4-BE49-F238E27FC236}">
                <a16:creationId xmlns:a16="http://schemas.microsoft.com/office/drawing/2014/main" id="{B788E554-0A42-4082-A23A-0C95D8B5FFCE}"/>
              </a:ext>
            </a:extLst>
          </p:cNvPr>
          <p:cNvSpPr>
            <a:spLocks noGrp="1"/>
          </p:cNvSpPr>
          <p:nvPr>
            <p:ph idx="1"/>
          </p:nvPr>
        </p:nvSpPr>
        <p:spPr>
          <a:xfrm>
            <a:off x="428229" y="1196752"/>
            <a:ext cx="8982471" cy="5000848"/>
          </a:xfrm>
        </p:spPr>
        <p:txBody>
          <a:bodyPr/>
          <a:lstStyle/>
          <a:p>
            <a:pPr marL="457200" indent="-457200">
              <a:buFont typeface="+mj-lt"/>
              <a:buAutoNum type="arabicPeriod"/>
            </a:pPr>
            <a:endParaRPr lang="en-GB" sz="2000" dirty="0"/>
          </a:p>
          <a:p>
            <a:pPr marL="457200" indent="-457200">
              <a:buFont typeface="+mj-lt"/>
              <a:buAutoNum type="arabicPeriod"/>
            </a:pPr>
            <a:r>
              <a:rPr lang="en-GB" sz="2000" dirty="0"/>
              <a:t>Gitsels L.A., Kulinskaya E., Steel N. (2016). </a:t>
            </a:r>
            <a:r>
              <a:rPr lang="en-GB" sz="2000" dirty="0" err="1"/>
              <a:t>PLoS</a:t>
            </a:r>
            <a:r>
              <a:rPr lang="en-GB" sz="2000" dirty="0"/>
              <a:t> ONE </a:t>
            </a:r>
            <a:r>
              <a:rPr lang="en-GB" sz="2000" b="1" dirty="0"/>
              <a:t>11</a:t>
            </a:r>
            <a:r>
              <a:rPr lang="en-GB" sz="2000" dirty="0"/>
              <a:t>(11): e0166847. </a:t>
            </a:r>
          </a:p>
          <a:p>
            <a:pPr marL="457200" indent="-457200">
              <a:buFont typeface="+mj-lt"/>
              <a:buAutoNum type="arabicPeriod"/>
            </a:pPr>
            <a:r>
              <a:rPr lang="en-GB" sz="2000" dirty="0"/>
              <a:t>Begun A., Kulinskaya E. and MacGregor A. (2019) </a:t>
            </a:r>
            <a:r>
              <a:rPr lang="en-GB" sz="2000" i="1" dirty="0"/>
              <a:t>BMC Med Res </a:t>
            </a:r>
            <a:r>
              <a:rPr lang="en-GB" sz="2000" i="1" dirty="0" err="1"/>
              <a:t>Methodol</a:t>
            </a:r>
            <a:r>
              <a:rPr lang="en-GB" sz="2000" dirty="0"/>
              <a:t> </a:t>
            </a:r>
            <a:r>
              <a:rPr lang="en-GB" sz="2000" b="1" dirty="0"/>
              <a:t>19, </a:t>
            </a:r>
            <a:r>
              <a:rPr lang="en-GB" sz="2000" dirty="0"/>
              <a:t>217 (2019). </a:t>
            </a:r>
          </a:p>
          <a:p>
            <a:pPr marL="457200" lvl="0" indent="-457200">
              <a:buFont typeface="+mj-lt"/>
              <a:buAutoNum type="arabicPeriod"/>
            </a:pPr>
            <a:r>
              <a:rPr lang="en-GB" sz="2000" dirty="0"/>
              <a:t>Kulinskaya E. , Gitsels, LA.  Bakbergenuly, I.  and Wright N.R. (2020)  </a:t>
            </a:r>
            <a:r>
              <a:rPr lang="en-GB" sz="2000" i="1" dirty="0"/>
              <a:t>Insurance Mathematics and Economics</a:t>
            </a:r>
            <a:r>
              <a:rPr lang="en-GB" sz="2000" dirty="0"/>
              <a:t>, </a:t>
            </a:r>
            <a:r>
              <a:rPr lang="en-GB" sz="2000" b="1" dirty="0"/>
              <a:t>93</a:t>
            </a:r>
            <a:r>
              <a:rPr lang="en-GB" sz="2000" dirty="0"/>
              <a:t>, 27-35</a:t>
            </a:r>
          </a:p>
          <a:p>
            <a:pPr marL="457200" indent="-457200">
              <a:buFont typeface="+mj-lt"/>
              <a:buAutoNum type="arabicPeriod"/>
            </a:pPr>
            <a:r>
              <a:rPr lang="en-GB" sz="2000" dirty="0"/>
              <a:t>Kulinskaya, E. , Gitsels, L.A., Bakbergenuly, I.  and Wright, N.R. (2020)</a:t>
            </a:r>
            <a:r>
              <a:rPr lang="en-GB" sz="2000" i="1" dirty="0"/>
              <a:t> Insurance Mathematics and Economics</a:t>
            </a:r>
            <a:r>
              <a:rPr lang="en-GB" sz="2000" dirty="0"/>
              <a:t> </a:t>
            </a:r>
            <a:r>
              <a:rPr lang="en-GB" sz="2000" u="sng" dirty="0">
                <a:hlinkClick r:id="rId2"/>
              </a:rPr>
              <a:t>https://doi.org/10.1016/j.insmatheco.2020.11.001</a:t>
            </a:r>
            <a:endParaRPr lang="en-GB" sz="2000" dirty="0"/>
          </a:p>
          <a:p>
            <a:pPr marL="457200" indent="-457200">
              <a:buFont typeface="+mj-lt"/>
              <a:buAutoNum type="arabicPeriod"/>
            </a:pPr>
            <a:r>
              <a:rPr lang="en-GB" sz="2000" dirty="0"/>
              <a:t>Gitsels, LA. , Bakbergenuly, I., Steel N. and  Kulinskaya E. (2021)  </a:t>
            </a:r>
            <a:r>
              <a:rPr lang="en-GB" sz="2000" i="1" dirty="0"/>
              <a:t>Family Medicine and Community Health Journal</a:t>
            </a:r>
            <a:r>
              <a:rPr lang="en-GB" sz="2000" dirty="0"/>
              <a:t>, 2021; </a:t>
            </a:r>
            <a:r>
              <a:rPr lang="en-GB" sz="2000" b="1" dirty="0"/>
              <a:t>9: </a:t>
            </a:r>
            <a:r>
              <a:rPr lang="en-GB" sz="2000" dirty="0"/>
              <a:t>e000780.   </a:t>
            </a:r>
            <a:r>
              <a:rPr lang="en-GB" sz="2000" u="sng" dirty="0">
                <a:solidFill>
                  <a:schemeClr val="accent1"/>
                </a:solidFill>
              </a:rPr>
              <a:t>https://doi.org/10.1136/fmch-2020-000780 </a:t>
            </a:r>
          </a:p>
          <a:p>
            <a:pPr marL="457200" indent="-457200">
              <a:buFont typeface="+mj-lt"/>
              <a:buAutoNum type="arabicPeriod"/>
            </a:pPr>
            <a:endParaRPr lang="en-GB" sz="2000" dirty="0"/>
          </a:p>
          <a:p>
            <a:endParaRPr lang="en-GB" sz="2000" dirty="0"/>
          </a:p>
          <a:p>
            <a:endParaRPr lang="en-GB" dirty="0"/>
          </a:p>
        </p:txBody>
      </p:sp>
      <p:sp>
        <p:nvSpPr>
          <p:cNvPr id="4" name="Date Placeholder 3">
            <a:extLst>
              <a:ext uri="{FF2B5EF4-FFF2-40B4-BE49-F238E27FC236}">
                <a16:creationId xmlns:a16="http://schemas.microsoft.com/office/drawing/2014/main" id="{03C95502-3DAC-42D6-AB38-DD120B6809AF}"/>
              </a:ext>
            </a:extLst>
          </p:cNvPr>
          <p:cNvSpPr>
            <a:spLocks noGrp="1"/>
          </p:cNvSpPr>
          <p:nvPr>
            <p:ph type="dt" sz="half" idx="10"/>
          </p:nvPr>
        </p:nvSpPr>
        <p:spPr/>
        <p:txBody>
          <a:bodyPr/>
          <a:lstStyle/>
          <a:p>
            <a:r>
              <a:rPr lang="en-US"/>
              <a:t>15/06/21</a:t>
            </a:r>
            <a:endParaRPr lang="en-GB" dirty="0"/>
          </a:p>
        </p:txBody>
      </p:sp>
      <p:sp>
        <p:nvSpPr>
          <p:cNvPr id="5" name="Slide Number Placeholder 4">
            <a:extLst>
              <a:ext uri="{FF2B5EF4-FFF2-40B4-BE49-F238E27FC236}">
                <a16:creationId xmlns:a16="http://schemas.microsoft.com/office/drawing/2014/main" id="{065D7B78-0031-4B93-88DC-94D1C842868F}"/>
              </a:ext>
            </a:extLst>
          </p:cNvPr>
          <p:cNvSpPr>
            <a:spLocks noGrp="1"/>
          </p:cNvSpPr>
          <p:nvPr>
            <p:ph type="sldNum" sz="quarter" idx="12"/>
          </p:nvPr>
        </p:nvSpPr>
        <p:spPr/>
        <p:txBody>
          <a:bodyPr/>
          <a:lstStyle/>
          <a:p>
            <a:fld id="{FE8DA6AF-1811-4E27-A96F-54109F1D0275}" type="slidenum">
              <a:rPr lang="en-GB" smtClean="0"/>
              <a:pPr/>
              <a:t>34</a:t>
            </a:fld>
            <a:endParaRPr lang="en-GB" dirty="0"/>
          </a:p>
        </p:txBody>
      </p:sp>
    </p:spTree>
    <p:extLst>
      <p:ext uri="{BB962C8B-B14F-4D97-AF65-F5344CB8AC3E}">
        <p14:creationId xmlns:p14="http://schemas.microsoft.com/office/powerpoint/2010/main" val="12190485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96" y="1628800"/>
            <a:ext cx="9133283" cy="1295399"/>
          </a:xfrm>
        </p:spPr>
        <p:txBody>
          <a:bodyPr/>
          <a:lstStyle/>
          <a:p>
            <a:r>
              <a:rPr lang="en-GB" dirty="0"/>
              <a:t>The Actuarial Research Centre (ARC)</a:t>
            </a:r>
          </a:p>
        </p:txBody>
      </p:sp>
      <p:sp>
        <p:nvSpPr>
          <p:cNvPr id="3" name="Subtitle 2"/>
          <p:cNvSpPr>
            <a:spLocks noGrp="1"/>
          </p:cNvSpPr>
          <p:nvPr>
            <p:ph type="subTitle" idx="1"/>
          </p:nvPr>
        </p:nvSpPr>
        <p:spPr>
          <a:xfrm>
            <a:off x="488504" y="2348880"/>
            <a:ext cx="6631517" cy="576064"/>
          </a:xfrm>
        </p:spPr>
        <p:txBody>
          <a:bodyPr/>
          <a:lstStyle/>
          <a:p>
            <a:r>
              <a:rPr lang="en-GB" sz="2400" dirty="0"/>
              <a:t>A gateway to global actuarial research</a:t>
            </a:r>
          </a:p>
        </p:txBody>
      </p:sp>
      <p:sp>
        <p:nvSpPr>
          <p:cNvPr id="4" name="TextBox 3"/>
          <p:cNvSpPr txBox="1"/>
          <p:nvPr/>
        </p:nvSpPr>
        <p:spPr>
          <a:xfrm>
            <a:off x="488504" y="3284984"/>
            <a:ext cx="8648265" cy="2369880"/>
          </a:xfrm>
          <a:prstGeom prst="rect">
            <a:avLst/>
          </a:prstGeom>
          <a:noFill/>
        </p:spPr>
        <p:txBody>
          <a:bodyPr wrap="none" rtlCol="0">
            <a:spAutoFit/>
          </a:bodyPr>
          <a:lstStyle/>
          <a:p>
            <a:r>
              <a:rPr lang="en-GB" sz="1600" dirty="0">
                <a:solidFill>
                  <a:schemeClr val="bg1"/>
                </a:solidFill>
              </a:rPr>
              <a:t>The Actuarial Research Centre (ARC) is the Institute and Faculty of Actuaries’ (IFoA) </a:t>
            </a:r>
          </a:p>
          <a:p>
            <a:r>
              <a:rPr lang="en-GB" sz="1600" dirty="0">
                <a:solidFill>
                  <a:schemeClr val="bg1"/>
                </a:solidFill>
              </a:rPr>
              <a:t>network of actuarial researchers around the world.</a:t>
            </a:r>
          </a:p>
          <a:p>
            <a:endParaRPr lang="en-GB" sz="1600" dirty="0">
              <a:solidFill>
                <a:schemeClr val="bg1"/>
              </a:solidFill>
            </a:endParaRPr>
          </a:p>
          <a:p>
            <a:r>
              <a:rPr lang="en-GB" sz="1600" dirty="0">
                <a:solidFill>
                  <a:schemeClr val="bg1"/>
                </a:solidFill>
              </a:rPr>
              <a:t>The ARC seeks to deliver cutting-edge research programmes that address some of the</a:t>
            </a:r>
          </a:p>
          <a:p>
            <a:r>
              <a:rPr lang="en-GB" sz="1600" dirty="0">
                <a:solidFill>
                  <a:schemeClr val="bg1"/>
                </a:solidFill>
              </a:rPr>
              <a:t>significant, global challenges in actuarial science, through a partnership of the actuarial </a:t>
            </a:r>
          </a:p>
          <a:p>
            <a:r>
              <a:rPr lang="en-GB" sz="1600" dirty="0">
                <a:solidFill>
                  <a:schemeClr val="bg1"/>
                </a:solidFill>
              </a:rPr>
              <a:t>profession, the academic community and practitioners. </a:t>
            </a:r>
          </a:p>
          <a:p>
            <a:endParaRPr lang="en-GB" sz="1600" dirty="0">
              <a:solidFill>
                <a:schemeClr val="bg1"/>
              </a:solidFill>
            </a:endParaRPr>
          </a:p>
          <a:p>
            <a:endParaRPr lang="en-GB" dirty="0">
              <a:solidFill>
                <a:schemeClr val="bg1"/>
              </a:solidFill>
            </a:endParaRPr>
          </a:p>
          <a:p>
            <a:r>
              <a:rPr lang="en-GB" dirty="0">
                <a:solidFill>
                  <a:schemeClr val="bg1"/>
                </a:solidFill>
              </a:rPr>
              <a:t>							</a:t>
            </a:r>
            <a:r>
              <a:rPr lang="en-GB" sz="1400" dirty="0">
                <a:solidFill>
                  <a:schemeClr val="bg1"/>
                </a:solidFill>
              </a:rPr>
              <a:t>www.actuaries.org.uk/arc</a:t>
            </a:r>
          </a:p>
        </p:txBody>
      </p:sp>
      <p:sp>
        <p:nvSpPr>
          <p:cNvPr id="5" name="Date Placeholder 4">
            <a:extLst>
              <a:ext uri="{FF2B5EF4-FFF2-40B4-BE49-F238E27FC236}">
                <a16:creationId xmlns:a16="http://schemas.microsoft.com/office/drawing/2014/main" id="{D3280B80-6D60-43BB-81B7-07B3DE07938E}"/>
              </a:ext>
            </a:extLst>
          </p:cNvPr>
          <p:cNvSpPr>
            <a:spLocks noGrp="1"/>
          </p:cNvSpPr>
          <p:nvPr>
            <p:ph type="dt" sz="half" idx="2"/>
          </p:nvPr>
        </p:nvSpPr>
        <p:spPr/>
        <p:txBody>
          <a:bodyPr/>
          <a:lstStyle/>
          <a:p>
            <a:r>
              <a:rPr lang="en-US"/>
              <a:t>15/06/21</a:t>
            </a:r>
            <a:endParaRPr lang="en-GB" dirty="0"/>
          </a:p>
        </p:txBody>
      </p:sp>
    </p:spTree>
    <p:extLst>
      <p:ext uri="{BB962C8B-B14F-4D97-AF65-F5344CB8AC3E}">
        <p14:creationId xmlns:p14="http://schemas.microsoft.com/office/powerpoint/2010/main" val="42719779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E8DA6AF-1811-4E27-A96F-54109F1D0275}" type="slidenum">
              <a:rPr lang="en-GB" smtClean="0"/>
              <a:pPr/>
              <a:t>36</a:t>
            </a:fld>
            <a:endParaRPr lang="en-GB" dirty="0"/>
          </a:p>
        </p:txBody>
      </p:sp>
      <p:sp>
        <p:nvSpPr>
          <p:cNvPr id="8" name="Content Placeholder 7"/>
          <p:cNvSpPr>
            <a:spLocks noGrp="1"/>
          </p:cNvSpPr>
          <p:nvPr>
            <p:ph idx="1"/>
          </p:nvPr>
        </p:nvSpPr>
        <p:spPr>
          <a:xfrm>
            <a:off x="365458" y="4941168"/>
            <a:ext cx="9099788" cy="484195"/>
          </a:xfrm>
        </p:spPr>
        <p:txBody>
          <a:bodyPr/>
          <a:lstStyle/>
          <a:p>
            <a:pPr marL="0" indent="0">
              <a:buNone/>
            </a:pPr>
            <a:r>
              <a:rPr lang="en-GB" sz="1600" dirty="0"/>
              <a:t>The views expressed in this presentation are those of the presenter.</a:t>
            </a:r>
          </a:p>
        </p:txBody>
      </p:sp>
      <p:sp>
        <p:nvSpPr>
          <p:cNvPr id="10" name="Rectangular Callout 9"/>
          <p:cNvSpPr/>
          <p:nvPr/>
        </p:nvSpPr>
        <p:spPr>
          <a:xfrm>
            <a:off x="563870" y="693242"/>
            <a:ext cx="4245114" cy="1728192"/>
          </a:xfrm>
          <a:prstGeom prst="wedgeRectCallout">
            <a:avLst>
              <a:gd name="adj1" fmla="val -998"/>
              <a:gd name="adj2" fmla="val 12664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ular Callout 6"/>
          <p:cNvSpPr/>
          <p:nvPr/>
        </p:nvSpPr>
        <p:spPr>
          <a:xfrm>
            <a:off x="5097016" y="693242"/>
            <a:ext cx="4245114" cy="1728192"/>
          </a:xfrm>
          <a:prstGeom prst="wedgeRectCallout">
            <a:avLst>
              <a:gd name="adj1" fmla="val -53799"/>
              <a:gd name="adj2" fmla="val 12758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776536" y="985838"/>
            <a:ext cx="3816424" cy="1143000"/>
          </a:xfrm>
        </p:spPr>
        <p:txBody>
          <a:bodyPr/>
          <a:lstStyle/>
          <a:p>
            <a:pPr algn="ctr"/>
            <a:r>
              <a:rPr lang="en-GB" sz="4800" b="0" dirty="0">
                <a:solidFill>
                  <a:schemeClr val="bg2"/>
                </a:solidFill>
              </a:rPr>
              <a:t>Questions</a:t>
            </a:r>
          </a:p>
        </p:txBody>
      </p:sp>
      <p:sp>
        <p:nvSpPr>
          <p:cNvPr id="9" name="Title 1"/>
          <p:cNvSpPr txBox="1">
            <a:spLocks/>
          </p:cNvSpPr>
          <p:nvPr/>
        </p:nvSpPr>
        <p:spPr bwMode="auto">
          <a:xfrm>
            <a:off x="5313040" y="980728"/>
            <a:ext cx="3816424"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200">
                <a:solidFill>
                  <a:srgbClr val="D9AB16"/>
                </a:solidFill>
                <a:latin typeface="+mj-lt"/>
                <a:ea typeface="+mj-ea"/>
                <a:cs typeface="+mj-cs"/>
              </a:defRPr>
            </a:lvl1pPr>
            <a:lvl2pPr algn="l" rtl="0" fontAlgn="base">
              <a:spcBef>
                <a:spcPct val="0"/>
              </a:spcBef>
              <a:spcAft>
                <a:spcPct val="0"/>
              </a:spcAft>
              <a:defRPr sz="3200">
                <a:solidFill>
                  <a:srgbClr val="D9AB16"/>
                </a:solidFill>
                <a:latin typeface="Arial" charset="0"/>
                <a:cs typeface="Arial" charset="0"/>
              </a:defRPr>
            </a:lvl2pPr>
            <a:lvl3pPr algn="l" rtl="0" fontAlgn="base">
              <a:spcBef>
                <a:spcPct val="0"/>
              </a:spcBef>
              <a:spcAft>
                <a:spcPct val="0"/>
              </a:spcAft>
              <a:defRPr sz="3200">
                <a:solidFill>
                  <a:srgbClr val="D9AB16"/>
                </a:solidFill>
                <a:latin typeface="Arial" charset="0"/>
                <a:cs typeface="Arial" charset="0"/>
              </a:defRPr>
            </a:lvl3pPr>
            <a:lvl4pPr algn="l" rtl="0" fontAlgn="base">
              <a:spcBef>
                <a:spcPct val="0"/>
              </a:spcBef>
              <a:spcAft>
                <a:spcPct val="0"/>
              </a:spcAft>
              <a:defRPr sz="3200">
                <a:solidFill>
                  <a:srgbClr val="D9AB16"/>
                </a:solidFill>
                <a:latin typeface="Arial" charset="0"/>
                <a:cs typeface="Arial" charset="0"/>
              </a:defRPr>
            </a:lvl4pPr>
            <a:lvl5pPr algn="l" rtl="0" fontAlgn="base">
              <a:spcBef>
                <a:spcPct val="0"/>
              </a:spcBef>
              <a:spcAft>
                <a:spcPct val="0"/>
              </a:spcAft>
              <a:defRPr sz="3200">
                <a:solidFill>
                  <a:srgbClr val="D9AB16"/>
                </a:solidFill>
                <a:latin typeface="Arial" charset="0"/>
                <a:cs typeface="Arial" charset="0"/>
              </a:defRPr>
            </a:lvl5pPr>
            <a:lvl6pPr marL="457200" algn="l" rtl="0" fontAlgn="base">
              <a:spcBef>
                <a:spcPct val="0"/>
              </a:spcBef>
              <a:spcAft>
                <a:spcPct val="0"/>
              </a:spcAft>
              <a:defRPr sz="3200">
                <a:solidFill>
                  <a:srgbClr val="D9AB16"/>
                </a:solidFill>
                <a:latin typeface="Arial" charset="0"/>
                <a:cs typeface="Arial" charset="0"/>
              </a:defRPr>
            </a:lvl6pPr>
            <a:lvl7pPr marL="914400" algn="l" rtl="0" fontAlgn="base">
              <a:spcBef>
                <a:spcPct val="0"/>
              </a:spcBef>
              <a:spcAft>
                <a:spcPct val="0"/>
              </a:spcAft>
              <a:defRPr sz="3200">
                <a:solidFill>
                  <a:srgbClr val="D9AB16"/>
                </a:solidFill>
                <a:latin typeface="Arial" charset="0"/>
                <a:cs typeface="Arial" charset="0"/>
              </a:defRPr>
            </a:lvl7pPr>
            <a:lvl8pPr marL="1371600" algn="l" rtl="0" fontAlgn="base">
              <a:spcBef>
                <a:spcPct val="0"/>
              </a:spcBef>
              <a:spcAft>
                <a:spcPct val="0"/>
              </a:spcAft>
              <a:defRPr sz="3200">
                <a:solidFill>
                  <a:srgbClr val="D9AB16"/>
                </a:solidFill>
                <a:latin typeface="Arial" charset="0"/>
                <a:cs typeface="Arial" charset="0"/>
              </a:defRPr>
            </a:lvl8pPr>
            <a:lvl9pPr marL="1828800" algn="l" rtl="0" fontAlgn="base">
              <a:spcBef>
                <a:spcPct val="0"/>
              </a:spcBef>
              <a:spcAft>
                <a:spcPct val="0"/>
              </a:spcAft>
              <a:defRPr sz="3200">
                <a:solidFill>
                  <a:srgbClr val="D9AB16"/>
                </a:solidFill>
                <a:latin typeface="Arial" charset="0"/>
                <a:cs typeface="Arial" charset="0"/>
              </a:defRPr>
            </a:lvl9pPr>
          </a:lstStyle>
          <a:p>
            <a:pPr algn="ctr"/>
            <a:r>
              <a:rPr lang="en-GB" sz="4800" dirty="0">
                <a:solidFill>
                  <a:schemeClr val="bg1"/>
                </a:solidFill>
              </a:rPr>
              <a:t>Comments</a:t>
            </a:r>
          </a:p>
        </p:txBody>
      </p:sp>
      <p:sp>
        <p:nvSpPr>
          <p:cNvPr id="3" name="Date Placeholder 2">
            <a:extLst>
              <a:ext uri="{FF2B5EF4-FFF2-40B4-BE49-F238E27FC236}">
                <a16:creationId xmlns:a16="http://schemas.microsoft.com/office/drawing/2014/main" id="{6CE75AE7-E51C-4FCD-B36B-C5CE03587498}"/>
              </a:ext>
            </a:extLst>
          </p:cNvPr>
          <p:cNvSpPr>
            <a:spLocks noGrp="1"/>
          </p:cNvSpPr>
          <p:nvPr>
            <p:ph type="dt" sz="half" idx="10"/>
          </p:nvPr>
        </p:nvSpPr>
        <p:spPr/>
        <p:txBody>
          <a:bodyPr/>
          <a:lstStyle/>
          <a:p>
            <a:r>
              <a:rPr lang="en-US"/>
              <a:t>15/06/21</a:t>
            </a:r>
            <a:endParaRPr lang="en-GB" dirty="0"/>
          </a:p>
        </p:txBody>
      </p:sp>
    </p:spTree>
    <p:extLst>
      <p:ext uri="{BB962C8B-B14F-4D97-AF65-F5344CB8AC3E}">
        <p14:creationId xmlns:p14="http://schemas.microsoft.com/office/powerpoint/2010/main" val="4808255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Target Conditions and interventions</a:t>
            </a:r>
          </a:p>
        </p:txBody>
      </p:sp>
      <p:pic>
        <p:nvPicPr>
          <p:cNvPr id="5" name="Content Placeholder 4"/>
          <p:cNvPicPr>
            <a:picLocks noGrp="1" noChangeAspect="1"/>
          </p:cNvPicPr>
          <p:nvPr>
            <p:ph idx="1"/>
          </p:nvPr>
        </p:nvPicPr>
        <p:blipFill>
          <a:blip r:embed="rId2"/>
          <a:stretch>
            <a:fillRect/>
          </a:stretch>
        </p:blipFill>
        <p:spPr>
          <a:xfrm>
            <a:off x="794787" y="1412776"/>
            <a:ext cx="8249354" cy="4640262"/>
          </a:xfrm>
          <a:prstGeom prst="rect">
            <a:avLst/>
          </a:prstGeom>
        </p:spPr>
      </p:pic>
      <p:sp>
        <p:nvSpPr>
          <p:cNvPr id="4" name="Date Placeholder 3"/>
          <p:cNvSpPr>
            <a:spLocks noGrp="1"/>
          </p:cNvSpPr>
          <p:nvPr>
            <p:ph type="dt" sz="half" idx="10"/>
          </p:nvPr>
        </p:nvSpPr>
        <p:spPr/>
        <p:txBody>
          <a:bodyPr/>
          <a:lstStyle/>
          <a:p>
            <a:r>
              <a:rPr lang="en-US"/>
              <a:t>15/06/21</a:t>
            </a:r>
            <a:endParaRPr lang="en-GB" dirty="0"/>
          </a:p>
        </p:txBody>
      </p:sp>
      <p:sp>
        <p:nvSpPr>
          <p:cNvPr id="3" name="Slide Number Placeholder 2">
            <a:extLst>
              <a:ext uri="{FF2B5EF4-FFF2-40B4-BE49-F238E27FC236}">
                <a16:creationId xmlns:a16="http://schemas.microsoft.com/office/drawing/2014/main" id="{4855B4BD-714F-4375-A22C-6A980DB18C23}"/>
              </a:ext>
            </a:extLst>
          </p:cNvPr>
          <p:cNvSpPr>
            <a:spLocks noGrp="1"/>
          </p:cNvSpPr>
          <p:nvPr>
            <p:ph type="sldNum" sz="quarter" idx="12"/>
          </p:nvPr>
        </p:nvSpPr>
        <p:spPr/>
        <p:txBody>
          <a:bodyPr/>
          <a:lstStyle/>
          <a:p>
            <a:fld id="{FE8DA6AF-1811-4E27-A96F-54109F1D0275}" type="slidenum">
              <a:rPr lang="en-GB" smtClean="0"/>
              <a:pPr/>
              <a:t>4</a:t>
            </a:fld>
            <a:endParaRPr lang="en-GB" dirty="0"/>
          </a:p>
        </p:txBody>
      </p:sp>
    </p:spTree>
    <p:extLst>
      <p:ext uri="{BB962C8B-B14F-4D97-AF65-F5344CB8AC3E}">
        <p14:creationId xmlns:p14="http://schemas.microsoft.com/office/powerpoint/2010/main" val="34734737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229" y="404813"/>
            <a:ext cx="8982471" cy="863947"/>
          </a:xfrm>
        </p:spPr>
        <p:txBody>
          <a:bodyPr/>
          <a:lstStyle/>
          <a:p>
            <a:r>
              <a:rPr lang="en-GB" dirty="0"/>
              <a:t>Contents</a:t>
            </a:r>
          </a:p>
        </p:txBody>
      </p:sp>
      <p:sp>
        <p:nvSpPr>
          <p:cNvPr id="3" name="Content Placeholder 2"/>
          <p:cNvSpPr>
            <a:spLocks noGrp="1"/>
          </p:cNvSpPr>
          <p:nvPr>
            <p:ph idx="1"/>
          </p:nvPr>
        </p:nvSpPr>
        <p:spPr>
          <a:xfrm>
            <a:off x="428229" y="1268760"/>
            <a:ext cx="8982471" cy="4928840"/>
          </a:xfrm>
        </p:spPr>
        <p:txBody>
          <a:bodyPr/>
          <a:lstStyle/>
          <a:p>
            <a:r>
              <a:rPr lang="en-GB" dirty="0"/>
              <a:t>Introduction</a:t>
            </a:r>
          </a:p>
          <a:p>
            <a:r>
              <a:rPr lang="en-GB" b="1" dirty="0">
                <a:solidFill>
                  <a:srgbClr val="008452"/>
                </a:solidFill>
              </a:rPr>
              <a:t>Hazards, hazards ratios and  the Cox Regression</a:t>
            </a:r>
          </a:p>
          <a:p>
            <a:r>
              <a:rPr lang="en-GB" dirty="0"/>
              <a:t>Landmark analysis</a:t>
            </a:r>
          </a:p>
          <a:p>
            <a:pPr marL="0" indent="0">
              <a:buNone/>
            </a:pPr>
            <a:r>
              <a:rPr lang="en-GB" dirty="0"/>
              <a:t>	Case study 1: landmark analysis of statins</a:t>
            </a:r>
          </a:p>
          <a:p>
            <a:endParaRPr lang="en-GB" dirty="0"/>
          </a:p>
        </p:txBody>
      </p:sp>
      <p:sp>
        <p:nvSpPr>
          <p:cNvPr id="4" name="Date Placeholder 3"/>
          <p:cNvSpPr>
            <a:spLocks noGrp="1"/>
          </p:cNvSpPr>
          <p:nvPr>
            <p:ph type="dt" sz="half" idx="10"/>
          </p:nvPr>
        </p:nvSpPr>
        <p:spPr/>
        <p:txBody>
          <a:bodyPr/>
          <a:lstStyle/>
          <a:p>
            <a:r>
              <a:rPr lang="en-US"/>
              <a:t>15/06/21</a:t>
            </a:r>
            <a:endParaRPr lang="en-GB" dirty="0"/>
          </a:p>
        </p:txBody>
      </p:sp>
      <p:sp>
        <p:nvSpPr>
          <p:cNvPr id="5" name="Slide Number Placeholder 4"/>
          <p:cNvSpPr>
            <a:spLocks noGrp="1"/>
          </p:cNvSpPr>
          <p:nvPr>
            <p:ph type="sldNum" sz="quarter" idx="12"/>
          </p:nvPr>
        </p:nvSpPr>
        <p:spPr/>
        <p:txBody>
          <a:bodyPr/>
          <a:lstStyle/>
          <a:p>
            <a:fld id="{FE8DA6AF-1811-4E27-A96F-54109F1D0275}" type="slidenum">
              <a:rPr lang="en-GB" smtClean="0"/>
              <a:pPr/>
              <a:t>5</a:t>
            </a:fld>
            <a:endParaRPr lang="en-GB" dirty="0"/>
          </a:p>
        </p:txBody>
      </p:sp>
    </p:spTree>
    <p:extLst>
      <p:ext uri="{BB962C8B-B14F-4D97-AF65-F5344CB8AC3E}">
        <p14:creationId xmlns:p14="http://schemas.microsoft.com/office/powerpoint/2010/main" val="3800329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AE294-205B-4B2C-8221-95A8BD1C3443}"/>
              </a:ext>
            </a:extLst>
          </p:cNvPr>
          <p:cNvSpPr>
            <a:spLocks noGrp="1"/>
          </p:cNvSpPr>
          <p:nvPr>
            <p:ph type="title"/>
          </p:nvPr>
        </p:nvSpPr>
        <p:spPr>
          <a:xfrm>
            <a:off x="428229" y="-99392"/>
            <a:ext cx="8982471" cy="1143000"/>
          </a:xfrm>
        </p:spPr>
        <p:txBody>
          <a:bodyPr/>
          <a:lstStyle/>
          <a:p>
            <a:r>
              <a:rPr lang="en-GB" dirty="0"/>
              <a:t>Survival analysis vs GLMMs</a:t>
            </a:r>
          </a:p>
        </p:txBody>
      </p:sp>
      <p:sp>
        <p:nvSpPr>
          <p:cNvPr id="3" name="Content Placeholder 2">
            <a:extLst>
              <a:ext uri="{FF2B5EF4-FFF2-40B4-BE49-F238E27FC236}">
                <a16:creationId xmlns:a16="http://schemas.microsoft.com/office/drawing/2014/main" id="{F6744F01-CCAD-4C0B-8D11-88C01519FE28}"/>
              </a:ext>
            </a:extLst>
          </p:cNvPr>
          <p:cNvSpPr>
            <a:spLocks noGrp="1"/>
          </p:cNvSpPr>
          <p:nvPr>
            <p:ph idx="1"/>
          </p:nvPr>
        </p:nvSpPr>
        <p:spPr>
          <a:xfrm>
            <a:off x="428229" y="908720"/>
            <a:ext cx="8982471" cy="4640262"/>
          </a:xfrm>
        </p:spPr>
        <p:txBody>
          <a:bodyPr/>
          <a:lstStyle/>
          <a:p>
            <a:r>
              <a:rPr lang="en-GB" dirty="0"/>
              <a:t>The GLMMs are ubiquitous in actuarial practice. The standard  approach to modelling mortality is the Poisson model. </a:t>
            </a:r>
          </a:p>
          <a:p>
            <a:endParaRPr lang="en-GB" dirty="0"/>
          </a:p>
          <a:p>
            <a:endParaRPr lang="en-GB" dirty="0"/>
          </a:p>
          <a:p>
            <a:endParaRPr lang="en-GB" dirty="0"/>
          </a:p>
          <a:p>
            <a:endParaRPr lang="en-GB" dirty="0"/>
          </a:p>
          <a:p>
            <a:endParaRPr lang="en-GB" dirty="0"/>
          </a:p>
          <a:p>
            <a:endParaRPr lang="en-GB" dirty="0"/>
          </a:p>
          <a:p>
            <a:r>
              <a:rPr lang="en-GB" dirty="0"/>
              <a:t>This ignores interdependencies in the data. Instead we can use time to event or survival analysis.</a:t>
            </a:r>
          </a:p>
          <a:p>
            <a:endParaRPr lang="en-GB" dirty="0"/>
          </a:p>
          <a:p>
            <a:endParaRPr lang="en-GB" dirty="0"/>
          </a:p>
        </p:txBody>
      </p:sp>
      <p:sp>
        <p:nvSpPr>
          <p:cNvPr id="4" name="Date Placeholder 3">
            <a:extLst>
              <a:ext uri="{FF2B5EF4-FFF2-40B4-BE49-F238E27FC236}">
                <a16:creationId xmlns:a16="http://schemas.microsoft.com/office/drawing/2014/main" id="{758EE653-5286-48F4-8C04-C0BAB939FB60}"/>
              </a:ext>
            </a:extLst>
          </p:cNvPr>
          <p:cNvSpPr>
            <a:spLocks noGrp="1"/>
          </p:cNvSpPr>
          <p:nvPr>
            <p:ph type="dt" sz="half" idx="10"/>
          </p:nvPr>
        </p:nvSpPr>
        <p:spPr/>
        <p:txBody>
          <a:bodyPr/>
          <a:lstStyle/>
          <a:p>
            <a:r>
              <a:rPr lang="en-US"/>
              <a:t>15/06/21</a:t>
            </a:r>
            <a:endParaRPr lang="en-GB" dirty="0"/>
          </a:p>
        </p:txBody>
      </p:sp>
      <p:graphicFrame>
        <p:nvGraphicFramePr>
          <p:cNvPr id="6" name="Table 6">
            <a:extLst>
              <a:ext uri="{FF2B5EF4-FFF2-40B4-BE49-F238E27FC236}">
                <a16:creationId xmlns:a16="http://schemas.microsoft.com/office/drawing/2014/main" id="{8D317553-5C73-477F-B743-480027AD2BBE}"/>
              </a:ext>
            </a:extLst>
          </p:cNvPr>
          <p:cNvGraphicFramePr>
            <a:graphicFrameLocks noGrp="1"/>
          </p:cNvGraphicFramePr>
          <p:nvPr>
            <p:extLst>
              <p:ext uri="{D42A27DB-BD31-4B8C-83A1-F6EECF244321}">
                <p14:modId xmlns:p14="http://schemas.microsoft.com/office/powerpoint/2010/main" val="3255369839"/>
              </p:ext>
            </p:extLst>
          </p:nvPr>
        </p:nvGraphicFramePr>
        <p:xfrm>
          <a:off x="848544" y="2000895"/>
          <a:ext cx="6480721" cy="2590800"/>
        </p:xfrm>
        <a:graphic>
          <a:graphicData uri="http://schemas.openxmlformats.org/drawingml/2006/table">
            <a:tbl>
              <a:tblPr firstRow="1" bandRow="1">
                <a:tableStyleId>{5C22544A-7EE6-4342-B048-85BDC9FD1C3A}</a:tableStyleId>
              </a:tblPr>
              <a:tblGrid>
                <a:gridCol w="925817">
                  <a:extLst>
                    <a:ext uri="{9D8B030D-6E8A-4147-A177-3AD203B41FA5}">
                      <a16:colId xmlns:a16="http://schemas.microsoft.com/office/drawing/2014/main" val="723178400"/>
                    </a:ext>
                  </a:extLst>
                </a:gridCol>
                <a:gridCol w="925817">
                  <a:extLst>
                    <a:ext uri="{9D8B030D-6E8A-4147-A177-3AD203B41FA5}">
                      <a16:colId xmlns:a16="http://schemas.microsoft.com/office/drawing/2014/main" val="810940467"/>
                    </a:ext>
                  </a:extLst>
                </a:gridCol>
                <a:gridCol w="614822">
                  <a:extLst>
                    <a:ext uri="{9D8B030D-6E8A-4147-A177-3AD203B41FA5}">
                      <a16:colId xmlns:a16="http://schemas.microsoft.com/office/drawing/2014/main" val="2154603330"/>
                    </a:ext>
                  </a:extLst>
                </a:gridCol>
                <a:gridCol w="733271">
                  <a:extLst>
                    <a:ext uri="{9D8B030D-6E8A-4147-A177-3AD203B41FA5}">
                      <a16:colId xmlns:a16="http://schemas.microsoft.com/office/drawing/2014/main" val="3796891310"/>
                    </a:ext>
                  </a:extLst>
                </a:gridCol>
                <a:gridCol w="1120752">
                  <a:extLst>
                    <a:ext uri="{9D8B030D-6E8A-4147-A177-3AD203B41FA5}">
                      <a16:colId xmlns:a16="http://schemas.microsoft.com/office/drawing/2014/main" val="1567155032"/>
                    </a:ext>
                  </a:extLst>
                </a:gridCol>
                <a:gridCol w="1080120">
                  <a:extLst>
                    <a:ext uri="{9D8B030D-6E8A-4147-A177-3AD203B41FA5}">
                      <a16:colId xmlns:a16="http://schemas.microsoft.com/office/drawing/2014/main" val="271737184"/>
                    </a:ext>
                  </a:extLst>
                </a:gridCol>
                <a:gridCol w="1080122">
                  <a:extLst>
                    <a:ext uri="{9D8B030D-6E8A-4147-A177-3AD203B41FA5}">
                      <a16:colId xmlns:a16="http://schemas.microsoft.com/office/drawing/2014/main" val="1959136498"/>
                    </a:ext>
                  </a:extLst>
                </a:gridCol>
              </a:tblGrid>
              <a:tr h="370840">
                <a:tc>
                  <a:txBody>
                    <a:bodyPr/>
                    <a:lstStyle/>
                    <a:p>
                      <a:r>
                        <a:rPr lang="en-GB" dirty="0"/>
                        <a:t>ID</a:t>
                      </a:r>
                    </a:p>
                  </a:txBody>
                  <a:tcPr/>
                </a:tc>
                <a:tc>
                  <a:txBody>
                    <a:bodyPr/>
                    <a:lstStyle/>
                    <a:p>
                      <a:r>
                        <a:rPr lang="en-GB" dirty="0"/>
                        <a:t>Year</a:t>
                      </a:r>
                    </a:p>
                  </a:txBody>
                  <a:tcPr/>
                </a:tc>
                <a:tc>
                  <a:txBody>
                    <a:bodyPr/>
                    <a:lstStyle/>
                    <a:p>
                      <a:r>
                        <a:rPr lang="en-GB" dirty="0"/>
                        <a:t>sex</a:t>
                      </a:r>
                    </a:p>
                  </a:txBody>
                  <a:tcPr/>
                </a:tc>
                <a:tc>
                  <a:txBody>
                    <a:bodyPr/>
                    <a:lstStyle/>
                    <a:p>
                      <a:r>
                        <a:rPr lang="en-GB" dirty="0"/>
                        <a:t>age</a:t>
                      </a:r>
                    </a:p>
                  </a:txBody>
                  <a:tcPr/>
                </a:tc>
                <a:tc>
                  <a:txBody>
                    <a:bodyPr/>
                    <a:lstStyle/>
                    <a:p>
                      <a:r>
                        <a:rPr lang="en-GB" dirty="0"/>
                        <a:t>health1</a:t>
                      </a:r>
                    </a:p>
                  </a:txBody>
                  <a:tcPr/>
                </a:tc>
                <a:tc>
                  <a:txBody>
                    <a:bodyPr/>
                    <a:lstStyle/>
                    <a:p>
                      <a:r>
                        <a:rPr lang="en-GB" dirty="0"/>
                        <a:t>health2</a:t>
                      </a:r>
                    </a:p>
                  </a:txBody>
                  <a:tcPr/>
                </a:tc>
                <a:tc>
                  <a:txBody>
                    <a:bodyPr/>
                    <a:lstStyle/>
                    <a:p>
                      <a:r>
                        <a:rPr lang="en-GB" dirty="0"/>
                        <a:t>Death</a:t>
                      </a:r>
                    </a:p>
                  </a:txBody>
                  <a:tcPr/>
                </a:tc>
                <a:extLst>
                  <a:ext uri="{0D108BD9-81ED-4DB2-BD59-A6C34878D82A}">
                    <a16:rowId xmlns:a16="http://schemas.microsoft.com/office/drawing/2014/main" val="4158261248"/>
                  </a:ext>
                </a:extLst>
              </a:tr>
              <a:tr h="370840">
                <a:tc>
                  <a:txBody>
                    <a:bodyPr/>
                    <a:lstStyle/>
                    <a:p>
                      <a:r>
                        <a:rPr lang="en-GB" dirty="0"/>
                        <a:t>1</a:t>
                      </a:r>
                    </a:p>
                  </a:txBody>
                  <a:tcPr/>
                </a:tc>
                <a:tc>
                  <a:txBody>
                    <a:bodyPr/>
                    <a:lstStyle/>
                    <a:p>
                      <a:r>
                        <a:rPr lang="en-GB" dirty="0"/>
                        <a:t>2019</a:t>
                      </a:r>
                    </a:p>
                  </a:txBody>
                  <a:tcPr/>
                </a:tc>
                <a:tc>
                  <a:txBody>
                    <a:bodyPr/>
                    <a:lstStyle/>
                    <a:p>
                      <a:r>
                        <a:rPr lang="en-GB" dirty="0"/>
                        <a:t>M</a:t>
                      </a:r>
                    </a:p>
                  </a:txBody>
                  <a:tcPr/>
                </a:tc>
                <a:tc>
                  <a:txBody>
                    <a:bodyPr/>
                    <a:lstStyle/>
                    <a:p>
                      <a:r>
                        <a:rPr lang="en-GB" dirty="0"/>
                        <a:t>71</a:t>
                      </a:r>
                    </a:p>
                  </a:txBody>
                  <a:tcPr/>
                </a:tc>
                <a:tc>
                  <a:txBody>
                    <a:bodyPr/>
                    <a:lstStyle/>
                    <a:p>
                      <a:r>
                        <a:rPr lang="en-GB" dirty="0"/>
                        <a:t>…</a:t>
                      </a:r>
                    </a:p>
                  </a:txBody>
                  <a:tcPr/>
                </a:tc>
                <a:tc>
                  <a:txBody>
                    <a:bodyPr/>
                    <a:lstStyle/>
                    <a:p>
                      <a:r>
                        <a:rPr lang="en-GB" dirty="0"/>
                        <a:t>…</a:t>
                      </a:r>
                    </a:p>
                  </a:txBody>
                  <a:tcPr/>
                </a:tc>
                <a:tc>
                  <a:txBody>
                    <a:bodyPr/>
                    <a:lstStyle/>
                    <a:p>
                      <a:r>
                        <a:rPr lang="en-GB" dirty="0"/>
                        <a:t>0</a:t>
                      </a:r>
                    </a:p>
                  </a:txBody>
                  <a:tcPr/>
                </a:tc>
                <a:extLst>
                  <a:ext uri="{0D108BD9-81ED-4DB2-BD59-A6C34878D82A}">
                    <a16:rowId xmlns:a16="http://schemas.microsoft.com/office/drawing/2014/main" val="971690693"/>
                  </a:ext>
                </a:extLst>
              </a:tr>
              <a:tr h="179799">
                <a:tc>
                  <a:txBody>
                    <a:bodyPr/>
                    <a:lstStyle/>
                    <a:p>
                      <a:r>
                        <a:rPr lang="en-GB" dirty="0"/>
                        <a:t>2</a:t>
                      </a:r>
                    </a:p>
                  </a:txBody>
                  <a:tcPr/>
                </a:tc>
                <a:tc>
                  <a:txBody>
                    <a:bodyPr/>
                    <a:lstStyle/>
                    <a:p>
                      <a:r>
                        <a:rPr lang="en-GB" dirty="0"/>
                        <a:t>2019</a:t>
                      </a:r>
                    </a:p>
                  </a:txBody>
                  <a:tcPr/>
                </a:tc>
                <a:tc>
                  <a:txBody>
                    <a:bodyPr/>
                    <a:lstStyle/>
                    <a:p>
                      <a:r>
                        <a:rPr lang="en-GB" dirty="0"/>
                        <a:t>F</a:t>
                      </a:r>
                    </a:p>
                  </a:txBody>
                  <a:tcPr/>
                </a:tc>
                <a:tc>
                  <a:txBody>
                    <a:bodyPr/>
                    <a:lstStyle/>
                    <a:p>
                      <a:r>
                        <a:rPr lang="en-GB" dirty="0"/>
                        <a:t>66</a:t>
                      </a:r>
                    </a:p>
                  </a:txBody>
                  <a:tcPr/>
                </a:tc>
                <a:tc>
                  <a:txBody>
                    <a:bodyPr/>
                    <a:lstStyle/>
                    <a:p>
                      <a:r>
                        <a:rPr lang="en-GB" dirty="0"/>
                        <a:t>…</a:t>
                      </a:r>
                    </a:p>
                  </a:txBody>
                  <a:tcPr/>
                </a:tc>
                <a:tc>
                  <a:txBody>
                    <a:bodyPr/>
                    <a:lstStyle/>
                    <a:p>
                      <a:r>
                        <a:rPr lang="en-GB" dirty="0"/>
                        <a:t>…</a:t>
                      </a:r>
                    </a:p>
                  </a:txBody>
                  <a:tcPr/>
                </a:tc>
                <a:tc>
                  <a:txBody>
                    <a:bodyPr/>
                    <a:lstStyle/>
                    <a:p>
                      <a:r>
                        <a:rPr lang="en-GB" dirty="0"/>
                        <a:t>0</a:t>
                      </a:r>
                    </a:p>
                  </a:txBody>
                  <a:tcPr/>
                </a:tc>
                <a:extLst>
                  <a:ext uri="{0D108BD9-81ED-4DB2-BD59-A6C34878D82A}">
                    <a16:rowId xmlns:a16="http://schemas.microsoft.com/office/drawing/2014/main" val="2625613556"/>
                  </a:ext>
                </a:extLst>
              </a:tr>
              <a:tr h="370840">
                <a:tc>
                  <a:txBody>
                    <a:bodyPr/>
                    <a:lstStyle/>
                    <a:p>
                      <a:r>
                        <a:rPr lang="en-GB" dirty="0"/>
                        <a:t>3</a:t>
                      </a:r>
                    </a:p>
                  </a:txBody>
                  <a:tcPr/>
                </a:tc>
                <a:tc>
                  <a:txBody>
                    <a:bodyPr/>
                    <a:lstStyle/>
                    <a:p>
                      <a:r>
                        <a:rPr lang="en-GB" dirty="0"/>
                        <a:t>2019</a:t>
                      </a:r>
                    </a:p>
                  </a:txBody>
                  <a:tcPr/>
                </a:tc>
                <a:tc>
                  <a:txBody>
                    <a:bodyPr/>
                    <a:lstStyle/>
                    <a:p>
                      <a:r>
                        <a:rPr lang="en-GB" dirty="0"/>
                        <a:t>F</a:t>
                      </a:r>
                    </a:p>
                  </a:txBody>
                  <a:tcPr/>
                </a:tc>
                <a:tc>
                  <a:txBody>
                    <a:bodyPr/>
                    <a:lstStyle/>
                    <a:p>
                      <a:r>
                        <a:rPr lang="en-GB" dirty="0"/>
                        <a:t>74</a:t>
                      </a:r>
                    </a:p>
                  </a:txBody>
                  <a:tcPr/>
                </a:tc>
                <a:tc>
                  <a:txBody>
                    <a:bodyPr/>
                    <a:lstStyle/>
                    <a:p>
                      <a:r>
                        <a:rPr lang="en-GB" dirty="0"/>
                        <a:t>…</a:t>
                      </a:r>
                    </a:p>
                  </a:txBody>
                  <a:tcPr/>
                </a:tc>
                <a:tc>
                  <a:txBody>
                    <a:bodyPr/>
                    <a:lstStyle/>
                    <a:p>
                      <a:r>
                        <a:rPr lang="en-GB" dirty="0"/>
                        <a:t>…</a:t>
                      </a:r>
                    </a:p>
                  </a:txBody>
                  <a:tcPr/>
                </a:tc>
                <a:tc>
                  <a:txBody>
                    <a:bodyPr/>
                    <a:lstStyle/>
                    <a:p>
                      <a:r>
                        <a:rPr lang="en-GB" dirty="0"/>
                        <a:t>1</a:t>
                      </a:r>
                    </a:p>
                  </a:txBody>
                  <a:tcPr/>
                </a:tc>
                <a:extLst>
                  <a:ext uri="{0D108BD9-81ED-4DB2-BD59-A6C34878D82A}">
                    <a16:rowId xmlns:a16="http://schemas.microsoft.com/office/drawing/2014/main" val="2283895421"/>
                  </a:ext>
                </a:extLst>
              </a:tr>
              <a:tr h="370840">
                <a:tc>
                  <a:txBody>
                    <a:bodyPr/>
                    <a:lstStyle/>
                    <a:p>
                      <a:r>
                        <a:rPr lang="en-GB" dirty="0"/>
                        <a:t>…</a:t>
                      </a:r>
                    </a:p>
                  </a:txBody>
                  <a:tcPr/>
                </a:tc>
                <a:tc>
                  <a:txBody>
                    <a:bodyPr/>
                    <a:lstStyle/>
                    <a:p>
                      <a:r>
                        <a:rPr lang="en-GB" dirty="0"/>
                        <a:t>…</a:t>
                      </a:r>
                    </a:p>
                  </a:txBody>
                  <a:tcPr/>
                </a:tc>
                <a:tc>
                  <a:txBody>
                    <a:bodyPr/>
                    <a:lstStyle/>
                    <a:p>
                      <a:r>
                        <a:rPr lang="en-GB" dirty="0"/>
                        <a:t>…</a:t>
                      </a:r>
                    </a:p>
                  </a:txBody>
                  <a:tcPr/>
                </a:tc>
                <a:tc>
                  <a:txBody>
                    <a:bodyPr/>
                    <a:lstStyle/>
                    <a:p>
                      <a:r>
                        <a:rPr lang="en-GB" dirty="0"/>
                        <a:t>…</a:t>
                      </a:r>
                    </a:p>
                  </a:txBody>
                  <a:tcPr/>
                </a:tc>
                <a:tc>
                  <a:txBody>
                    <a:bodyPr/>
                    <a:lstStyle/>
                    <a:p>
                      <a:r>
                        <a:rPr lang="en-GB" dirty="0"/>
                        <a:t>…</a:t>
                      </a:r>
                    </a:p>
                  </a:txBody>
                  <a:tcPr/>
                </a:tc>
                <a:tc>
                  <a:txBody>
                    <a:bodyPr/>
                    <a:lstStyle/>
                    <a:p>
                      <a:r>
                        <a:rPr lang="en-GB" dirty="0"/>
                        <a:t>…</a:t>
                      </a:r>
                    </a:p>
                  </a:txBody>
                  <a:tcPr/>
                </a:tc>
                <a:tc>
                  <a:txBody>
                    <a:bodyPr/>
                    <a:lstStyle/>
                    <a:p>
                      <a:r>
                        <a:rPr lang="en-GB" dirty="0"/>
                        <a:t>…</a:t>
                      </a:r>
                    </a:p>
                  </a:txBody>
                  <a:tcPr/>
                </a:tc>
                <a:extLst>
                  <a:ext uri="{0D108BD9-81ED-4DB2-BD59-A6C34878D82A}">
                    <a16:rowId xmlns:a16="http://schemas.microsoft.com/office/drawing/2014/main" val="3389100444"/>
                  </a:ext>
                </a:extLst>
              </a:tr>
              <a:tr h="370840">
                <a:tc>
                  <a:txBody>
                    <a:bodyPr/>
                    <a:lstStyle/>
                    <a:p>
                      <a:r>
                        <a:rPr lang="en-GB" dirty="0"/>
                        <a:t>1</a:t>
                      </a:r>
                    </a:p>
                  </a:txBody>
                  <a:tcPr/>
                </a:tc>
                <a:tc>
                  <a:txBody>
                    <a:bodyPr/>
                    <a:lstStyle/>
                    <a:p>
                      <a:r>
                        <a:rPr lang="en-GB" dirty="0"/>
                        <a:t>2020</a:t>
                      </a:r>
                    </a:p>
                  </a:txBody>
                  <a:tcPr/>
                </a:tc>
                <a:tc>
                  <a:txBody>
                    <a:bodyPr/>
                    <a:lstStyle/>
                    <a:p>
                      <a:r>
                        <a:rPr lang="en-GB" dirty="0"/>
                        <a:t>M</a:t>
                      </a:r>
                    </a:p>
                  </a:txBody>
                  <a:tcPr/>
                </a:tc>
                <a:tc>
                  <a:txBody>
                    <a:bodyPr/>
                    <a:lstStyle/>
                    <a:p>
                      <a:r>
                        <a:rPr lang="en-GB" dirty="0"/>
                        <a:t>72</a:t>
                      </a:r>
                    </a:p>
                  </a:txBody>
                  <a:tcPr/>
                </a:tc>
                <a:tc>
                  <a:txBody>
                    <a:bodyPr/>
                    <a:lstStyle/>
                    <a:p>
                      <a:r>
                        <a:rPr lang="en-GB" dirty="0"/>
                        <a:t>…</a:t>
                      </a:r>
                    </a:p>
                  </a:txBody>
                  <a:tcPr/>
                </a:tc>
                <a:tc>
                  <a:txBody>
                    <a:bodyPr/>
                    <a:lstStyle/>
                    <a:p>
                      <a:r>
                        <a:rPr lang="en-GB" dirty="0"/>
                        <a:t>…</a:t>
                      </a:r>
                    </a:p>
                  </a:txBody>
                  <a:tcPr/>
                </a:tc>
                <a:tc>
                  <a:txBody>
                    <a:bodyPr/>
                    <a:lstStyle/>
                    <a:p>
                      <a:r>
                        <a:rPr lang="en-GB" dirty="0"/>
                        <a:t>1</a:t>
                      </a:r>
                    </a:p>
                  </a:txBody>
                  <a:tcPr/>
                </a:tc>
                <a:extLst>
                  <a:ext uri="{0D108BD9-81ED-4DB2-BD59-A6C34878D82A}">
                    <a16:rowId xmlns:a16="http://schemas.microsoft.com/office/drawing/2014/main" val="1767956623"/>
                  </a:ext>
                </a:extLst>
              </a:tr>
              <a:tr h="370840">
                <a:tc>
                  <a:txBody>
                    <a:bodyPr/>
                    <a:lstStyle/>
                    <a:p>
                      <a:r>
                        <a:rPr lang="en-GB" dirty="0"/>
                        <a:t>2</a:t>
                      </a:r>
                    </a:p>
                  </a:txBody>
                  <a:tcPr/>
                </a:tc>
                <a:tc>
                  <a:txBody>
                    <a:bodyPr/>
                    <a:lstStyle/>
                    <a:p>
                      <a:r>
                        <a:rPr lang="en-GB" dirty="0"/>
                        <a:t>2020</a:t>
                      </a:r>
                    </a:p>
                  </a:txBody>
                  <a:tcPr/>
                </a:tc>
                <a:tc>
                  <a:txBody>
                    <a:bodyPr/>
                    <a:lstStyle/>
                    <a:p>
                      <a:r>
                        <a:rPr lang="en-GB" dirty="0"/>
                        <a:t>F</a:t>
                      </a:r>
                    </a:p>
                  </a:txBody>
                  <a:tcPr/>
                </a:tc>
                <a:tc>
                  <a:txBody>
                    <a:bodyPr/>
                    <a:lstStyle/>
                    <a:p>
                      <a:r>
                        <a:rPr lang="en-GB" dirty="0"/>
                        <a:t>67</a:t>
                      </a:r>
                    </a:p>
                  </a:txBody>
                  <a:tcPr/>
                </a:tc>
                <a:tc>
                  <a:txBody>
                    <a:bodyPr/>
                    <a:lstStyle/>
                    <a:p>
                      <a:r>
                        <a:rPr lang="en-GB" dirty="0"/>
                        <a:t>…</a:t>
                      </a:r>
                    </a:p>
                  </a:txBody>
                  <a:tcPr/>
                </a:tc>
                <a:tc>
                  <a:txBody>
                    <a:bodyPr/>
                    <a:lstStyle/>
                    <a:p>
                      <a:r>
                        <a:rPr lang="en-GB" dirty="0"/>
                        <a:t>…</a:t>
                      </a:r>
                    </a:p>
                  </a:txBody>
                  <a:tcPr/>
                </a:tc>
                <a:tc>
                  <a:txBody>
                    <a:bodyPr/>
                    <a:lstStyle/>
                    <a:p>
                      <a:r>
                        <a:rPr lang="en-GB" dirty="0"/>
                        <a:t>0</a:t>
                      </a:r>
                    </a:p>
                  </a:txBody>
                  <a:tcPr/>
                </a:tc>
                <a:extLst>
                  <a:ext uri="{0D108BD9-81ED-4DB2-BD59-A6C34878D82A}">
                    <a16:rowId xmlns:a16="http://schemas.microsoft.com/office/drawing/2014/main" val="1917109603"/>
                  </a:ext>
                </a:extLst>
              </a:tr>
            </a:tbl>
          </a:graphicData>
        </a:graphic>
      </p:graphicFrame>
      <p:sp>
        <p:nvSpPr>
          <p:cNvPr id="7" name="Slide Number Placeholder 6">
            <a:extLst>
              <a:ext uri="{FF2B5EF4-FFF2-40B4-BE49-F238E27FC236}">
                <a16:creationId xmlns:a16="http://schemas.microsoft.com/office/drawing/2014/main" id="{A0AF264A-A3D3-4E6C-9ADA-C9DA806BBAA0}"/>
              </a:ext>
            </a:extLst>
          </p:cNvPr>
          <p:cNvSpPr>
            <a:spLocks noGrp="1"/>
          </p:cNvSpPr>
          <p:nvPr>
            <p:ph type="sldNum" sz="quarter" idx="12"/>
          </p:nvPr>
        </p:nvSpPr>
        <p:spPr/>
        <p:txBody>
          <a:bodyPr/>
          <a:lstStyle/>
          <a:p>
            <a:fld id="{FE8DA6AF-1811-4E27-A96F-54109F1D0275}" type="slidenum">
              <a:rPr lang="en-GB" smtClean="0"/>
              <a:pPr/>
              <a:t>6</a:t>
            </a:fld>
            <a:endParaRPr lang="en-GB" dirty="0"/>
          </a:p>
        </p:txBody>
      </p:sp>
    </p:spTree>
    <p:extLst>
      <p:ext uri="{BB962C8B-B14F-4D97-AF65-F5344CB8AC3E}">
        <p14:creationId xmlns:p14="http://schemas.microsoft.com/office/powerpoint/2010/main" val="31982826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764" y="53659"/>
            <a:ext cx="8982471" cy="1143000"/>
          </a:xfrm>
        </p:spPr>
        <p:txBody>
          <a:bodyPr/>
          <a:lstStyle/>
          <a:p>
            <a:br>
              <a:rPr lang="en-GB" dirty="0"/>
            </a:br>
            <a:r>
              <a:rPr lang="en-GB" dirty="0"/>
              <a:t>Hazard aka  “force of mortality” and “mortality intensity”</a:t>
            </a:r>
            <a:br>
              <a:rPr lang="en-GB" dirty="0"/>
            </a:br>
            <a:endParaRPr lang="en-GB" dirty="0"/>
          </a:p>
        </p:txBody>
      </p:sp>
      <p:sp>
        <p:nvSpPr>
          <p:cNvPr id="3" name="Content Placeholder 2"/>
          <p:cNvSpPr>
            <a:spLocks noGrp="1"/>
          </p:cNvSpPr>
          <p:nvPr>
            <p:ph idx="1"/>
          </p:nvPr>
        </p:nvSpPr>
        <p:spPr>
          <a:xfrm>
            <a:off x="428229" y="1557338"/>
            <a:ext cx="4020715" cy="4640262"/>
          </a:xfrm>
        </p:spPr>
        <p:txBody>
          <a:bodyPr/>
          <a:lstStyle/>
          <a:p>
            <a:r>
              <a:rPr lang="en-GB" dirty="0">
                <a:solidFill>
                  <a:schemeClr val="tx1"/>
                </a:solidFill>
              </a:rPr>
              <a:t>Survival analysis  often aims  to model the </a:t>
            </a:r>
            <a:r>
              <a:rPr lang="en-GB" b="1" dirty="0">
                <a:solidFill>
                  <a:schemeClr val="accent1"/>
                </a:solidFill>
              </a:rPr>
              <a:t>hazards</a:t>
            </a:r>
            <a:r>
              <a:rPr lang="en-GB" dirty="0">
                <a:solidFill>
                  <a:schemeClr val="tx1"/>
                </a:solidFill>
              </a:rPr>
              <a:t> of death.</a:t>
            </a:r>
          </a:p>
          <a:p>
            <a:r>
              <a:rPr lang="en-GB" dirty="0">
                <a:solidFill>
                  <a:schemeClr val="tx1"/>
                </a:solidFill>
              </a:rPr>
              <a:t>Hazard is an instantaneous failure rate at time (age) </a:t>
            </a:r>
            <a:r>
              <a:rPr lang="en-GB" i="1" dirty="0">
                <a:solidFill>
                  <a:schemeClr val="tx1"/>
                </a:solidFill>
              </a:rPr>
              <a:t>t	</a:t>
            </a:r>
          </a:p>
          <a:p>
            <a:pPr lvl="1"/>
            <a:r>
              <a:rPr lang="en-GB" dirty="0">
                <a:solidFill>
                  <a:schemeClr val="tx1"/>
                </a:solidFill>
              </a:rPr>
              <a:t>Probability that an individual will experience the event at time </a:t>
            </a:r>
            <a:r>
              <a:rPr lang="en-GB" i="1" dirty="0">
                <a:solidFill>
                  <a:schemeClr val="tx1"/>
                </a:solidFill>
              </a:rPr>
              <a:t>t</a:t>
            </a:r>
            <a:r>
              <a:rPr lang="en-GB" dirty="0">
                <a:solidFill>
                  <a:schemeClr val="tx1"/>
                </a:solidFill>
              </a:rPr>
              <a:t> given that the event has not yet occurred.</a:t>
            </a:r>
          </a:p>
          <a:p>
            <a:endParaRPr lang="en-GB" dirty="0"/>
          </a:p>
        </p:txBody>
      </p:sp>
      <p:sp>
        <p:nvSpPr>
          <p:cNvPr id="4" name="Date Placeholder 3"/>
          <p:cNvSpPr>
            <a:spLocks noGrp="1"/>
          </p:cNvSpPr>
          <p:nvPr>
            <p:ph type="dt" sz="half" idx="10"/>
          </p:nvPr>
        </p:nvSpPr>
        <p:spPr/>
        <p:txBody>
          <a:bodyPr/>
          <a:lstStyle/>
          <a:p>
            <a:r>
              <a:rPr lang="en-US"/>
              <a:t>15/06/21</a:t>
            </a:r>
            <a:endParaRPr lang="en-GB" dirty="0"/>
          </a:p>
        </p:txBody>
      </p:sp>
      <p:sp>
        <p:nvSpPr>
          <p:cNvPr id="5" name="Slide Number Placeholder 4"/>
          <p:cNvSpPr>
            <a:spLocks noGrp="1"/>
          </p:cNvSpPr>
          <p:nvPr>
            <p:ph type="sldNum" sz="quarter" idx="12"/>
          </p:nvPr>
        </p:nvSpPr>
        <p:spPr/>
        <p:txBody>
          <a:bodyPr/>
          <a:lstStyle/>
          <a:p>
            <a:fld id="{FE8DA6AF-1811-4E27-A96F-54109F1D0275}" type="slidenum">
              <a:rPr lang="en-GB" smtClean="0"/>
              <a:pPr/>
              <a:t>7</a:t>
            </a:fld>
            <a:endParaRPr lang="en-GB" dirty="0"/>
          </a:p>
        </p:txBody>
      </p:sp>
      <p:pic>
        <p:nvPicPr>
          <p:cNvPr id="6" name="Picture 5">
            <a:extLst>
              <a:ext uri="{FF2B5EF4-FFF2-40B4-BE49-F238E27FC236}">
                <a16:creationId xmlns:a16="http://schemas.microsoft.com/office/drawing/2014/main" id="{CD5BAF0A-39D7-429E-B023-BF7B92C3B604}"/>
              </a:ext>
            </a:extLst>
          </p:cNvPr>
          <p:cNvPicPr>
            <a:picLocks noChangeAspect="1"/>
          </p:cNvPicPr>
          <p:nvPr/>
        </p:nvPicPr>
        <p:blipFill>
          <a:blip r:embed="rId2"/>
          <a:stretch>
            <a:fillRect/>
          </a:stretch>
        </p:blipFill>
        <p:spPr>
          <a:xfrm>
            <a:off x="4736976" y="1043632"/>
            <a:ext cx="4179094" cy="2444769"/>
          </a:xfrm>
          <a:prstGeom prst="rect">
            <a:avLst/>
          </a:prstGeom>
        </p:spPr>
      </p:pic>
      <p:pic>
        <p:nvPicPr>
          <p:cNvPr id="7" name="Picture 6">
            <a:extLst>
              <a:ext uri="{FF2B5EF4-FFF2-40B4-BE49-F238E27FC236}">
                <a16:creationId xmlns:a16="http://schemas.microsoft.com/office/drawing/2014/main" id="{64505324-B190-4BD8-A61F-9B115BB5894B}"/>
              </a:ext>
            </a:extLst>
          </p:cNvPr>
          <p:cNvPicPr>
            <a:picLocks noChangeAspect="1"/>
          </p:cNvPicPr>
          <p:nvPr/>
        </p:nvPicPr>
        <p:blipFill rotWithShape="1">
          <a:blip r:embed="rId3"/>
          <a:srcRect t="1811"/>
          <a:stretch/>
        </p:blipFill>
        <p:spPr>
          <a:xfrm>
            <a:off x="4736976" y="3657949"/>
            <a:ext cx="4179094" cy="2574892"/>
          </a:xfrm>
          <a:prstGeom prst="rect">
            <a:avLst/>
          </a:prstGeom>
        </p:spPr>
      </p:pic>
    </p:spTree>
    <p:extLst>
      <p:ext uri="{BB962C8B-B14F-4D97-AF65-F5344CB8AC3E}">
        <p14:creationId xmlns:p14="http://schemas.microsoft.com/office/powerpoint/2010/main" val="8383308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2520" y="5397"/>
            <a:ext cx="8982471" cy="1019893"/>
          </a:xfrm>
        </p:spPr>
        <p:txBody>
          <a:bodyPr/>
          <a:lstStyle/>
          <a:p>
            <a:r>
              <a:rPr lang="en-GB" dirty="0"/>
              <a:t>Cox proportional hazards regression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28229" y="1196752"/>
                <a:ext cx="8982471" cy="4640262"/>
              </a:xfrm>
            </p:spPr>
            <p:txBody>
              <a:bodyPr/>
              <a:lstStyle/>
              <a:p>
                <a:r>
                  <a:rPr lang="en-GB" dirty="0"/>
                  <a:t>The type of regression model typically used in survival analysis in medicine is the Cox proportional hazards regression model.</a:t>
                </a:r>
              </a:p>
              <a:p>
                <a:r>
                  <a:rPr lang="en-GB" dirty="0"/>
                  <a:t>The Cox model estimates the hazard or force of mortality  </a:t>
                </a:r>
                <a:r>
                  <a:rPr lang="en-GB" i="1" dirty="0" err="1"/>
                  <a:t>μ</a:t>
                </a:r>
                <a:r>
                  <a:rPr lang="en-GB" i="1" baseline="-25000" dirty="0" err="1"/>
                  <a:t>i</a:t>
                </a:r>
                <a:r>
                  <a:rPr lang="en-GB" i="1" dirty="0"/>
                  <a:t>(t)</a:t>
                </a:r>
                <a:r>
                  <a:rPr lang="en-GB" dirty="0"/>
                  <a:t> for subject </a:t>
                </a:r>
                <a:r>
                  <a:rPr lang="en-GB" i="1" dirty="0" err="1"/>
                  <a:t>i</a:t>
                </a:r>
                <a:r>
                  <a:rPr lang="en-GB" dirty="0"/>
                  <a:t> for time </a:t>
                </a:r>
                <a:r>
                  <a:rPr lang="en-GB" i="1" dirty="0"/>
                  <a:t>t</a:t>
                </a:r>
                <a:r>
                  <a:rPr lang="en-GB" dirty="0"/>
                  <a:t> by multiplying the baseline hazard function </a:t>
                </a:r>
                <a:r>
                  <a:rPr lang="en-GB" i="1" dirty="0"/>
                  <a:t>μ</a:t>
                </a:r>
                <a:r>
                  <a:rPr lang="en-GB" i="1" baseline="-25000" dirty="0"/>
                  <a:t>0</a:t>
                </a:r>
                <a:r>
                  <a:rPr lang="en-GB" i="1" dirty="0"/>
                  <a:t>(t)</a:t>
                </a:r>
                <a:r>
                  <a:rPr lang="en-GB" dirty="0"/>
                  <a:t> by the subject’s risk score </a:t>
                </a:r>
                <a:r>
                  <a:rPr lang="en-GB" i="1" dirty="0" err="1"/>
                  <a:t>r</a:t>
                </a:r>
                <a:r>
                  <a:rPr lang="en-GB" i="1" baseline="-25000" dirty="0" err="1"/>
                  <a:t>i</a:t>
                </a:r>
                <a:r>
                  <a:rPr lang="en-GB" dirty="0"/>
                  <a:t> as </a:t>
                </a:r>
              </a:p>
              <a:p>
                <a:pPr marL="0" indent="0">
                  <a:buNone/>
                </a:pPr>
                <a:r>
                  <a:rPr lang="en-GB" dirty="0"/>
                  <a:t> </a:t>
                </a:r>
                <a14:m>
                  <m:oMath xmlns:m="http://schemas.openxmlformats.org/officeDocument/2006/math">
                    <m:sSub>
                      <m:sSubPr>
                        <m:ctrlPr>
                          <a:rPr lang="en-GB" i="1">
                            <a:latin typeface="Cambria Math" panose="02040503050406030204" pitchFamily="18" charset="0"/>
                          </a:rPr>
                        </m:ctrlPr>
                      </m:sSubPr>
                      <m:e>
                        <m:r>
                          <a:rPr lang="en-GB" b="0" i="1" smtClean="0">
                            <a:latin typeface="Cambria Math" panose="02040503050406030204" pitchFamily="18" charset="0"/>
                          </a:rPr>
                          <m:t>                 </m:t>
                        </m:r>
                        <m:r>
                          <a:rPr lang="en-GB" i="1">
                            <a:latin typeface="Cambria Math" panose="02040503050406030204" pitchFamily="18" charset="0"/>
                          </a:rPr>
                          <m:t>𝜇</m:t>
                        </m:r>
                      </m:e>
                      <m:sub>
                        <m:r>
                          <a:rPr lang="en-GB" i="1">
                            <a:latin typeface="Cambria Math" panose="02040503050406030204" pitchFamily="18" charset="0"/>
                          </a:rPr>
                          <m:t>𝑖</m:t>
                        </m:r>
                      </m:sub>
                    </m:sSub>
                    <m:d>
                      <m:dPr>
                        <m:ctrlPr>
                          <a:rPr lang="en-GB" i="1">
                            <a:latin typeface="Cambria Math" panose="02040503050406030204" pitchFamily="18" charset="0"/>
                          </a:rPr>
                        </m:ctrlPr>
                      </m:dPr>
                      <m:e>
                        <m:r>
                          <a:rPr lang="en-GB" b="0" i="1" smtClean="0">
                            <a:latin typeface="Cambria Math" panose="02040503050406030204" pitchFamily="18" charset="0"/>
                          </a:rPr>
                          <m:t>𝑡</m:t>
                        </m:r>
                        <m:r>
                          <a:rPr lang="en-GB" i="1">
                            <a:latin typeface="Cambria Math" panose="02040503050406030204" pitchFamily="18" charset="0"/>
                          </a:rPr>
                          <m:t>, </m:t>
                        </m:r>
                        <m:r>
                          <a:rPr lang="en-GB" i="1">
                            <a:latin typeface="Cambria Math" panose="02040503050406030204" pitchFamily="18" charset="0"/>
                          </a:rPr>
                          <m:t>𝛽</m:t>
                        </m:r>
                        <m:r>
                          <a:rPr lang="en-GB" i="1">
                            <a:latin typeface="Cambria Math" panose="02040503050406030204" pitchFamily="18" charset="0"/>
                          </a:rPr>
                          <m:t>, </m:t>
                        </m:r>
                        <m:sSub>
                          <m:sSubPr>
                            <m:ctrlPr>
                              <a:rPr lang="en-GB" i="1">
                                <a:latin typeface="Cambria Math" panose="02040503050406030204" pitchFamily="18" charset="0"/>
                              </a:rPr>
                            </m:ctrlPr>
                          </m:sSubPr>
                          <m:e>
                            <m:r>
                              <a:rPr lang="en-GB" i="1">
                                <a:latin typeface="Cambria Math" panose="02040503050406030204" pitchFamily="18" charset="0"/>
                              </a:rPr>
                              <m:t>𝑍</m:t>
                            </m:r>
                          </m:e>
                          <m:sub>
                            <m:r>
                              <a:rPr lang="en-GB" i="1">
                                <a:latin typeface="Cambria Math" panose="02040503050406030204" pitchFamily="18" charset="0"/>
                              </a:rPr>
                              <m:t>𝑖</m:t>
                            </m:r>
                          </m:sub>
                        </m:sSub>
                      </m:e>
                    </m:d>
                    <m:r>
                      <a:rPr lang="en-GB" i="1">
                        <a:latin typeface="Cambria Math" panose="02040503050406030204" pitchFamily="18" charset="0"/>
                      </a:rPr>
                      <m:t>= </m:t>
                    </m:r>
                    <m:sSub>
                      <m:sSubPr>
                        <m:ctrlPr>
                          <a:rPr lang="en-GB" i="1">
                            <a:latin typeface="Cambria Math" panose="02040503050406030204" pitchFamily="18" charset="0"/>
                          </a:rPr>
                        </m:ctrlPr>
                      </m:sSubPr>
                      <m:e>
                        <m:r>
                          <a:rPr lang="en-GB" i="1">
                            <a:latin typeface="Cambria Math" panose="02040503050406030204" pitchFamily="18" charset="0"/>
                          </a:rPr>
                          <m:t>𝜇</m:t>
                        </m:r>
                      </m:e>
                      <m:sub>
                        <m:r>
                          <a:rPr lang="en-GB" i="1">
                            <a:latin typeface="Cambria Math" panose="02040503050406030204" pitchFamily="18" charset="0"/>
                          </a:rPr>
                          <m:t>0</m:t>
                        </m:r>
                      </m:sub>
                    </m:sSub>
                    <m:d>
                      <m:dPr>
                        <m:ctrlPr>
                          <a:rPr lang="en-GB" i="1">
                            <a:latin typeface="Cambria Math" panose="02040503050406030204" pitchFamily="18" charset="0"/>
                          </a:rPr>
                        </m:ctrlPr>
                      </m:dPr>
                      <m:e>
                        <m:r>
                          <a:rPr lang="en-GB" b="0" i="1" smtClean="0">
                            <a:latin typeface="Cambria Math" panose="02040503050406030204" pitchFamily="18" charset="0"/>
                          </a:rPr>
                          <m:t>𝑡</m:t>
                        </m:r>
                      </m:e>
                    </m:d>
                    <m:sSub>
                      <m:sSubPr>
                        <m:ctrlPr>
                          <a:rPr lang="en-GB" i="1">
                            <a:latin typeface="Cambria Math" panose="02040503050406030204" pitchFamily="18" charset="0"/>
                          </a:rPr>
                        </m:ctrlPr>
                      </m:sSubPr>
                      <m:e>
                        <m:r>
                          <a:rPr lang="en-GB" i="1">
                            <a:latin typeface="Cambria Math" panose="02040503050406030204" pitchFamily="18" charset="0"/>
                          </a:rPr>
                          <m:t> </m:t>
                        </m:r>
                        <m:r>
                          <a:rPr lang="en-GB" i="1">
                            <a:latin typeface="Cambria Math" panose="02040503050406030204" pitchFamily="18" charset="0"/>
                          </a:rPr>
                          <m:t>𝑟</m:t>
                        </m:r>
                      </m:e>
                      <m:sub>
                        <m:r>
                          <a:rPr lang="en-GB" i="1">
                            <a:latin typeface="Cambria Math" panose="02040503050406030204" pitchFamily="18" charset="0"/>
                          </a:rPr>
                          <m:t>𝑖</m:t>
                        </m:r>
                      </m:sub>
                    </m:sSub>
                    <m:d>
                      <m:dPr>
                        <m:ctrlPr>
                          <a:rPr lang="en-GB" i="1">
                            <a:latin typeface="Cambria Math" panose="02040503050406030204" pitchFamily="18" charset="0"/>
                          </a:rPr>
                        </m:ctrlPr>
                      </m:dPr>
                      <m:e>
                        <m:r>
                          <a:rPr lang="en-GB" i="1">
                            <a:latin typeface="Cambria Math" panose="02040503050406030204" pitchFamily="18" charset="0"/>
                          </a:rPr>
                          <m:t>𝛽</m:t>
                        </m:r>
                        <m:r>
                          <a:rPr lang="en-GB" i="1">
                            <a:latin typeface="Cambria Math" panose="02040503050406030204" pitchFamily="18" charset="0"/>
                          </a:rPr>
                          <m:t>, </m:t>
                        </m:r>
                        <m:sSub>
                          <m:sSubPr>
                            <m:ctrlPr>
                              <a:rPr lang="en-GB" i="1">
                                <a:latin typeface="Cambria Math" panose="02040503050406030204" pitchFamily="18" charset="0"/>
                              </a:rPr>
                            </m:ctrlPr>
                          </m:sSubPr>
                          <m:e>
                            <m:r>
                              <a:rPr lang="en-GB" i="1">
                                <a:latin typeface="Cambria Math" panose="02040503050406030204" pitchFamily="18" charset="0"/>
                              </a:rPr>
                              <m:t>𝑍</m:t>
                            </m:r>
                          </m:e>
                          <m:sub>
                            <m:r>
                              <a:rPr lang="en-GB" i="1">
                                <a:latin typeface="Cambria Math" panose="02040503050406030204" pitchFamily="18" charset="0"/>
                              </a:rPr>
                              <m:t>𝑖</m:t>
                            </m:r>
                          </m:sub>
                        </m:sSub>
                      </m:e>
                    </m:d>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𝜇</m:t>
                        </m:r>
                      </m:e>
                      <m:sub>
                        <m:r>
                          <a:rPr lang="en-GB" i="1">
                            <a:latin typeface="Cambria Math" panose="02040503050406030204" pitchFamily="18" charset="0"/>
                          </a:rPr>
                          <m:t>0</m:t>
                        </m:r>
                      </m:sub>
                    </m:sSub>
                    <m:d>
                      <m:dPr>
                        <m:ctrlPr>
                          <a:rPr lang="en-GB" i="1">
                            <a:latin typeface="Cambria Math" panose="02040503050406030204" pitchFamily="18" charset="0"/>
                          </a:rPr>
                        </m:ctrlPr>
                      </m:dPr>
                      <m:e>
                        <m:r>
                          <a:rPr lang="en-GB" b="0" i="1" smtClean="0">
                            <a:latin typeface="Cambria Math" panose="02040503050406030204" pitchFamily="18" charset="0"/>
                          </a:rPr>
                          <m:t>𝑡</m:t>
                        </m:r>
                      </m:e>
                    </m:d>
                    <m:sSup>
                      <m:sSupPr>
                        <m:ctrlPr>
                          <a:rPr lang="en-GB" i="1">
                            <a:latin typeface="Cambria Math" panose="02040503050406030204" pitchFamily="18" charset="0"/>
                          </a:rPr>
                        </m:ctrlPr>
                      </m:sSupPr>
                      <m:e>
                        <m:r>
                          <a:rPr lang="en-GB" i="1">
                            <a:latin typeface="Cambria Math" panose="02040503050406030204" pitchFamily="18" charset="0"/>
                          </a:rPr>
                          <m:t>𝑒</m:t>
                        </m:r>
                      </m:e>
                      <m:sup>
                        <m:r>
                          <a:rPr lang="en-GB" i="1">
                            <a:latin typeface="Cambria Math" panose="02040503050406030204" pitchFamily="18" charset="0"/>
                          </a:rPr>
                          <m:t>𝛽</m:t>
                        </m:r>
                        <m:r>
                          <a:rPr lang="en-GB" i="1">
                            <a:latin typeface="Cambria Math" panose="02040503050406030204" pitchFamily="18" charset="0"/>
                          </a:rPr>
                          <m:t> </m:t>
                        </m:r>
                        <m:sSub>
                          <m:sSubPr>
                            <m:ctrlPr>
                              <a:rPr lang="en-GB" i="1">
                                <a:latin typeface="Cambria Math" panose="02040503050406030204" pitchFamily="18" charset="0"/>
                              </a:rPr>
                            </m:ctrlPr>
                          </m:sSubPr>
                          <m:e>
                            <m:r>
                              <a:rPr lang="en-GB" i="1">
                                <a:latin typeface="Cambria Math" panose="02040503050406030204" pitchFamily="18" charset="0"/>
                              </a:rPr>
                              <m:t>𝑍</m:t>
                            </m:r>
                          </m:e>
                          <m:sub>
                            <m:r>
                              <a:rPr lang="en-GB" i="1">
                                <a:latin typeface="Cambria Math" panose="02040503050406030204" pitchFamily="18" charset="0"/>
                              </a:rPr>
                              <m:t>𝑖</m:t>
                            </m:r>
                          </m:sub>
                        </m:sSub>
                      </m:sup>
                    </m:sSup>
                    <m:r>
                      <a:rPr lang="en-GB" i="1">
                        <a:latin typeface="Cambria Math" panose="02040503050406030204" pitchFamily="18" charset="0"/>
                      </a:rPr>
                      <m:t> </m:t>
                    </m:r>
                  </m:oMath>
                </a14:m>
                <a:endParaRPr lang="en-GB" i="1" dirty="0"/>
              </a:p>
              <a:p>
                <a:r>
                  <a:rPr lang="en-GB" dirty="0"/>
                  <a:t>The risk factors </a:t>
                </a:r>
                <a:r>
                  <a:rPr lang="en-GB" i="1" dirty="0"/>
                  <a:t>Z</a:t>
                </a:r>
                <a:r>
                  <a:rPr lang="en-GB" dirty="0"/>
                  <a:t> have a log-linear contribution to the force of mortality which does not depend on time </a:t>
                </a:r>
                <a:r>
                  <a:rPr lang="en-GB" i="1" dirty="0"/>
                  <a:t>t</a:t>
                </a:r>
                <a:r>
                  <a:rPr lang="en-GB" dirty="0"/>
                  <a:t>. </a:t>
                </a:r>
              </a:p>
              <a:p>
                <a:r>
                  <a:rPr lang="en-GB" dirty="0"/>
                  <a:t>The hazard ratio for subjects </a:t>
                </a:r>
                <a:r>
                  <a:rPr lang="en-GB" dirty="0" err="1"/>
                  <a:t>i</a:t>
                </a:r>
                <a:r>
                  <a:rPr lang="en-GB" dirty="0"/>
                  <a:t> and j does not include the baseline hazard, and is constant over time (age).</a:t>
                </a:r>
              </a:p>
              <a:p>
                <a:endParaRPr lang="en-GB"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28229" y="1196752"/>
                <a:ext cx="8982471" cy="4640262"/>
              </a:xfrm>
              <a:blipFill>
                <a:blip r:embed="rId2"/>
                <a:stretch>
                  <a:fillRect l="-882" t="-919" r="-1560" b="-131"/>
                </a:stretch>
              </a:blipFill>
            </p:spPr>
            <p:txBody>
              <a:bodyPr/>
              <a:lstStyle/>
              <a:p>
                <a:r>
                  <a:rPr lang="en-GB">
                    <a:noFill/>
                  </a:rPr>
                  <a:t> </a:t>
                </a:r>
              </a:p>
            </p:txBody>
          </p:sp>
        </mc:Fallback>
      </mc:AlternateContent>
      <p:sp>
        <p:nvSpPr>
          <p:cNvPr id="6" name="Date Placeholder 3"/>
          <p:cNvSpPr>
            <a:spLocks noGrp="1"/>
          </p:cNvSpPr>
          <p:nvPr>
            <p:ph type="dt" sz="half" idx="4294967295"/>
          </p:nvPr>
        </p:nvSpPr>
        <p:spPr>
          <a:xfrm>
            <a:off x="428229" y="6410325"/>
            <a:ext cx="2378471" cy="331788"/>
          </a:xfrm>
          <a:prstGeom prst="rect">
            <a:avLst/>
          </a:prstGeom>
        </p:spPr>
        <p:txBody>
          <a:bodyPr/>
          <a:lstStyle/>
          <a:p>
            <a:r>
              <a:rPr lang="en-US"/>
              <a:t>15/06/21</a:t>
            </a:r>
            <a:endParaRPr lang="en-GB" dirty="0"/>
          </a:p>
        </p:txBody>
      </p:sp>
      <p:sp>
        <p:nvSpPr>
          <p:cNvPr id="4" name="Slide Number Placeholder 3">
            <a:extLst>
              <a:ext uri="{FF2B5EF4-FFF2-40B4-BE49-F238E27FC236}">
                <a16:creationId xmlns:a16="http://schemas.microsoft.com/office/drawing/2014/main" id="{3B592AC5-5DA8-4EB0-A281-FB3764A0F889}"/>
              </a:ext>
            </a:extLst>
          </p:cNvPr>
          <p:cNvSpPr>
            <a:spLocks noGrp="1"/>
          </p:cNvSpPr>
          <p:nvPr>
            <p:ph type="sldNum" sz="quarter" idx="12"/>
          </p:nvPr>
        </p:nvSpPr>
        <p:spPr/>
        <p:txBody>
          <a:bodyPr/>
          <a:lstStyle/>
          <a:p>
            <a:fld id="{FE8DA6AF-1811-4E27-A96F-54109F1D0275}" type="slidenum">
              <a:rPr lang="en-GB" smtClean="0"/>
              <a:pPr/>
              <a:t>8</a:t>
            </a:fld>
            <a:endParaRPr lang="en-GB" dirty="0"/>
          </a:p>
        </p:txBody>
      </p:sp>
    </p:spTree>
    <p:extLst>
      <p:ext uri="{BB962C8B-B14F-4D97-AF65-F5344CB8AC3E}">
        <p14:creationId xmlns:p14="http://schemas.microsoft.com/office/powerpoint/2010/main" val="2951721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Hazard ratio (HR)</a:t>
            </a:r>
          </a:p>
        </p:txBody>
      </p:sp>
      <p:sp>
        <p:nvSpPr>
          <p:cNvPr id="3" name="Content Placeholder 2"/>
          <p:cNvSpPr>
            <a:spLocks noGrp="1"/>
          </p:cNvSpPr>
          <p:nvPr>
            <p:ph idx="1"/>
          </p:nvPr>
        </p:nvSpPr>
        <p:spPr>
          <a:xfrm>
            <a:off x="428229" y="1557338"/>
            <a:ext cx="3948707" cy="4640262"/>
          </a:xfrm>
        </p:spPr>
        <p:txBody>
          <a:bodyPr/>
          <a:lstStyle/>
          <a:p>
            <a:r>
              <a:rPr lang="en-GB" dirty="0">
                <a:solidFill>
                  <a:schemeClr val="tx1"/>
                </a:solidFill>
              </a:rPr>
              <a:t>Comparison of two hazard functions</a:t>
            </a:r>
          </a:p>
          <a:p>
            <a:r>
              <a:rPr lang="en-GB" dirty="0">
                <a:solidFill>
                  <a:schemeClr val="tx1"/>
                </a:solidFill>
              </a:rPr>
              <a:t>Cox model assumes </a:t>
            </a:r>
            <a:r>
              <a:rPr lang="en-GB" b="1" dirty="0">
                <a:solidFill>
                  <a:schemeClr val="tx1"/>
                </a:solidFill>
              </a:rPr>
              <a:t>constant hazard ratio over time</a:t>
            </a:r>
          </a:p>
          <a:p>
            <a:endParaRPr lang="en-GB" dirty="0">
              <a:solidFill>
                <a:schemeClr val="tx1"/>
              </a:solidFill>
            </a:endParaRPr>
          </a:p>
        </p:txBody>
      </p:sp>
      <p:sp>
        <p:nvSpPr>
          <p:cNvPr id="4" name="Date Placeholder 3"/>
          <p:cNvSpPr>
            <a:spLocks noGrp="1"/>
          </p:cNvSpPr>
          <p:nvPr>
            <p:ph type="dt" sz="half" idx="10"/>
          </p:nvPr>
        </p:nvSpPr>
        <p:spPr/>
        <p:txBody>
          <a:bodyPr/>
          <a:lstStyle/>
          <a:p>
            <a:r>
              <a:rPr lang="en-US"/>
              <a:t>15/06/21</a:t>
            </a:r>
            <a:endParaRPr lang="en-GB" dirty="0"/>
          </a:p>
        </p:txBody>
      </p:sp>
      <p:pic>
        <p:nvPicPr>
          <p:cNvPr id="5" name="Picture 4">
            <a:extLst>
              <a:ext uri="{FF2B5EF4-FFF2-40B4-BE49-F238E27FC236}">
                <a16:creationId xmlns:a16="http://schemas.microsoft.com/office/drawing/2014/main" id="{F12C62D7-60BE-428F-A4E7-147E0667BAC7}"/>
              </a:ext>
            </a:extLst>
          </p:cNvPr>
          <p:cNvPicPr>
            <a:picLocks noChangeAspect="1"/>
          </p:cNvPicPr>
          <p:nvPr/>
        </p:nvPicPr>
        <p:blipFill>
          <a:blip r:embed="rId2"/>
          <a:stretch>
            <a:fillRect/>
          </a:stretch>
        </p:blipFill>
        <p:spPr>
          <a:xfrm>
            <a:off x="5007583" y="836712"/>
            <a:ext cx="4179094" cy="2632828"/>
          </a:xfrm>
          <a:prstGeom prst="rect">
            <a:avLst/>
          </a:prstGeom>
        </p:spPr>
      </p:pic>
      <p:pic>
        <p:nvPicPr>
          <p:cNvPr id="6" name="Picture 5">
            <a:extLst>
              <a:ext uri="{FF2B5EF4-FFF2-40B4-BE49-F238E27FC236}">
                <a16:creationId xmlns:a16="http://schemas.microsoft.com/office/drawing/2014/main" id="{A60C2D1F-C1CE-4FFC-AA17-58CC34CB285A}"/>
              </a:ext>
            </a:extLst>
          </p:cNvPr>
          <p:cNvPicPr>
            <a:picLocks noChangeAspect="1"/>
          </p:cNvPicPr>
          <p:nvPr/>
        </p:nvPicPr>
        <p:blipFill>
          <a:blip r:embed="rId3"/>
          <a:stretch>
            <a:fillRect/>
          </a:stretch>
        </p:blipFill>
        <p:spPr>
          <a:xfrm>
            <a:off x="5026479" y="3717032"/>
            <a:ext cx="4403117" cy="2597561"/>
          </a:xfrm>
          <a:prstGeom prst="rect">
            <a:avLst/>
          </a:prstGeom>
        </p:spPr>
      </p:pic>
      <p:sp>
        <p:nvSpPr>
          <p:cNvPr id="7" name="Slide Number Placeholder 6">
            <a:extLst>
              <a:ext uri="{FF2B5EF4-FFF2-40B4-BE49-F238E27FC236}">
                <a16:creationId xmlns:a16="http://schemas.microsoft.com/office/drawing/2014/main" id="{708F4C57-4786-4187-8D0F-261FC25B4C33}"/>
              </a:ext>
            </a:extLst>
          </p:cNvPr>
          <p:cNvSpPr>
            <a:spLocks noGrp="1"/>
          </p:cNvSpPr>
          <p:nvPr>
            <p:ph type="sldNum" sz="quarter" idx="12"/>
          </p:nvPr>
        </p:nvSpPr>
        <p:spPr/>
        <p:txBody>
          <a:bodyPr/>
          <a:lstStyle/>
          <a:p>
            <a:fld id="{FE8DA6AF-1811-4E27-A96F-54109F1D0275}" type="slidenum">
              <a:rPr lang="en-GB" smtClean="0"/>
              <a:pPr/>
              <a:t>9</a:t>
            </a:fld>
            <a:endParaRPr lang="en-GB" dirty="0"/>
          </a:p>
        </p:txBody>
      </p:sp>
    </p:spTree>
    <p:extLst>
      <p:ext uri="{BB962C8B-B14F-4D97-AF65-F5344CB8AC3E}">
        <p14:creationId xmlns:p14="http://schemas.microsoft.com/office/powerpoint/2010/main" val="4216477773"/>
      </p:ext>
    </p:extLst>
  </p:cSld>
  <p:clrMapOvr>
    <a:masterClrMapping/>
  </p:clrMapOvr>
</p:sld>
</file>

<file path=ppt/theme/theme1.xml><?xml version="1.0" encoding="utf-8"?>
<a:theme xmlns:a="http://schemas.openxmlformats.org/drawingml/2006/main" name="ARC PowerPoint Template">
  <a:themeElements>
    <a:clrScheme name="ARC 01">
      <a:dk1>
        <a:srgbClr val="3F4548"/>
      </a:dk1>
      <a:lt1>
        <a:sysClr val="window" lastClr="FFFFFF"/>
      </a:lt1>
      <a:dk2>
        <a:srgbClr val="000000"/>
      </a:dk2>
      <a:lt2>
        <a:srgbClr val="FFFFFF"/>
      </a:lt2>
      <a:accent1>
        <a:srgbClr val="008452"/>
      </a:accent1>
      <a:accent2>
        <a:srgbClr val="113458"/>
      </a:accent2>
      <a:accent3>
        <a:srgbClr val="D9AB16"/>
      </a:accent3>
      <a:accent4>
        <a:srgbClr val="4096B8"/>
      </a:accent4>
      <a:accent5>
        <a:srgbClr val="11B3A2"/>
      </a:accent5>
      <a:accent6>
        <a:srgbClr val="7CB3E1"/>
      </a:accent6>
      <a:hlink>
        <a:srgbClr val="008452"/>
      </a:hlink>
      <a:folHlink>
        <a:srgbClr val="008452"/>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ARC PowerPoint Template V03.potx" id="{B1EFF89D-A4B7-4CA3-B2BA-87D9FEFA2EA8}" vid="{D44E4394-C528-46F0-83E8-181675B2D4F6}"/>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ARC PowerPoint Template</Template>
  <TotalTime>0</TotalTime>
  <Words>3203</Words>
  <Application>Microsoft Office PowerPoint</Application>
  <PresentationFormat>A4 Paper (210x297 mm)</PresentationFormat>
  <Paragraphs>526</Paragraphs>
  <Slides>36</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Calibri</vt:lpstr>
      <vt:lpstr>Cambria Math</vt:lpstr>
      <vt:lpstr>Tahoma</vt:lpstr>
      <vt:lpstr>Times New Roman</vt:lpstr>
      <vt:lpstr>ARC PowerPoint Template</vt:lpstr>
      <vt:lpstr>Survival Analysis of Big Health Data in Actuarial Research    </vt:lpstr>
      <vt:lpstr>Contents</vt:lpstr>
      <vt:lpstr>Aims  and data</vt:lpstr>
      <vt:lpstr>Target Conditions and interventions</vt:lpstr>
      <vt:lpstr>Contents</vt:lpstr>
      <vt:lpstr>Survival analysis vs GLMMs</vt:lpstr>
      <vt:lpstr> Hazard aka  “force of mortality” and “mortality intensity” </vt:lpstr>
      <vt:lpstr>Cox proportional hazards regression</vt:lpstr>
      <vt:lpstr>Hazard ratio (HR)</vt:lpstr>
      <vt:lpstr>Gompertz baseline hazards</vt:lpstr>
      <vt:lpstr>What if the proportional hazards assumption is not met?</vt:lpstr>
      <vt:lpstr>Contents</vt:lpstr>
      <vt:lpstr>Landmark analysis</vt:lpstr>
      <vt:lpstr>Application: Landmark Analysis of Statins</vt:lpstr>
      <vt:lpstr>Sliding Cox model results (crude model)</vt:lpstr>
      <vt:lpstr>Hazard of all-cause mortality associated with statin prescription</vt:lpstr>
      <vt:lpstr>Table 1. Characteristics of study population at baseline age 60 by cardiac risk and sex. aMean across ten imputed datasets  </vt:lpstr>
      <vt:lpstr>Prevalence of statin prescription</vt:lpstr>
      <vt:lpstr>Calculating component life expectancies</vt:lpstr>
      <vt:lpstr>Life expectancy for healthy people at age 65  by Townsend score quintiles (Q1 least to Q5 most deprived) and sex </vt:lpstr>
      <vt:lpstr>mylongevity.org  app</vt:lpstr>
      <vt:lpstr>Contents</vt:lpstr>
      <vt:lpstr>Parametric “Double-Cox” regression</vt:lpstr>
      <vt:lpstr>Shape effects of birth cohorts in T2DM</vt:lpstr>
      <vt:lpstr>Case study 2: Modelling survival after ischemic stroke (with Padma Chutoo)</vt:lpstr>
      <vt:lpstr>Stroke study: brief description  </vt:lpstr>
      <vt:lpstr> Stroke study: Variables of interest  </vt:lpstr>
      <vt:lpstr>IS case fatality and medications 1995-2016</vt:lpstr>
      <vt:lpstr>Findings on survival after IS</vt:lpstr>
      <vt:lpstr>Longevity after IS : Some examples </vt:lpstr>
      <vt:lpstr>Summary and discussion, 1: Benefits of careful survival modelling of big health data   </vt:lpstr>
      <vt:lpstr>Summary and discussion, 2: Possible pitfalls of observational studies</vt:lpstr>
      <vt:lpstr>Design of an observational study should be i chosen to minimize possible biases</vt:lpstr>
      <vt:lpstr>References</vt:lpstr>
      <vt:lpstr>The Actuarial Research Centre (ARC)</vt:lpstr>
      <vt:lpstr>Questions</vt:lpstr>
    </vt:vector>
  </TitlesOfParts>
  <Company>IFoA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Actuarial Research Centre (ARC)</dc:title>
  <dc:creator>Windows User</dc:creator>
  <cp:lastModifiedBy>Elena Kulinskaya (CMP - Staff)</cp:lastModifiedBy>
  <cp:revision>223</cp:revision>
  <cp:lastPrinted>2019-09-25T15:30:53Z</cp:lastPrinted>
  <dcterms:created xsi:type="dcterms:W3CDTF">2017-04-21T13:05:38Z</dcterms:created>
  <dcterms:modified xsi:type="dcterms:W3CDTF">2021-06-11T14:40:43Z</dcterms:modified>
</cp:coreProperties>
</file>