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sldIdLst>
    <p:sldId id="256" r:id="rId2"/>
    <p:sldId id="258" r:id="rId3"/>
    <p:sldId id="260" r:id="rId4"/>
    <p:sldId id="284" r:id="rId5"/>
    <p:sldId id="285" r:id="rId6"/>
    <p:sldId id="286" r:id="rId7"/>
    <p:sldId id="265" r:id="rId8"/>
    <p:sldId id="266" r:id="rId9"/>
    <p:sldId id="267" r:id="rId10"/>
    <p:sldId id="268" r:id="rId11"/>
    <p:sldId id="269" r:id="rId12"/>
    <p:sldId id="292" r:id="rId13"/>
    <p:sldId id="295" r:id="rId14"/>
    <p:sldId id="296" r:id="rId15"/>
    <p:sldId id="297" r:id="rId16"/>
    <p:sldId id="298" r:id="rId17"/>
    <p:sldId id="299" r:id="rId18"/>
    <p:sldId id="300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6DDED-50F5-4E01-8798-F0A24BBDF846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651F838-6677-4AA0-8E6E-9C0D1D93DE6C}">
      <dgm:prSet phldrT="[Text]"/>
      <dgm:spPr/>
      <dgm:t>
        <a:bodyPr/>
        <a:lstStyle/>
        <a:p>
          <a:r>
            <a:rPr lang="en-GB" b="1" dirty="0" smtClean="0"/>
            <a:t>Evidence-based guidance and advice </a:t>
          </a:r>
          <a:r>
            <a:rPr lang="en-GB" dirty="0" smtClean="0"/>
            <a:t>for health, public health and social care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D8376-0725-4BC7-8FE7-87988E630814}" type="parTrans" cxnId="{411352C0-0ECB-4D76-931C-B0DBCF53E1C9}">
      <dgm:prSet/>
      <dgm:spPr/>
      <dgm:t>
        <a:bodyPr/>
        <a:lstStyle/>
        <a:p>
          <a:endParaRPr lang="en-GB"/>
        </a:p>
      </dgm:t>
    </dgm:pt>
    <dgm:pt modelId="{0BDCA263-A259-4452-8807-E4A34B96D68F}" type="sibTrans" cxnId="{411352C0-0ECB-4D76-931C-B0DBCF53E1C9}">
      <dgm:prSet/>
      <dgm:spPr/>
      <dgm:t>
        <a:bodyPr/>
        <a:lstStyle/>
        <a:p>
          <a:endParaRPr lang="en-GB"/>
        </a:p>
      </dgm:t>
    </dgm:pt>
    <dgm:pt modelId="{8C644A21-92B2-4B60-947C-C09B045B7AEF}">
      <dgm:prSet phldrT="[Text]"/>
      <dgm:spPr/>
      <dgm:t>
        <a:bodyPr/>
        <a:lstStyle/>
        <a:p>
          <a:r>
            <a:rPr lang="en-GB" b="1" dirty="0" smtClean="0"/>
            <a:t>Quality standards and performance metrics</a:t>
          </a:r>
          <a:r>
            <a:rPr lang="en-GB" dirty="0" smtClean="0"/>
            <a:t> for those providing and commissioning health, public health and social care</a:t>
          </a:r>
          <a:endParaRPr lang="en-GB" dirty="0"/>
        </a:p>
      </dgm:t>
    </dgm:pt>
    <dgm:pt modelId="{1AAA8901-4BB9-47CF-9FBD-085DDC7CE4DF}" type="parTrans" cxnId="{B2A38C33-9F9E-4001-B592-7E8FEA716049}">
      <dgm:prSet/>
      <dgm:spPr/>
      <dgm:t>
        <a:bodyPr/>
        <a:lstStyle/>
        <a:p>
          <a:endParaRPr lang="en-GB"/>
        </a:p>
      </dgm:t>
    </dgm:pt>
    <dgm:pt modelId="{0829DA0E-642A-4359-9F1A-01654F4D2F21}" type="sibTrans" cxnId="{B2A38C33-9F9E-4001-B592-7E8FEA716049}">
      <dgm:prSet/>
      <dgm:spPr/>
      <dgm:t>
        <a:bodyPr/>
        <a:lstStyle/>
        <a:p>
          <a:endParaRPr lang="en-GB"/>
        </a:p>
      </dgm:t>
    </dgm:pt>
    <dgm:pt modelId="{B9799318-A05D-4806-B61F-A0A90F4AC8B4}">
      <dgm:prSet phldrT="[Text]"/>
      <dgm:spPr/>
      <dgm:t>
        <a:bodyPr/>
        <a:lstStyle/>
        <a:p>
          <a:r>
            <a:rPr lang="en-GB" b="1" dirty="0" smtClean="0"/>
            <a:t>Information services </a:t>
          </a:r>
          <a:r>
            <a:rPr lang="en-GB" dirty="0" smtClean="0"/>
            <a:t>for commissioners, practitioners and managers</a:t>
          </a:r>
          <a:endParaRPr lang="en-GB" dirty="0"/>
        </a:p>
      </dgm:t>
    </dgm:pt>
    <dgm:pt modelId="{EAAD70EE-F293-498A-8794-ECF2AC2756C2}" type="parTrans" cxnId="{074A81CC-45DF-4EFF-988D-1DB5B82635F0}">
      <dgm:prSet/>
      <dgm:spPr/>
      <dgm:t>
        <a:bodyPr/>
        <a:lstStyle/>
        <a:p>
          <a:endParaRPr lang="en-GB"/>
        </a:p>
      </dgm:t>
    </dgm:pt>
    <dgm:pt modelId="{8D4B791C-4F40-4C89-89D8-E28B23F7B1BE}" type="sibTrans" cxnId="{074A81CC-45DF-4EFF-988D-1DB5B82635F0}">
      <dgm:prSet/>
      <dgm:spPr/>
      <dgm:t>
        <a:bodyPr/>
        <a:lstStyle/>
        <a:p>
          <a:endParaRPr lang="en-GB"/>
        </a:p>
      </dgm:t>
    </dgm:pt>
    <dgm:pt modelId="{797CB792-F82D-4E54-B436-29299F11455E}" type="pres">
      <dgm:prSet presAssocID="{BF86DDED-50F5-4E01-8798-F0A24BBDF8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097BE2-AE1C-41BD-94A0-C969895C5EFB}" type="pres">
      <dgm:prSet presAssocID="{D651F838-6677-4AA0-8E6E-9C0D1D93DE6C}" presName="circ1" presStyleLbl="vennNode1" presStyleIdx="0" presStyleCnt="3"/>
      <dgm:spPr/>
      <dgm:t>
        <a:bodyPr/>
        <a:lstStyle/>
        <a:p>
          <a:endParaRPr lang="en-GB"/>
        </a:p>
      </dgm:t>
    </dgm:pt>
    <dgm:pt modelId="{78BADBE7-380F-46C8-B663-FF94DEDCC1A6}" type="pres">
      <dgm:prSet presAssocID="{D651F838-6677-4AA0-8E6E-9C0D1D93DE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B675B-30B6-4136-B915-7FA46A7CBCDF}" type="pres">
      <dgm:prSet presAssocID="{8C644A21-92B2-4B60-947C-C09B045B7AEF}" presName="circ2" presStyleLbl="vennNode1" presStyleIdx="1" presStyleCnt="3"/>
      <dgm:spPr/>
      <dgm:t>
        <a:bodyPr/>
        <a:lstStyle/>
        <a:p>
          <a:endParaRPr lang="en-GB"/>
        </a:p>
      </dgm:t>
    </dgm:pt>
    <dgm:pt modelId="{E89B8597-4BB9-4979-9079-4DC7F6BBAFAE}" type="pres">
      <dgm:prSet presAssocID="{8C644A21-92B2-4B60-947C-C09B045B7A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95F0B7-295F-4102-A033-0DEAD8CC5F86}" type="pres">
      <dgm:prSet presAssocID="{B9799318-A05D-4806-B61F-A0A90F4AC8B4}" presName="circ3" presStyleLbl="vennNode1" presStyleIdx="2" presStyleCnt="3"/>
      <dgm:spPr/>
      <dgm:t>
        <a:bodyPr/>
        <a:lstStyle/>
        <a:p>
          <a:endParaRPr lang="en-GB"/>
        </a:p>
      </dgm:t>
    </dgm:pt>
    <dgm:pt modelId="{D32BAA0E-0515-44C9-BD11-94B4D1292BEB}" type="pres">
      <dgm:prSet presAssocID="{B9799318-A05D-4806-B61F-A0A90F4AC8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CA05B5-D187-4775-A272-F5546498C25B}" type="presOf" srcId="{D651F838-6677-4AA0-8E6E-9C0D1D93DE6C}" destId="{3D097BE2-AE1C-41BD-94A0-C969895C5EFB}" srcOrd="0" destOrd="0" presId="urn:microsoft.com/office/officeart/2005/8/layout/venn1"/>
    <dgm:cxn modelId="{56D73DAB-FA38-4976-9F4B-B2DFE73CB72F}" type="presOf" srcId="{8C644A21-92B2-4B60-947C-C09B045B7AEF}" destId="{56DB675B-30B6-4136-B915-7FA46A7CBCDF}" srcOrd="0" destOrd="0" presId="urn:microsoft.com/office/officeart/2005/8/layout/venn1"/>
    <dgm:cxn modelId="{3B7953F2-BBEA-4019-9024-635CAB173D94}" type="presOf" srcId="{D651F838-6677-4AA0-8E6E-9C0D1D93DE6C}" destId="{78BADBE7-380F-46C8-B663-FF94DEDCC1A6}" srcOrd="1" destOrd="0" presId="urn:microsoft.com/office/officeart/2005/8/layout/venn1"/>
    <dgm:cxn modelId="{7B8BA622-994E-4D33-A45B-ED1EEEC0A2E3}" type="presOf" srcId="{8C644A21-92B2-4B60-947C-C09B045B7AEF}" destId="{E89B8597-4BB9-4979-9079-4DC7F6BBAFAE}" srcOrd="1" destOrd="0" presId="urn:microsoft.com/office/officeart/2005/8/layout/venn1"/>
    <dgm:cxn modelId="{074A81CC-45DF-4EFF-988D-1DB5B82635F0}" srcId="{BF86DDED-50F5-4E01-8798-F0A24BBDF846}" destId="{B9799318-A05D-4806-B61F-A0A90F4AC8B4}" srcOrd="2" destOrd="0" parTransId="{EAAD70EE-F293-498A-8794-ECF2AC2756C2}" sibTransId="{8D4B791C-4F40-4C89-89D8-E28B23F7B1BE}"/>
    <dgm:cxn modelId="{A4E0D559-1723-4152-9545-6130778DABA1}" type="presOf" srcId="{BF86DDED-50F5-4E01-8798-F0A24BBDF846}" destId="{797CB792-F82D-4E54-B436-29299F11455E}" srcOrd="0" destOrd="0" presId="urn:microsoft.com/office/officeart/2005/8/layout/venn1"/>
    <dgm:cxn modelId="{F81B81DC-455D-4DA9-81AD-4A3F97E78F6E}" type="presOf" srcId="{B9799318-A05D-4806-B61F-A0A90F4AC8B4}" destId="{2B95F0B7-295F-4102-A033-0DEAD8CC5F86}" srcOrd="0" destOrd="0" presId="urn:microsoft.com/office/officeart/2005/8/layout/venn1"/>
    <dgm:cxn modelId="{411352C0-0ECB-4D76-931C-B0DBCF53E1C9}" srcId="{BF86DDED-50F5-4E01-8798-F0A24BBDF846}" destId="{D651F838-6677-4AA0-8E6E-9C0D1D93DE6C}" srcOrd="0" destOrd="0" parTransId="{159D8376-0725-4BC7-8FE7-87988E630814}" sibTransId="{0BDCA263-A259-4452-8807-E4A34B96D68F}"/>
    <dgm:cxn modelId="{B2A38C33-9F9E-4001-B592-7E8FEA716049}" srcId="{BF86DDED-50F5-4E01-8798-F0A24BBDF846}" destId="{8C644A21-92B2-4B60-947C-C09B045B7AEF}" srcOrd="1" destOrd="0" parTransId="{1AAA8901-4BB9-47CF-9FBD-085DDC7CE4DF}" sibTransId="{0829DA0E-642A-4359-9F1A-01654F4D2F21}"/>
    <dgm:cxn modelId="{E784A250-1E24-495D-9122-D3D643B2776F}" type="presOf" srcId="{B9799318-A05D-4806-B61F-A0A90F4AC8B4}" destId="{D32BAA0E-0515-44C9-BD11-94B4D1292BEB}" srcOrd="1" destOrd="0" presId="urn:microsoft.com/office/officeart/2005/8/layout/venn1"/>
    <dgm:cxn modelId="{B5A95495-5BB9-4B76-B2AF-35ACCB0E5371}" type="presParOf" srcId="{797CB792-F82D-4E54-B436-29299F11455E}" destId="{3D097BE2-AE1C-41BD-94A0-C969895C5EFB}" srcOrd="0" destOrd="0" presId="urn:microsoft.com/office/officeart/2005/8/layout/venn1"/>
    <dgm:cxn modelId="{40753460-C200-4566-B851-E885E2BB2753}" type="presParOf" srcId="{797CB792-F82D-4E54-B436-29299F11455E}" destId="{78BADBE7-380F-46C8-B663-FF94DEDCC1A6}" srcOrd="1" destOrd="0" presId="urn:microsoft.com/office/officeart/2005/8/layout/venn1"/>
    <dgm:cxn modelId="{89404020-89B5-444F-B6CB-4E563C906F02}" type="presParOf" srcId="{797CB792-F82D-4E54-B436-29299F11455E}" destId="{56DB675B-30B6-4136-B915-7FA46A7CBCDF}" srcOrd="2" destOrd="0" presId="urn:microsoft.com/office/officeart/2005/8/layout/venn1"/>
    <dgm:cxn modelId="{806AAE1B-0AB4-456A-9CCB-CB1791A65F63}" type="presParOf" srcId="{797CB792-F82D-4E54-B436-29299F11455E}" destId="{E89B8597-4BB9-4979-9079-4DC7F6BBAFAE}" srcOrd="3" destOrd="0" presId="urn:microsoft.com/office/officeart/2005/8/layout/venn1"/>
    <dgm:cxn modelId="{6B998F66-FA46-4F5D-9FEC-96AC4D562E2E}" type="presParOf" srcId="{797CB792-F82D-4E54-B436-29299F11455E}" destId="{2B95F0B7-295F-4102-A033-0DEAD8CC5F86}" srcOrd="4" destOrd="0" presId="urn:microsoft.com/office/officeart/2005/8/layout/venn1"/>
    <dgm:cxn modelId="{7048B607-0971-4B79-8492-71451180FE28}" type="presParOf" srcId="{797CB792-F82D-4E54-B436-29299F11455E}" destId="{D32BAA0E-0515-44C9-BD11-94B4D1292B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E5C0B-A997-4BD7-BD81-7507695D6420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D75E2A0-6C0A-475C-8442-BE6234FA729D}">
      <dgm:prSet phldrT="[Text]"/>
      <dgm:spPr/>
      <dgm:t>
        <a:bodyPr/>
        <a:lstStyle/>
        <a:p>
          <a:r>
            <a:rPr lang="en-GB" dirty="0" smtClean="0"/>
            <a:t>NICE</a:t>
          </a:r>
          <a:endParaRPr lang="en-GB" dirty="0"/>
        </a:p>
      </dgm:t>
    </dgm:pt>
    <dgm:pt modelId="{905A70B3-A6EB-4E24-84CE-88539AA26DC0}" type="parTrans" cxnId="{1538675B-89A4-4E0B-9732-1C94DAFD992E}">
      <dgm:prSet/>
      <dgm:spPr/>
      <dgm:t>
        <a:bodyPr/>
        <a:lstStyle/>
        <a:p>
          <a:endParaRPr lang="en-GB"/>
        </a:p>
      </dgm:t>
    </dgm:pt>
    <dgm:pt modelId="{F0DD5552-C971-421D-883A-A5BC1BCD0988}" type="sibTrans" cxnId="{1538675B-89A4-4E0B-9732-1C94DAFD992E}">
      <dgm:prSet/>
      <dgm:spPr/>
      <dgm:t>
        <a:bodyPr/>
        <a:lstStyle/>
        <a:p>
          <a:endParaRPr lang="en-GB"/>
        </a:p>
      </dgm:t>
    </dgm:pt>
    <dgm:pt modelId="{8141BF07-01B4-47FC-93DB-515525476C3F}">
      <dgm:prSet phldrT="[Text]"/>
      <dgm:spPr/>
      <dgm:t>
        <a:bodyPr/>
        <a:lstStyle/>
        <a:p>
          <a:r>
            <a:rPr lang="en-GB" dirty="0" smtClean="0"/>
            <a:t>Clinical practice</a:t>
          </a:r>
          <a:endParaRPr lang="en-GB" dirty="0"/>
        </a:p>
      </dgm:t>
    </dgm:pt>
    <dgm:pt modelId="{E26CCEF6-D961-4384-85A5-32096A8310E8}" type="parTrans" cxnId="{3D85AE57-31F6-4DA8-9BA6-AAE37F5A367F}">
      <dgm:prSet/>
      <dgm:spPr/>
      <dgm:t>
        <a:bodyPr/>
        <a:lstStyle/>
        <a:p>
          <a:endParaRPr lang="en-GB"/>
        </a:p>
      </dgm:t>
    </dgm:pt>
    <dgm:pt modelId="{6F152866-6632-40A5-BC4F-B08EFA97DA38}" type="sibTrans" cxnId="{3D85AE57-31F6-4DA8-9BA6-AAE37F5A367F}">
      <dgm:prSet/>
      <dgm:spPr/>
      <dgm:t>
        <a:bodyPr/>
        <a:lstStyle/>
        <a:p>
          <a:endParaRPr lang="en-GB"/>
        </a:p>
      </dgm:t>
    </dgm:pt>
    <dgm:pt modelId="{BE5739F3-924B-4B9C-8F2F-1A7478CDD5A1}">
      <dgm:prSet phldrT="[Text]"/>
      <dgm:spPr/>
      <dgm:t>
        <a:bodyPr/>
        <a:lstStyle/>
        <a:p>
          <a:r>
            <a:rPr lang="en-GB" dirty="0" smtClean="0"/>
            <a:t>Social care</a:t>
          </a:r>
          <a:endParaRPr lang="en-GB" dirty="0"/>
        </a:p>
      </dgm:t>
    </dgm:pt>
    <dgm:pt modelId="{4A894302-57A5-4460-9860-D0F08E7BE029}" type="parTrans" cxnId="{962C9EBA-DB42-4FD0-9585-8BE35869F741}">
      <dgm:prSet/>
      <dgm:spPr/>
      <dgm:t>
        <a:bodyPr/>
        <a:lstStyle/>
        <a:p>
          <a:endParaRPr lang="en-GB"/>
        </a:p>
      </dgm:t>
    </dgm:pt>
    <dgm:pt modelId="{D3637AB4-7718-4E9B-B0FD-6DD61AF3A32F}" type="sibTrans" cxnId="{962C9EBA-DB42-4FD0-9585-8BE35869F741}">
      <dgm:prSet/>
      <dgm:spPr/>
      <dgm:t>
        <a:bodyPr/>
        <a:lstStyle/>
        <a:p>
          <a:endParaRPr lang="en-GB"/>
        </a:p>
      </dgm:t>
    </dgm:pt>
    <dgm:pt modelId="{1D1A3AD8-1804-444C-92A4-E374FE94D644}">
      <dgm:prSet phldrT="[Text]"/>
      <dgm:spPr/>
      <dgm:t>
        <a:bodyPr/>
        <a:lstStyle/>
        <a:p>
          <a:r>
            <a:rPr lang="en-GB" dirty="0" smtClean="0"/>
            <a:t>New drugs</a:t>
          </a:r>
          <a:endParaRPr lang="en-GB" dirty="0"/>
        </a:p>
      </dgm:t>
    </dgm:pt>
    <dgm:pt modelId="{7B6E11E4-CF87-431D-A6CE-13BF25640FD9}" type="parTrans" cxnId="{D5F216E8-F4F1-40DB-983D-71C509E87CA4}">
      <dgm:prSet/>
      <dgm:spPr/>
      <dgm:t>
        <a:bodyPr/>
        <a:lstStyle/>
        <a:p>
          <a:endParaRPr lang="en-GB"/>
        </a:p>
      </dgm:t>
    </dgm:pt>
    <dgm:pt modelId="{93DC0365-B86D-4D67-A285-D31446B8CD43}" type="sibTrans" cxnId="{D5F216E8-F4F1-40DB-983D-71C509E87CA4}">
      <dgm:prSet/>
      <dgm:spPr/>
      <dgm:t>
        <a:bodyPr/>
        <a:lstStyle/>
        <a:p>
          <a:endParaRPr lang="en-GB"/>
        </a:p>
      </dgm:t>
    </dgm:pt>
    <dgm:pt modelId="{75387404-0011-414B-8C5A-D8D836D3D1D9}">
      <dgm:prSet phldrT="[Text]"/>
      <dgm:spPr/>
      <dgm:t>
        <a:bodyPr/>
        <a:lstStyle/>
        <a:p>
          <a:r>
            <a:rPr lang="en-GB" dirty="0" smtClean="0"/>
            <a:t>Indicators</a:t>
          </a:r>
          <a:endParaRPr lang="en-GB" dirty="0"/>
        </a:p>
      </dgm:t>
    </dgm:pt>
    <dgm:pt modelId="{37284BFC-2EAD-4909-88A7-199EFC7B7C83}" type="parTrans" cxnId="{0703ED86-3290-4C55-8E19-8B26E84735E7}">
      <dgm:prSet/>
      <dgm:spPr/>
      <dgm:t>
        <a:bodyPr/>
        <a:lstStyle/>
        <a:p>
          <a:endParaRPr lang="en-GB"/>
        </a:p>
      </dgm:t>
    </dgm:pt>
    <dgm:pt modelId="{E6144D19-9731-4357-B178-79AC14371C90}" type="sibTrans" cxnId="{0703ED86-3290-4C55-8E19-8B26E84735E7}">
      <dgm:prSet/>
      <dgm:spPr/>
      <dgm:t>
        <a:bodyPr/>
        <a:lstStyle/>
        <a:p>
          <a:endParaRPr lang="en-GB"/>
        </a:p>
      </dgm:t>
    </dgm:pt>
    <dgm:pt modelId="{81D693C2-6F7C-4045-A4F0-123EFB08BDDA}">
      <dgm:prSet phldrT="[Text]"/>
      <dgm:spPr/>
      <dgm:t>
        <a:bodyPr/>
        <a:lstStyle/>
        <a:p>
          <a:r>
            <a:rPr lang="en-GB" dirty="0" smtClean="0"/>
            <a:t>Public health</a:t>
          </a:r>
          <a:endParaRPr lang="en-GB" dirty="0"/>
        </a:p>
      </dgm:t>
    </dgm:pt>
    <dgm:pt modelId="{1AAE8F16-C9CC-4312-AD10-B8754912A7A6}" type="parTrans" cxnId="{AD7AA6D9-3236-4B9A-93CC-50C99204855D}">
      <dgm:prSet/>
      <dgm:spPr/>
      <dgm:t>
        <a:bodyPr/>
        <a:lstStyle/>
        <a:p>
          <a:endParaRPr lang="en-GB"/>
        </a:p>
      </dgm:t>
    </dgm:pt>
    <dgm:pt modelId="{DF6F1D20-AC9A-49BB-8B4F-FD61F7544629}" type="sibTrans" cxnId="{AD7AA6D9-3236-4B9A-93CC-50C99204855D}">
      <dgm:prSet/>
      <dgm:spPr/>
      <dgm:t>
        <a:bodyPr/>
        <a:lstStyle/>
        <a:p>
          <a:endParaRPr lang="en-GB"/>
        </a:p>
      </dgm:t>
    </dgm:pt>
    <dgm:pt modelId="{A4FE3855-AAC9-4D88-8DA0-086443A84B95}">
      <dgm:prSet phldrT="[Text]"/>
      <dgm:spPr/>
      <dgm:t>
        <a:bodyPr/>
        <a:lstStyle/>
        <a:p>
          <a:r>
            <a:rPr lang="en-GB" dirty="0" smtClean="0"/>
            <a:t>Quality standards</a:t>
          </a:r>
          <a:endParaRPr lang="en-GB" dirty="0"/>
        </a:p>
      </dgm:t>
    </dgm:pt>
    <dgm:pt modelId="{22AD349F-783F-4D2D-9F48-C35A532659A8}" type="parTrans" cxnId="{8F349B0F-2742-4571-A4B8-BE31A36329FF}">
      <dgm:prSet/>
      <dgm:spPr/>
      <dgm:t>
        <a:bodyPr/>
        <a:lstStyle/>
        <a:p>
          <a:endParaRPr lang="en-GB"/>
        </a:p>
      </dgm:t>
    </dgm:pt>
    <dgm:pt modelId="{9FE29F4E-C86A-483B-81AC-D8F3E9855C3F}" type="sibTrans" cxnId="{8F349B0F-2742-4571-A4B8-BE31A36329FF}">
      <dgm:prSet/>
      <dgm:spPr/>
      <dgm:t>
        <a:bodyPr/>
        <a:lstStyle/>
        <a:p>
          <a:endParaRPr lang="en-GB"/>
        </a:p>
      </dgm:t>
    </dgm:pt>
    <dgm:pt modelId="{425518B4-51DD-4052-A01F-0EE7C1688940}">
      <dgm:prSet phldrT="[Text]"/>
      <dgm:spPr/>
      <dgm:t>
        <a:bodyPr/>
        <a:lstStyle/>
        <a:p>
          <a:r>
            <a:rPr lang="en-GB" dirty="0" err="1" smtClean="0"/>
            <a:t>Medtech</a:t>
          </a:r>
          <a:r>
            <a:rPr lang="en-GB" dirty="0" smtClean="0"/>
            <a:t> and diagnostics</a:t>
          </a:r>
          <a:endParaRPr lang="en-GB" dirty="0"/>
        </a:p>
      </dgm:t>
    </dgm:pt>
    <dgm:pt modelId="{F9478065-4B51-4BEC-9B21-348561659785}" type="parTrans" cxnId="{68C405BE-3ABE-41C4-8F90-B23AD7BFE872}">
      <dgm:prSet/>
      <dgm:spPr/>
      <dgm:t>
        <a:bodyPr/>
        <a:lstStyle/>
        <a:p>
          <a:endParaRPr lang="en-GB"/>
        </a:p>
      </dgm:t>
    </dgm:pt>
    <dgm:pt modelId="{F4A33486-2331-485A-8900-9A8D88BFC092}" type="sibTrans" cxnId="{68C405BE-3ABE-41C4-8F90-B23AD7BFE872}">
      <dgm:prSet/>
      <dgm:spPr/>
      <dgm:t>
        <a:bodyPr/>
        <a:lstStyle/>
        <a:p>
          <a:endParaRPr lang="en-GB"/>
        </a:p>
      </dgm:t>
    </dgm:pt>
    <dgm:pt modelId="{62271F6A-95FF-44EA-BD1F-FA8E06C88929}" type="pres">
      <dgm:prSet presAssocID="{951E5C0B-A997-4BD7-BD81-7507695D64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62F76F-F74E-413C-8DAB-574A795AD9C0}" type="pres">
      <dgm:prSet presAssocID="{0D75E2A0-6C0A-475C-8442-BE6234FA729D}" presName="centerShape" presStyleLbl="node0" presStyleIdx="0" presStyleCnt="1"/>
      <dgm:spPr/>
      <dgm:t>
        <a:bodyPr/>
        <a:lstStyle/>
        <a:p>
          <a:endParaRPr lang="en-GB"/>
        </a:p>
      </dgm:t>
    </dgm:pt>
    <dgm:pt modelId="{63C71139-05F8-4074-83AA-E7AB0F94EEC7}" type="pres">
      <dgm:prSet presAssocID="{E26CCEF6-D961-4384-85A5-32096A8310E8}" presName="Name9" presStyleLbl="parChTrans1D2" presStyleIdx="0" presStyleCnt="7"/>
      <dgm:spPr/>
      <dgm:t>
        <a:bodyPr/>
        <a:lstStyle/>
        <a:p>
          <a:endParaRPr lang="en-GB"/>
        </a:p>
      </dgm:t>
    </dgm:pt>
    <dgm:pt modelId="{DF56294E-71B9-4213-B9A8-8D280B9CCC37}" type="pres">
      <dgm:prSet presAssocID="{E26CCEF6-D961-4384-85A5-32096A8310E8}" presName="connTx" presStyleLbl="parChTrans1D2" presStyleIdx="0" presStyleCnt="7"/>
      <dgm:spPr/>
      <dgm:t>
        <a:bodyPr/>
        <a:lstStyle/>
        <a:p>
          <a:endParaRPr lang="en-GB"/>
        </a:p>
      </dgm:t>
    </dgm:pt>
    <dgm:pt modelId="{84034C73-E89E-491A-807B-E30B1EAF6C96}" type="pres">
      <dgm:prSet presAssocID="{8141BF07-01B4-47FC-93DB-515525476C3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4C284-FF1A-46C6-B751-84717F31131D}" type="pres">
      <dgm:prSet presAssocID="{4A894302-57A5-4460-9860-D0F08E7BE029}" presName="Name9" presStyleLbl="parChTrans1D2" presStyleIdx="1" presStyleCnt="7"/>
      <dgm:spPr/>
      <dgm:t>
        <a:bodyPr/>
        <a:lstStyle/>
        <a:p>
          <a:endParaRPr lang="en-GB"/>
        </a:p>
      </dgm:t>
    </dgm:pt>
    <dgm:pt modelId="{B0DEB884-F063-4005-A044-F3B8BF0B76CF}" type="pres">
      <dgm:prSet presAssocID="{4A894302-57A5-4460-9860-D0F08E7BE029}" presName="connTx" presStyleLbl="parChTrans1D2" presStyleIdx="1" presStyleCnt="7"/>
      <dgm:spPr/>
      <dgm:t>
        <a:bodyPr/>
        <a:lstStyle/>
        <a:p>
          <a:endParaRPr lang="en-GB"/>
        </a:p>
      </dgm:t>
    </dgm:pt>
    <dgm:pt modelId="{34D112BD-B801-48A7-962C-149FA9287AEE}" type="pres">
      <dgm:prSet presAssocID="{BE5739F3-924B-4B9C-8F2F-1A7478CDD5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FD0D2-6EF4-44FA-ABFD-2DDDE5890D5B}" type="pres">
      <dgm:prSet presAssocID="{7B6E11E4-CF87-431D-A6CE-13BF25640FD9}" presName="Name9" presStyleLbl="parChTrans1D2" presStyleIdx="2" presStyleCnt="7"/>
      <dgm:spPr/>
      <dgm:t>
        <a:bodyPr/>
        <a:lstStyle/>
        <a:p>
          <a:endParaRPr lang="en-GB"/>
        </a:p>
      </dgm:t>
    </dgm:pt>
    <dgm:pt modelId="{978E6EDF-84FD-4918-8CD1-FF0D42778879}" type="pres">
      <dgm:prSet presAssocID="{7B6E11E4-CF87-431D-A6CE-13BF25640FD9}" presName="connTx" presStyleLbl="parChTrans1D2" presStyleIdx="2" presStyleCnt="7"/>
      <dgm:spPr/>
      <dgm:t>
        <a:bodyPr/>
        <a:lstStyle/>
        <a:p>
          <a:endParaRPr lang="en-GB"/>
        </a:p>
      </dgm:t>
    </dgm:pt>
    <dgm:pt modelId="{5CF4FB08-A955-42F9-A2B1-B5BD1FE5D7F1}" type="pres">
      <dgm:prSet presAssocID="{1D1A3AD8-1804-444C-92A4-E374FE94D6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F96FB2-DFDE-46D2-9CEF-EB2CB68B905D}" type="pres">
      <dgm:prSet presAssocID="{37284BFC-2EAD-4909-88A7-199EFC7B7C83}" presName="Name9" presStyleLbl="parChTrans1D2" presStyleIdx="3" presStyleCnt="7"/>
      <dgm:spPr/>
      <dgm:t>
        <a:bodyPr/>
        <a:lstStyle/>
        <a:p>
          <a:endParaRPr lang="en-GB"/>
        </a:p>
      </dgm:t>
    </dgm:pt>
    <dgm:pt modelId="{FF3578F9-91E8-4362-9DCD-A86401B1BDD6}" type="pres">
      <dgm:prSet presAssocID="{37284BFC-2EAD-4909-88A7-199EFC7B7C83}" presName="connTx" presStyleLbl="parChTrans1D2" presStyleIdx="3" presStyleCnt="7"/>
      <dgm:spPr/>
      <dgm:t>
        <a:bodyPr/>
        <a:lstStyle/>
        <a:p>
          <a:endParaRPr lang="en-GB"/>
        </a:p>
      </dgm:t>
    </dgm:pt>
    <dgm:pt modelId="{B10F5B7F-8496-4ABB-B140-D996B598CDE2}" type="pres">
      <dgm:prSet presAssocID="{75387404-0011-414B-8C5A-D8D836D3D1D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AFAAC-B0C0-41F2-A6A4-202D22475200}" type="pres">
      <dgm:prSet presAssocID="{22AD349F-783F-4D2D-9F48-C35A532659A8}" presName="Name9" presStyleLbl="parChTrans1D2" presStyleIdx="4" presStyleCnt="7"/>
      <dgm:spPr/>
      <dgm:t>
        <a:bodyPr/>
        <a:lstStyle/>
        <a:p>
          <a:endParaRPr lang="en-GB"/>
        </a:p>
      </dgm:t>
    </dgm:pt>
    <dgm:pt modelId="{D974D218-5B39-47D4-87A6-3D977544B243}" type="pres">
      <dgm:prSet presAssocID="{22AD349F-783F-4D2D-9F48-C35A532659A8}" presName="connTx" presStyleLbl="parChTrans1D2" presStyleIdx="4" presStyleCnt="7"/>
      <dgm:spPr/>
      <dgm:t>
        <a:bodyPr/>
        <a:lstStyle/>
        <a:p>
          <a:endParaRPr lang="en-GB"/>
        </a:p>
      </dgm:t>
    </dgm:pt>
    <dgm:pt modelId="{DEE7C874-D52E-47AC-AC39-E741B682E2F2}" type="pres">
      <dgm:prSet presAssocID="{A4FE3855-AAC9-4D88-8DA0-086443A84B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60E54-DD65-4133-9018-9D7F96953DFF}" type="pres">
      <dgm:prSet presAssocID="{1AAE8F16-C9CC-4312-AD10-B8754912A7A6}" presName="Name9" presStyleLbl="parChTrans1D2" presStyleIdx="5" presStyleCnt="7"/>
      <dgm:spPr/>
      <dgm:t>
        <a:bodyPr/>
        <a:lstStyle/>
        <a:p>
          <a:endParaRPr lang="en-GB"/>
        </a:p>
      </dgm:t>
    </dgm:pt>
    <dgm:pt modelId="{34A81789-B288-454B-B783-83DD3A08EAA8}" type="pres">
      <dgm:prSet presAssocID="{1AAE8F16-C9CC-4312-AD10-B8754912A7A6}" presName="connTx" presStyleLbl="parChTrans1D2" presStyleIdx="5" presStyleCnt="7"/>
      <dgm:spPr/>
      <dgm:t>
        <a:bodyPr/>
        <a:lstStyle/>
        <a:p>
          <a:endParaRPr lang="en-GB"/>
        </a:p>
      </dgm:t>
    </dgm:pt>
    <dgm:pt modelId="{DA318F35-84A6-4D0B-BC1B-6E4D040585D7}" type="pres">
      <dgm:prSet presAssocID="{81D693C2-6F7C-4045-A4F0-123EFB08BD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5A4AF7-D86D-4649-A4A4-A855348EBE52}" type="pres">
      <dgm:prSet presAssocID="{F9478065-4B51-4BEC-9B21-348561659785}" presName="Name9" presStyleLbl="parChTrans1D2" presStyleIdx="6" presStyleCnt="7"/>
      <dgm:spPr/>
      <dgm:t>
        <a:bodyPr/>
        <a:lstStyle/>
        <a:p>
          <a:endParaRPr lang="en-GB"/>
        </a:p>
      </dgm:t>
    </dgm:pt>
    <dgm:pt modelId="{6FCD6C49-0B25-43B1-9F23-63692CF0AFBE}" type="pres">
      <dgm:prSet presAssocID="{F9478065-4B51-4BEC-9B21-348561659785}" presName="connTx" presStyleLbl="parChTrans1D2" presStyleIdx="6" presStyleCnt="7"/>
      <dgm:spPr/>
      <dgm:t>
        <a:bodyPr/>
        <a:lstStyle/>
        <a:p>
          <a:endParaRPr lang="en-GB"/>
        </a:p>
      </dgm:t>
    </dgm:pt>
    <dgm:pt modelId="{87262858-8166-4862-BBA8-2AA3828E42AF}" type="pres">
      <dgm:prSet presAssocID="{425518B4-51DD-4052-A01F-0EE7C168894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787CA3-69F4-4856-ABF3-B76CC5581B94}" type="presOf" srcId="{8141BF07-01B4-47FC-93DB-515525476C3F}" destId="{84034C73-E89E-491A-807B-E30B1EAF6C96}" srcOrd="0" destOrd="0" presId="urn:microsoft.com/office/officeart/2005/8/layout/radial1"/>
    <dgm:cxn modelId="{6ACDE594-CC54-44CD-B3EB-756F1BA73381}" type="presOf" srcId="{37284BFC-2EAD-4909-88A7-199EFC7B7C83}" destId="{48F96FB2-DFDE-46D2-9CEF-EB2CB68B905D}" srcOrd="0" destOrd="0" presId="urn:microsoft.com/office/officeart/2005/8/layout/radial1"/>
    <dgm:cxn modelId="{3D85AE57-31F6-4DA8-9BA6-AAE37F5A367F}" srcId="{0D75E2A0-6C0A-475C-8442-BE6234FA729D}" destId="{8141BF07-01B4-47FC-93DB-515525476C3F}" srcOrd="0" destOrd="0" parTransId="{E26CCEF6-D961-4384-85A5-32096A8310E8}" sibTransId="{6F152866-6632-40A5-BC4F-B08EFA97DA38}"/>
    <dgm:cxn modelId="{AD7AA6D9-3236-4B9A-93CC-50C99204855D}" srcId="{0D75E2A0-6C0A-475C-8442-BE6234FA729D}" destId="{81D693C2-6F7C-4045-A4F0-123EFB08BDDA}" srcOrd="5" destOrd="0" parTransId="{1AAE8F16-C9CC-4312-AD10-B8754912A7A6}" sibTransId="{DF6F1D20-AC9A-49BB-8B4F-FD61F7544629}"/>
    <dgm:cxn modelId="{48434B8F-72A0-4474-B0AC-E30503998EF4}" type="presOf" srcId="{37284BFC-2EAD-4909-88A7-199EFC7B7C83}" destId="{FF3578F9-91E8-4362-9DCD-A86401B1BDD6}" srcOrd="1" destOrd="0" presId="urn:microsoft.com/office/officeart/2005/8/layout/radial1"/>
    <dgm:cxn modelId="{8F349B0F-2742-4571-A4B8-BE31A36329FF}" srcId="{0D75E2A0-6C0A-475C-8442-BE6234FA729D}" destId="{A4FE3855-AAC9-4D88-8DA0-086443A84B95}" srcOrd="4" destOrd="0" parTransId="{22AD349F-783F-4D2D-9F48-C35A532659A8}" sibTransId="{9FE29F4E-C86A-483B-81AC-D8F3E9855C3F}"/>
    <dgm:cxn modelId="{FB4D8987-EAF5-43D3-9A0A-C68EBC8DDCA1}" type="presOf" srcId="{A4FE3855-AAC9-4D88-8DA0-086443A84B95}" destId="{DEE7C874-D52E-47AC-AC39-E741B682E2F2}" srcOrd="0" destOrd="0" presId="urn:microsoft.com/office/officeart/2005/8/layout/radial1"/>
    <dgm:cxn modelId="{3725C943-76AC-47C6-96EE-1F14905BC45F}" type="presOf" srcId="{BE5739F3-924B-4B9C-8F2F-1A7478CDD5A1}" destId="{34D112BD-B801-48A7-962C-149FA9287AEE}" srcOrd="0" destOrd="0" presId="urn:microsoft.com/office/officeart/2005/8/layout/radial1"/>
    <dgm:cxn modelId="{33B531E2-66C7-4C2F-884B-CE0FC65FA854}" type="presOf" srcId="{22AD349F-783F-4D2D-9F48-C35A532659A8}" destId="{74BAFAAC-B0C0-41F2-A6A4-202D22475200}" srcOrd="0" destOrd="0" presId="urn:microsoft.com/office/officeart/2005/8/layout/radial1"/>
    <dgm:cxn modelId="{1538675B-89A4-4E0B-9732-1C94DAFD992E}" srcId="{951E5C0B-A997-4BD7-BD81-7507695D6420}" destId="{0D75E2A0-6C0A-475C-8442-BE6234FA729D}" srcOrd="0" destOrd="0" parTransId="{905A70B3-A6EB-4E24-84CE-88539AA26DC0}" sibTransId="{F0DD5552-C971-421D-883A-A5BC1BCD0988}"/>
    <dgm:cxn modelId="{06BAFBAE-3F28-4CEE-A077-C8CB36BFF59A}" type="presOf" srcId="{0D75E2A0-6C0A-475C-8442-BE6234FA729D}" destId="{6B62F76F-F74E-413C-8DAB-574A795AD9C0}" srcOrd="0" destOrd="0" presId="urn:microsoft.com/office/officeart/2005/8/layout/radial1"/>
    <dgm:cxn modelId="{0703ED86-3290-4C55-8E19-8B26E84735E7}" srcId="{0D75E2A0-6C0A-475C-8442-BE6234FA729D}" destId="{75387404-0011-414B-8C5A-D8D836D3D1D9}" srcOrd="3" destOrd="0" parTransId="{37284BFC-2EAD-4909-88A7-199EFC7B7C83}" sibTransId="{E6144D19-9731-4357-B178-79AC14371C90}"/>
    <dgm:cxn modelId="{022D2753-17F4-49BF-8CC4-FE602F1B9AFE}" type="presOf" srcId="{22AD349F-783F-4D2D-9F48-C35A532659A8}" destId="{D974D218-5B39-47D4-87A6-3D977544B243}" srcOrd="1" destOrd="0" presId="urn:microsoft.com/office/officeart/2005/8/layout/radial1"/>
    <dgm:cxn modelId="{9F0A6231-AF12-47F5-A942-A4EDBEF71A7A}" type="presOf" srcId="{E26CCEF6-D961-4384-85A5-32096A8310E8}" destId="{63C71139-05F8-4074-83AA-E7AB0F94EEC7}" srcOrd="0" destOrd="0" presId="urn:microsoft.com/office/officeart/2005/8/layout/radial1"/>
    <dgm:cxn modelId="{28D3999A-0676-418F-876C-633FA7986EB1}" type="presOf" srcId="{F9478065-4B51-4BEC-9B21-348561659785}" destId="{C95A4AF7-D86D-4649-A4A4-A855348EBE52}" srcOrd="0" destOrd="0" presId="urn:microsoft.com/office/officeart/2005/8/layout/radial1"/>
    <dgm:cxn modelId="{25283D6F-B18A-4BAC-9E81-ACDAF3415BDD}" type="presOf" srcId="{4A894302-57A5-4460-9860-D0F08E7BE029}" destId="{B0DEB884-F063-4005-A044-F3B8BF0B76CF}" srcOrd="1" destOrd="0" presId="urn:microsoft.com/office/officeart/2005/8/layout/radial1"/>
    <dgm:cxn modelId="{F3881DBA-06AF-4034-A2B5-7930068F2A33}" type="presOf" srcId="{425518B4-51DD-4052-A01F-0EE7C1688940}" destId="{87262858-8166-4862-BBA8-2AA3828E42AF}" srcOrd="0" destOrd="0" presId="urn:microsoft.com/office/officeart/2005/8/layout/radial1"/>
    <dgm:cxn modelId="{246EE886-A8EF-43B0-8D48-7B92E772F2DC}" type="presOf" srcId="{1AAE8F16-C9CC-4312-AD10-B8754912A7A6}" destId="{34A81789-B288-454B-B783-83DD3A08EAA8}" srcOrd="1" destOrd="0" presId="urn:microsoft.com/office/officeart/2005/8/layout/radial1"/>
    <dgm:cxn modelId="{F8D4E556-9BF2-40E3-BA79-590524E2CE38}" type="presOf" srcId="{4A894302-57A5-4460-9860-D0F08E7BE029}" destId="{2DD4C284-FF1A-46C6-B751-84717F31131D}" srcOrd="0" destOrd="0" presId="urn:microsoft.com/office/officeart/2005/8/layout/radial1"/>
    <dgm:cxn modelId="{5705C2C9-4529-49BD-BDE0-4C591F2EB69E}" type="presOf" srcId="{75387404-0011-414B-8C5A-D8D836D3D1D9}" destId="{B10F5B7F-8496-4ABB-B140-D996B598CDE2}" srcOrd="0" destOrd="0" presId="urn:microsoft.com/office/officeart/2005/8/layout/radial1"/>
    <dgm:cxn modelId="{5EF1083B-8B06-4E56-9DE2-DD49557FB654}" type="presOf" srcId="{7B6E11E4-CF87-431D-A6CE-13BF25640FD9}" destId="{978E6EDF-84FD-4918-8CD1-FF0D42778879}" srcOrd="1" destOrd="0" presId="urn:microsoft.com/office/officeart/2005/8/layout/radial1"/>
    <dgm:cxn modelId="{E11C800D-B049-490C-BA89-01319F25430D}" type="presOf" srcId="{E26CCEF6-D961-4384-85A5-32096A8310E8}" destId="{DF56294E-71B9-4213-B9A8-8D280B9CCC37}" srcOrd="1" destOrd="0" presId="urn:microsoft.com/office/officeart/2005/8/layout/radial1"/>
    <dgm:cxn modelId="{962C9EBA-DB42-4FD0-9585-8BE35869F741}" srcId="{0D75E2A0-6C0A-475C-8442-BE6234FA729D}" destId="{BE5739F3-924B-4B9C-8F2F-1A7478CDD5A1}" srcOrd="1" destOrd="0" parTransId="{4A894302-57A5-4460-9860-D0F08E7BE029}" sibTransId="{D3637AB4-7718-4E9B-B0FD-6DD61AF3A32F}"/>
    <dgm:cxn modelId="{D5F216E8-F4F1-40DB-983D-71C509E87CA4}" srcId="{0D75E2A0-6C0A-475C-8442-BE6234FA729D}" destId="{1D1A3AD8-1804-444C-92A4-E374FE94D644}" srcOrd="2" destOrd="0" parTransId="{7B6E11E4-CF87-431D-A6CE-13BF25640FD9}" sibTransId="{93DC0365-B86D-4D67-A285-D31446B8CD43}"/>
    <dgm:cxn modelId="{D4FD792F-090F-47E9-A7CB-BBCF11B961B9}" type="presOf" srcId="{F9478065-4B51-4BEC-9B21-348561659785}" destId="{6FCD6C49-0B25-43B1-9F23-63692CF0AFBE}" srcOrd="1" destOrd="0" presId="urn:microsoft.com/office/officeart/2005/8/layout/radial1"/>
    <dgm:cxn modelId="{2031DFFD-50F5-4D44-92CF-48E3F7749532}" type="presOf" srcId="{7B6E11E4-CF87-431D-A6CE-13BF25640FD9}" destId="{FC5FD0D2-6EF4-44FA-ABFD-2DDDE5890D5B}" srcOrd="0" destOrd="0" presId="urn:microsoft.com/office/officeart/2005/8/layout/radial1"/>
    <dgm:cxn modelId="{66CB5022-59EB-4AC1-8B7E-74835126BF1E}" type="presOf" srcId="{81D693C2-6F7C-4045-A4F0-123EFB08BDDA}" destId="{DA318F35-84A6-4D0B-BC1B-6E4D040585D7}" srcOrd="0" destOrd="0" presId="urn:microsoft.com/office/officeart/2005/8/layout/radial1"/>
    <dgm:cxn modelId="{CFC7ABC4-8CDC-48E6-80F2-4126C0FA9E08}" type="presOf" srcId="{1D1A3AD8-1804-444C-92A4-E374FE94D644}" destId="{5CF4FB08-A955-42F9-A2B1-B5BD1FE5D7F1}" srcOrd="0" destOrd="0" presId="urn:microsoft.com/office/officeart/2005/8/layout/radial1"/>
    <dgm:cxn modelId="{2F4BB64B-C1FC-4009-9B2E-FBF487F11BC9}" type="presOf" srcId="{951E5C0B-A997-4BD7-BD81-7507695D6420}" destId="{62271F6A-95FF-44EA-BD1F-FA8E06C88929}" srcOrd="0" destOrd="0" presId="urn:microsoft.com/office/officeart/2005/8/layout/radial1"/>
    <dgm:cxn modelId="{68C405BE-3ABE-41C4-8F90-B23AD7BFE872}" srcId="{0D75E2A0-6C0A-475C-8442-BE6234FA729D}" destId="{425518B4-51DD-4052-A01F-0EE7C1688940}" srcOrd="6" destOrd="0" parTransId="{F9478065-4B51-4BEC-9B21-348561659785}" sibTransId="{F4A33486-2331-485A-8900-9A8D88BFC092}"/>
    <dgm:cxn modelId="{DE43517A-0E02-4C89-B8C9-5475C08AA014}" type="presOf" srcId="{1AAE8F16-C9CC-4312-AD10-B8754912A7A6}" destId="{93260E54-DD65-4133-9018-9D7F96953DFF}" srcOrd="0" destOrd="0" presId="urn:microsoft.com/office/officeart/2005/8/layout/radial1"/>
    <dgm:cxn modelId="{7E9634E1-4645-4D59-97DC-514F0BEC3DC2}" type="presParOf" srcId="{62271F6A-95FF-44EA-BD1F-FA8E06C88929}" destId="{6B62F76F-F74E-413C-8DAB-574A795AD9C0}" srcOrd="0" destOrd="0" presId="urn:microsoft.com/office/officeart/2005/8/layout/radial1"/>
    <dgm:cxn modelId="{3CB7D8D0-025F-4B12-8289-A3E2EF8CBAC4}" type="presParOf" srcId="{62271F6A-95FF-44EA-BD1F-FA8E06C88929}" destId="{63C71139-05F8-4074-83AA-E7AB0F94EEC7}" srcOrd="1" destOrd="0" presId="urn:microsoft.com/office/officeart/2005/8/layout/radial1"/>
    <dgm:cxn modelId="{CFF06721-297B-4EC7-A064-5B91B0CA0067}" type="presParOf" srcId="{63C71139-05F8-4074-83AA-E7AB0F94EEC7}" destId="{DF56294E-71B9-4213-B9A8-8D280B9CCC37}" srcOrd="0" destOrd="0" presId="urn:microsoft.com/office/officeart/2005/8/layout/radial1"/>
    <dgm:cxn modelId="{27A287C2-1A95-409F-8CE1-2BB23219AC21}" type="presParOf" srcId="{62271F6A-95FF-44EA-BD1F-FA8E06C88929}" destId="{84034C73-E89E-491A-807B-E30B1EAF6C96}" srcOrd="2" destOrd="0" presId="urn:microsoft.com/office/officeart/2005/8/layout/radial1"/>
    <dgm:cxn modelId="{1343F501-DCEC-49DD-85D7-EC5F50F60B33}" type="presParOf" srcId="{62271F6A-95FF-44EA-BD1F-FA8E06C88929}" destId="{2DD4C284-FF1A-46C6-B751-84717F31131D}" srcOrd="3" destOrd="0" presId="urn:microsoft.com/office/officeart/2005/8/layout/radial1"/>
    <dgm:cxn modelId="{124A11A6-B517-48F0-A153-7D0AF8A8FF3C}" type="presParOf" srcId="{2DD4C284-FF1A-46C6-B751-84717F31131D}" destId="{B0DEB884-F063-4005-A044-F3B8BF0B76CF}" srcOrd="0" destOrd="0" presId="urn:microsoft.com/office/officeart/2005/8/layout/radial1"/>
    <dgm:cxn modelId="{B34FEC89-02B4-4912-998F-3F8A612B4C01}" type="presParOf" srcId="{62271F6A-95FF-44EA-BD1F-FA8E06C88929}" destId="{34D112BD-B801-48A7-962C-149FA9287AEE}" srcOrd="4" destOrd="0" presId="urn:microsoft.com/office/officeart/2005/8/layout/radial1"/>
    <dgm:cxn modelId="{625BE6BD-9504-4512-9932-8D39AD2D07A0}" type="presParOf" srcId="{62271F6A-95FF-44EA-BD1F-FA8E06C88929}" destId="{FC5FD0D2-6EF4-44FA-ABFD-2DDDE5890D5B}" srcOrd="5" destOrd="0" presId="urn:microsoft.com/office/officeart/2005/8/layout/radial1"/>
    <dgm:cxn modelId="{782A58BF-1E80-4A70-939D-84331D9DA4F6}" type="presParOf" srcId="{FC5FD0D2-6EF4-44FA-ABFD-2DDDE5890D5B}" destId="{978E6EDF-84FD-4918-8CD1-FF0D42778879}" srcOrd="0" destOrd="0" presId="urn:microsoft.com/office/officeart/2005/8/layout/radial1"/>
    <dgm:cxn modelId="{F2727C7E-ED46-4ABA-8CD3-D5AFF64A52C6}" type="presParOf" srcId="{62271F6A-95FF-44EA-BD1F-FA8E06C88929}" destId="{5CF4FB08-A955-42F9-A2B1-B5BD1FE5D7F1}" srcOrd="6" destOrd="0" presId="urn:microsoft.com/office/officeart/2005/8/layout/radial1"/>
    <dgm:cxn modelId="{E675353D-1B72-4FD9-93B9-59CF84A0257B}" type="presParOf" srcId="{62271F6A-95FF-44EA-BD1F-FA8E06C88929}" destId="{48F96FB2-DFDE-46D2-9CEF-EB2CB68B905D}" srcOrd="7" destOrd="0" presId="urn:microsoft.com/office/officeart/2005/8/layout/radial1"/>
    <dgm:cxn modelId="{9257CF15-0A6B-488C-B883-42F9B48F901B}" type="presParOf" srcId="{48F96FB2-DFDE-46D2-9CEF-EB2CB68B905D}" destId="{FF3578F9-91E8-4362-9DCD-A86401B1BDD6}" srcOrd="0" destOrd="0" presId="urn:microsoft.com/office/officeart/2005/8/layout/radial1"/>
    <dgm:cxn modelId="{82FFD401-5B76-4EEB-BA7F-ED02DB2FA64A}" type="presParOf" srcId="{62271F6A-95FF-44EA-BD1F-FA8E06C88929}" destId="{B10F5B7F-8496-4ABB-B140-D996B598CDE2}" srcOrd="8" destOrd="0" presId="urn:microsoft.com/office/officeart/2005/8/layout/radial1"/>
    <dgm:cxn modelId="{A5CE28E3-3366-4C6D-8CEA-EFCFCD990732}" type="presParOf" srcId="{62271F6A-95FF-44EA-BD1F-FA8E06C88929}" destId="{74BAFAAC-B0C0-41F2-A6A4-202D22475200}" srcOrd="9" destOrd="0" presId="urn:microsoft.com/office/officeart/2005/8/layout/radial1"/>
    <dgm:cxn modelId="{033D40CD-F3E5-453B-9261-F4A4FF65EF83}" type="presParOf" srcId="{74BAFAAC-B0C0-41F2-A6A4-202D22475200}" destId="{D974D218-5B39-47D4-87A6-3D977544B243}" srcOrd="0" destOrd="0" presId="urn:microsoft.com/office/officeart/2005/8/layout/radial1"/>
    <dgm:cxn modelId="{1A09F3C3-C772-4B27-A408-5567710C9050}" type="presParOf" srcId="{62271F6A-95FF-44EA-BD1F-FA8E06C88929}" destId="{DEE7C874-D52E-47AC-AC39-E741B682E2F2}" srcOrd="10" destOrd="0" presId="urn:microsoft.com/office/officeart/2005/8/layout/radial1"/>
    <dgm:cxn modelId="{62C8D0F0-87AC-46E9-AD4B-8A8F2BDAFF18}" type="presParOf" srcId="{62271F6A-95FF-44EA-BD1F-FA8E06C88929}" destId="{93260E54-DD65-4133-9018-9D7F96953DFF}" srcOrd="11" destOrd="0" presId="urn:microsoft.com/office/officeart/2005/8/layout/radial1"/>
    <dgm:cxn modelId="{E2BADADC-9CED-443E-AE27-EF08492900A9}" type="presParOf" srcId="{93260E54-DD65-4133-9018-9D7F96953DFF}" destId="{34A81789-B288-454B-B783-83DD3A08EAA8}" srcOrd="0" destOrd="0" presId="urn:microsoft.com/office/officeart/2005/8/layout/radial1"/>
    <dgm:cxn modelId="{FC81EBB6-EFC0-4A61-B1D0-906A0D1A6FA1}" type="presParOf" srcId="{62271F6A-95FF-44EA-BD1F-FA8E06C88929}" destId="{DA318F35-84A6-4D0B-BC1B-6E4D040585D7}" srcOrd="12" destOrd="0" presId="urn:microsoft.com/office/officeart/2005/8/layout/radial1"/>
    <dgm:cxn modelId="{E48FECE4-EE2F-496A-B3D2-2BC97C635BAD}" type="presParOf" srcId="{62271F6A-95FF-44EA-BD1F-FA8E06C88929}" destId="{C95A4AF7-D86D-4649-A4A4-A855348EBE52}" srcOrd="13" destOrd="0" presId="urn:microsoft.com/office/officeart/2005/8/layout/radial1"/>
    <dgm:cxn modelId="{BA744464-D016-4563-AB27-8329169B2E60}" type="presParOf" srcId="{C95A4AF7-D86D-4649-A4A4-A855348EBE52}" destId="{6FCD6C49-0B25-43B1-9F23-63692CF0AFBE}" srcOrd="0" destOrd="0" presId="urn:microsoft.com/office/officeart/2005/8/layout/radial1"/>
    <dgm:cxn modelId="{21C31CE3-9555-49DB-A57E-DD43ACC5F043}" type="presParOf" srcId="{62271F6A-95FF-44EA-BD1F-FA8E06C88929}" destId="{87262858-8166-4862-BBA8-2AA3828E42A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A96A7-3C22-4EA2-A37F-E15E4F56B956}" type="doc">
      <dgm:prSet loTypeId="urn:microsoft.com/office/officeart/2005/8/layout/cycle3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8F99C416-E612-40E0-8DCF-3E96F937F2A1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Scientific Rigour</a:t>
          </a:r>
          <a:endParaRPr lang="en-GB" sz="2000" dirty="0">
            <a:latin typeface="Arial Narrow" pitchFamily="34" charset="0"/>
          </a:endParaRPr>
        </a:p>
      </dgm:t>
    </dgm:pt>
    <dgm:pt modelId="{A71164A1-6AD8-448C-B789-66583087D7B2}" type="parTrans" cxnId="{F3E75E35-674A-46DC-A46D-6581673D523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51775F52-24DC-40F2-B35E-0235282F7201}" type="sibTrans" cxnId="{F3E75E35-674A-46DC-A46D-6581673D523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48BF4045-9287-4F89-925F-6E57EF0B857E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Inclusiveness</a:t>
          </a:r>
          <a:endParaRPr lang="en-GB" sz="2000" dirty="0">
            <a:latin typeface="Arial Narrow" pitchFamily="34" charset="0"/>
          </a:endParaRPr>
        </a:p>
      </dgm:t>
    </dgm:pt>
    <dgm:pt modelId="{47D3644B-957F-4FE9-BDEC-6DA892661A0F}" type="parTrans" cxnId="{43259824-B51B-4F42-B08E-66DCC4895355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52C0358C-D092-4764-BAE9-777D84B88A6B}" type="sibTrans" cxnId="{43259824-B51B-4F42-B08E-66DCC4895355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862D0A34-B5E3-4D3B-9BDC-5FCD493157C7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Transparency</a:t>
          </a:r>
          <a:endParaRPr lang="en-GB" sz="2000" dirty="0">
            <a:latin typeface="Arial Narrow" pitchFamily="34" charset="0"/>
          </a:endParaRPr>
        </a:p>
      </dgm:t>
    </dgm:pt>
    <dgm:pt modelId="{BE709B65-DA9C-40E2-B79E-B806F2D7A291}" type="parTrans" cxnId="{51850401-99FC-4F22-AF33-5C74D7DF7BE9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948F298F-5F23-4DA4-89F3-C2340F740379}" type="sibTrans" cxnId="{51850401-99FC-4F22-AF33-5C74D7DF7BE9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72597FBB-D907-43B7-A4CE-05D9F43126ED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Independence</a:t>
          </a:r>
          <a:endParaRPr lang="en-GB" sz="2000" dirty="0">
            <a:latin typeface="Arial Narrow" pitchFamily="34" charset="0"/>
          </a:endParaRPr>
        </a:p>
      </dgm:t>
    </dgm:pt>
    <dgm:pt modelId="{97EAA21A-D763-4031-AA7D-E49FDADA60BA}" type="parTrans" cxnId="{A10A84D6-D42A-47FE-8400-030221678DB3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82FE5BCF-F5F2-4631-B2D0-7ECE52DC099A}" type="sibTrans" cxnId="{A10A84D6-D42A-47FE-8400-030221678DB3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9D6D1A9F-14AE-4FBF-AA3C-610E41CEE6EA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Challenge</a:t>
          </a:r>
          <a:endParaRPr lang="en-GB" sz="2000" dirty="0">
            <a:latin typeface="Arial Narrow" pitchFamily="34" charset="0"/>
          </a:endParaRPr>
        </a:p>
      </dgm:t>
    </dgm:pt>
    <dgm:pt modelId="{621D6516-E322-4C07-B373-526723296036}" type="parTrans" cxnId="{E2904D80-4A78-4E96-8FA7-E383CEB0FF5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9A4E4F7E-B505-40B5-A8D3-3580841B9579}" type="sibTrans" cxnId="{E2904D80-4A78-4E96-8FA7-E383CEB0FF5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1B151BD5-A9D0-4E18-BD4B-C86F6F663704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Review</a:t>
          </a:r>
          <a:endParaRPr lang="en-GB" sz="2000" dirty="0">
            <a:latin typeface="Arial Narrow" pitchFamily="34" charset="0"/>
          </a:endParaRPr>
        </a:p>
      </dgm:t>
    </dgm:pt>
    <dgm:pt modelId="{20711160-192A-4E3C-A8E9-0EB3104C4340}" type="parTrans" cxnId="{7B228F71-8A38-4A49-8770-DEA1F6EB430D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D1C25BF7-EC91-4440-AD12-06484221C67A}" type="sibTrans" cxnId="{7B228F71-8A38-4A49-8770-DEA1F6EB430D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D36527FD-E0BF-420F-90FD-C6016E4A6A69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Support for implementation</a:t>
          </a:r>
          <a:endParaRPr lang="en-GB" sz="2000" dirty="0">
            <a:latin typeface="Arial Narrow" pitchFamily="34" charset="0"/>
          </a:endParaRPr>
        </a:p>
      </dgm:t>
    </dgm:pt>
    <dgm:pt modelId="{E1A3E0A6-F2D7-4BE1-9FA3-81C27B0500DC}" type="parTrans" cxnId="{2BF77164-608F-4D11-97FF-DDBAA008473D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D4F7EB58-31D7-42A0-B557-C2DCDC65706F}" type="sibTrans" cxnId="{2BF77164-608F-4D11-97FF-DDBAA008473D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4F399595-E6ED-45E9-B855-B6A03A12C913}">
      <dgm:prSet phldrT="[Text]" custT="1"/>
      <dgm:spPr/>
      <dgm:t>
        <a:bodyPr/>
        <a:lstStyle/>
        <a:p>
          <a:r>
            <a:rPr lang="en-GB" sz="2000" dirty="0" smtClean="0">
              <a:latin typeface="Arial Narrow" pitchFamily="34" charset="0"/>
            </a:rPr>
            <a:t>Timeliness</a:t>
          </a:r>
          <a:endParaRPr lang="en-GB" sz="2000" dirty="0">
            <a:latin typeface="Arial Narrow" pitchFamily="34" charset="0"/>
          </a:endParaRPr>
        </a:p>
      </dgm:t>
    </dgm:pt>
    <dgm:pt modelId="{1CBBB50C-926D-4B1C-9284-C8020E0BB4FA}" type="parTrans" cxnId="{37FFDB72-CAF5-44E5-A7B6-D7B76A04B0D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99FB1450-0512-4761-94DA-62347E24CC87}" type="sibTrans" cxnId="{37FFDB72-CAF5-44E5-A7B6-D7B76A04B0D1}">
      <dgm:prSet/>
      <dgm:spPr/>
      <dgm:t>
        <a:bodyPr/>
        <a:lstStyle/>
        <a:p>
          <a:endParaRPr lang="en-GB" sz="2000">
            <a:latin typeface="Arial Narrow" pitchFamily="34" charset="0"/>
          </a:endParaRPr>
        </a:p>
      </dgm:t>
    </dgm:pt>
    <dgm:pt modelId="{A22B7C12-B9BB-449C-9A5A-7436BA0C5365}" type="pres">
      <dgm:prSet presAssocID="{C80A96A7-3C22-4EA2-A37F-E15E4F56B9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BE6C3EA-7921-43B8-B762-C0486215630E}" type="pres">
      <dgm:prSet presAssocID="{C80A96A7-3C22-4EA2-A37F-E15E4F56B956}" presName="cycle" presStyleCnt="0"/>
      <dgm:spPr/>
      <dgm:t>
        <a:bodyPr/>
        <a:lstStyle/>
        <a:p>
          <a:endParaRPr lang="en-GB"/>
        </a:p>
      </dgm:t>
    </dgm:pt>
    <dgm:pt modelId="{77656365-2926-45DA-8C93-306C2C39D634}" type="pres">
      <dgm:prSet presAssocID="{8F99C416-E612-40E0-8DCF-3E96F937F2A1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B9E523-42D8-4142-97EF-C11E005BC0D3}" type="pres">
      <dgm:prSet presAssocID="{51775F52-24DC-40F2-B35E-0235282F7201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2C80B9F6-B2C0-43AA-9E89-AD5E5C490355}" type="pres">
      <dgm:prSet presAssocID="{48BF4045-9287-4F89-925F-6E57EF0B857E}" presName="nodeFollowingNodes" presStyleLbl="node1" presStyleIdx="1" presStyleCnt="8" custScaleX="118329" custRadScaleRad="102551" custRadScaleInc="134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F6554C-3566-42AB-BE27-4EECDB4BFA93}" type="pres">
      <dgm:prSet presAssocID="{862D0A34-B5E3-4D3B-9BDC-5FCD493157C7}" presName="nodeFollowingNodes" presStyleLbl="node1" presStyleIdx="2" presStyleCnt="8" custScaleX="1211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7DA5B4-D0FA-4ED6-9F66-82570555CBB7}" type="pres">
      <dgm:prSet presAssocID="{72597FBB-D907-43B7-A4CE-05D9F43126ED}" presName="nodeFollowingNodes" presStyleLbl="node1" presStyleIdx="3" presStyleCnt="8" custScaleX="120103" custRadScaleRad="103651" custRadScaleInc="-168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0B62C3-A5DF-4298-A948-1304FCC0E2DE}" type="pres">
      <dgm:prSet presAssocID="{9D6D1A9F-14AE-4FBF-AA3C-610E41CEE6EA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2A1F6-12F0-48D6-841C-F95AC0AEA1EA}" type="pres">
      <dgm:prSet presAssocID="{1B151BD5-A9D0-4E18-BD4B-C86F6F663704}" presName="nodeFollowingNodes" presStyleLbl="node1" presStyleIdx="5" presStyleCnt="8" custRadScaleRad="100805" custRadScaleInc="125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A5A66-ECA4-4D93-989B-A9DC2281E9AD}" type="pres">
      <dgm:prSet presAssocID="{D36527FD-E0BF-420F-90FD-C6016E4A6A69}" presName="nodeFollowingNodes" presStyleLbl="node1" presStyleIdx="6" presStyleCnt="8" custScaleX="1425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C992D-D6FA-422D-943B-0480640D087E}" type="pres">
      <dgm:prSet presAssocID="{4F399595-E6ED-45E9-B855-B6A03A12C913}" presName="nodeFollowingNodes" presStyleLbl="node1" presStyleIdx="7" presStyleCnt="8" custRadScaleRad="105782" custRadScaleInc="-170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F77164-608F-4D11-97FF-DDBAA008473D}" srcId="{C80A96A7-3C22-4EA2-A37F-E15E4F56B956}" destId="{D36527FD-E0BF-420F-90FD-C6016E4A6A69}" srcOrd="6" destOrd="0" parTransId="{E1A3E0A6-F2D7-4BE1-9FA3-81C27B0500DC}" sibTransId="{D4F7EB58-31D7-42A0-B557-C2DCDC65706F}"/>
    <dgm:cxn modelId="{F3E75E35-674A-46DC-A46D-6581673D5231}" srcId="{C80A96A7-3C22-4EA2-A37F-E15E4F56B956}" destId="{8F99C416-E612-40E0-8DCF-3E96F937F2A1}" srcOrd="0" destOrd="0" parTransId="{A71164A1-6AD8-448C-B789-66583087D7B2}" sibTransId="{51775F52-24DC-40F2-B35E-0235282F7201}"/>
    <dgm:cxn modelId="{51850401-99FC-4F22-AF33-5C74D7DF7BE9}" srcId="{C80A96A7-3C22-4EA2-A37F-E15E4F56B956}" destId="{862D0A34-B5E3-4D3B-9BDC-5FCD493157C7}" srcOrd="2" destOrd="0" parTransId="{BE709B65-DA9C-40E2-B79E-B806F2D7A291}" sibTransId="{948F298F-5F23-4DA4-89F3-C2340F740379}"/>
    <dgm:cxn modelId="{F68F1140-0C30-4A33-8DA9-CCB8E673D1CE}" type="presOf" srcId="{D36527FD-E0BF-420F-90FD-C6016E4A6A69}" destId="{7F1A5A66-ECA4-4D93-989B-A9DC2281E9AD}" srcOrd="0" destOrd="0" presId="urn:microsoft.com/office/officeart/2005/8/layout/cycle3"/>
    <dgm:cxn modelId="{7B228F71-8A38-4A49-8770-DEA1F6EB430D}" srcId="{C80A96A7-3C22-4EA2-A37F-E15E4F56B956}" destId="{1B151BD5-A9D0-4E18-BD4B-C86F6F663704}" srcOrd="5" destOrd="0" parTransId="{20711160-192A-4E3C-A8E9-0EB3104C4340}" sibTransId="{D1C25BF7-EC91-4440-AD12-06484221C67A}"/>
    <dgm:cxn modelId="{E1F19D02-6C6C-4BE2-988D-0A1C4BD0784C}" type="presOf" srcId="{9D6D1A9F-14AE-4FBF-AA3C-610E41CEE6EA}" destId="{760B62C3-A5DF-4298-A948-1304FCC0E2DE}" srcOrd="0" destOrd="0" presId="urn:microsoft.com/office/officeart/2005/8/layout/cycle3"/>
    <dgm:cxn modelId="{A1E0DE50-4FB8-46CE-8A4B-E86F7197F69B}" type="presOf" srcId="{4F399595-E6ED-45E9-B855-B6A03A12C913}" destId="{D34C992D-D6FA-422D-943B-0480640D087E}" srcOrd="0" destOrd="0" presId="urn:microsoft.com/office/officeart/2005/8/layout/cycle3"/>
    <dgm:cxn modelId="{B10E2B59-14B0-4390-AC07-1D9247EE3632}" type="presOf" srcId="{48BF4045-9287-4F89-925F-6E57EF0B857E}" destId="{2C80B9F6-B2C0-43AA-9E89-AD5E5C490355}" srcOrd="0" destOrd="0" presId="urn:microsoft.com/office/officeart/2005/8/layout/cycle3"/>
    <dgm:cxn modelId="{011DE8CD-CC6B-45A2-B738-ADCA39D69BD6}" type="presOf" srcId="{C80A96A7-3C22-4EA2-A37F-E15E4F56B956}" destId="{A22B7C12-B9BB-449C-9A5A-7436BA0C5365}" srcOrd="0" destOrd="0" presId="urn:microsoft.com/office/officeart/2005/8/layout/cycle3"/>
    <dgm:cxn modelId="{EEE243D8-4722-4369-8DEC-7F6FA6A5486D}" type="presOf" srcId="{51775F52-24DC-40F2-B35E-0235282F7201}" destId="{73B9E523-42D8-4142-97EF-C11E005BC0D3}" srcOrd="0" destOrd="0" presId="urn:microsoft.com/office/officeart/2005/8/layout/cycle3"/>
    <dgm:cxn modelId="{8DDDBF60-D4CA-4BC8-863C-42C44A46D546}" type="presOf" srcId="{1B151BD5-A9D0-4E18-BD4B-C86F6F663704}" destId="{93C2A1F6-12F0-48D6-841C-F95AC0AEA1EA}" srcOrd="0" destOrd="0" presId="urn:microsoft.com/office/officeart/2005/8/layout/cycle3"/>
    <dgm:cxn modelId="{7D29165E-B67A-4932-B243-5CA39B44EC49}" type="presOf" srcId="{8F99C416-E612-40E0-8DCF-3E96F937F2A1}" destId="{77656365-2926-45DA-8C93-306C2C39D634}" srcOrd="0" destOrd="0" presId="urn:microsoft.com/office/officeart/2005/8/layout/cycle3"/>
    <dgm:cxn modelId="{43259824-B51B-4F42-B08E-66DCC4895355}" srcId="{C80A96A7-3C22-4EA2-A37F-E15E4F56B956}" destId="{48BF4045-9287-4F89-925F-6E57EF0B857E}" srcOrd="1" destOrd="0" parTransId="{47D3644B-957F-4FE9-BDEC-6DA892661A0F}" sibTransId="{52C0358C-D092-4764-BAE9-777D84B88A6B}"/>
    <dgm:cxn modelId="{718AD626-F53E-43D8-A4D1-64AC208D1FCB}" type="presOf" srcId="{862D0A34-B5E3-4D3B-9BDC-5FCD493157C7}" destId="{03F6554C-3566-42AB-BE27-4EECDB4BFA93}" srcOrd="0" destOrd="0" presId="urn:microsoft.com/office/officeart/2005/8/layout/cycle3"/>
    <dgm:cxn modelId="{E2904D80-4A78-4E96-8FA7-E383CEB0FF51}" srcId="{C80A96A7-3C22-4EA2-A37F-E15E4F56B956}" destId="{9D6D1A9F-14AE-4FBF-AA3C-610E41CEE6EA}" srcOrd="4" destOrd="0" parTransId="{621D6516-E322-4C07-B373-526723296036}" sibTransId="{9A4E4F7E-B505-40B5-A8D3-3580841B9579}"/>
    <dgm:cxn modelId="{0E0340B0-D1D6-4240-A9B2-83223D7F1366}" type="presOf" srcId="{72597FBB-D907-43B7-A4CE-05D9F43126ED}" destId="{537DA5B4-D0FA-4ED6-9F66-82570555CBB7}" srcOrd="0" destOrd="0" presId="urn:microsoft.com/office/officeart/2005/8/layout/cycle3"/>
    <dgm:cxn modelId="{A10A84D6-D42A-47FE-8400-030221678DB3}" srcId="{C80A96A7-3C22-4EA2-A37F-E15E4F56B956}" destId="{72597FBB-D907-43B7-A4CE-05D9F43126ED}" srcOrd="3" destOrd="0" parTransId="{97EAA21A-D763-4031-AA7D-E49FDADA60BA}" sibTransId="{82FE5BCF-F5F2-4631-B2D0-7ECE52DC099A}"/>
    <dgm:cxn modelId="{37FFDB72-CAF5-44E5-A7B6-D7B76A04B0D1}" srcId="{C80A96A7-3C22-4EA2-A37F-E15E4F56B956}" destId="{4F399595-E6ED-45E9-B855-B6A03A12C913}" srcOrd="7" destOrd="0" parTransId="{1CBBB50C-926D-4B1C-9284-C8020E0BB4FA}" sibTransId="{99FB1450-0512-4761-94DA-62347E24CC87}"/>
    <dgm:cxn modelId="{9744E3AC-D339-4D85-8234-5EA8776ACB2E}" type="presParOf" srcId="{A22B7C12-B9BB-449C-9A5A-7436BA0C5365}" destId="{3BE6C3EA-7921-43B8-B762-C0486215630E}" srcOrd="0" destOrd="0" presId="urn:microsoft.com/office/officeart/2005/8/layout/cycle3"/>
    <dgm:cxn modelId="{533909EF-8FDD-4AFB-867D-EF9A0F19749F}" type="presParOf" srcId="{3BE6C3EA-7921-43B8-B762-C0486215630E}" destId="{77656365-2926-45DA-8C93-306C2C39D634}" srcOrd="0" destOrd="0" presId="urn:microsoft.com/office/officeart/2005/8/layout/cycle3"/>
    <dgm:cxn modelId="{C347BB2F-DE24-4E4E-95AB-34B327BA7522}" type="presParOf" srcId="{3BE6C3EA-7921-43B8-B762-C0486215630E}" destId="{73B9E523-42D8-4142-97EF-C11E005BC0D3}" srcOrd="1" destOrd="0" presId="urn:microsoft.com/office/officeart/2005/8/layout/cycle3"/>
    <dgm:cxn modelId="{03EDF47D-09E0-4260-A522-FCA0A976D061}" type="presParOf" srcId="{3BE6C3EA-7921-43B8-B762-C0486215630E}" destId="{2C80B9F6-B2C0-43AA-9E89-AD5E5C490355}" srcOrd="2" destOrd="0" presId="urn:microsoft.com/office/officeart/2005/8/layout/cycle3"/>
    <dgm:cxn modelId="{EBE5B8F2-AD87-41AE-AFDE-D74256EEA3FE}" type="presParOf" srcId="{3BE6C3EA-7921-43B8-B762-C0486215630E}" destId="{03F6554C-3566-42AB-BE27-4EECDB4BFA93}" srcOrd="3" destOrd="0" presId="urn:microsoft.com/office/officeart/2005/8/layout/cycle3"/>
    <dgm:cxn modelId="{2ECB8AB2-F9AC-4EB0-9A7D-13B4F35918A1}" type="presParOf" srcId="{3BE6C3EA-7921-43B8-B762-C0486215630E}" destId="{537DA5B4-D0FA-4ED6-9F66-82570555CBB7}" srcOrd="4" destOrd="0" presId="urn:microsoft.com/office/officeart/2005/8/layout/cycle3"/>
    <dgm:cxn modelId="{E7EB0930-5564-4390-BA05-7D551EA900F5}" type="presParOf" srcId="{3BE6C3EA-7921-43B8-B762-C0486215630E}" destId="{760B62C3-A5DF-4298-A948-1304FCC0E2DE}" srcOrd="5" destOrd="0" presId="urn:microsoft.com/office/officeart/2005/8/layout/cycle3"/>
    <dgm:cxn modelId="{2CFF0060-3763-4295-8D24-29CCC9F451F4}" type="presParOf" srcId="{3BE6C3EA-7921-43B8-B762-C0486215630E}" destId="{93C2A1F6-12F0-48D6-841C-F95AC0AEA1EA}" srcOrd="6" destOrd="0" presId="urn:microsoft.com/office/officeart/2005/8/layout/cycle3"/>
    <dgm:cxn modelId="{DE085A14-41FB-4EFC-B7EF-0D4C41A1A978}" type="presParOf" srcId="{3BE6C3EA-7921-43B8-B762-C0486215630E}" destId="{7F1A5A66-ECA4-4D93-989B-A9DC2281E9AD}" srcOrd="7" destOrd="0" presId="urn:microsoft.com/office/officeart/2005/8/layout/cycle3"/>
    <dgm:cxn modelId="{92BBC44E-3053-4DE9-9F5F-BA1CABD0C10A}" type="presParOf" srcId="{3BE6C3EA-7921-43B8-B762-C0486215630E}" destId="{D34C992D-D6FA-422D-943B-0480640D087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168FC-4960-4A80-B201-38F254C88D2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E3D260-6318-4CD4-B0C4-5E3350F08972}">
      <dgm:prSet phldrT="[Text]"/>
      <dgm:spPr/>
      <dgm:t>
        <a:bodyPr/>
        <a:lstStyle/>
        <a:p>
          <a:r>
            <a:rPr lang="en-GB" dirty="0" smtClean="0"/>
            <a:t>Data science</a:t>
          </a:r>
          <a:endParaRPr lang="en-GB" dirty="0"/>
        </a:p>
      </dgm:t>
    </dgm:pt>
    <dgm:pt modelId="{F261C422-A79C-4336-830D-6E0A95687302}" type="parTrans" cxnId="{9C6A5257-5A44-4424-9852-31EE71156892}">
      <dgm:prSet/>
      <dgm:spPr/>
      <dgm:t>
        <a:bodyPr/>
        <a:lstStyle/>
        <a:p>
          <a:endParaRPr lang="en-GB"/>
        </a:p>
      </dgm:t>
    </dgm:pt>
    <dgm:pt modelId="{4026ABA2-0D6F-4D4A-91F7-BD74B3509715}" type="sibTrans" cxnId="{9C6A5257-5A44-4424-9852-31EE71156892}">
      <dgm:prSet/>
      <dgm:spPr/>
      <dgm:t>
        <a:bodyPr/>
        <a:lstStyle/>
        <a:p>
          <a:r>
            <a:rPr lang="en-GB" dirty="0" smtClean="0"/>
            <a:t>Precision medicine</a:t>
          </a:r>
          <a:endParaRPr lang="en-GB" dirty="0"/>
        </a:p>
      </dgm:t>
    </dgm:pt>
    <dgm:pt modelId="{B9766B0F-DD8B-4CA7-BE2A-CD126D840F12}">
      <dgm:prSet phldrT="[Text]" phldr="1"/>
      <dgm:spPr/>
      <dgm:t>
        <a:bodyPr/>
        <a:lstStyle/>
        <a:p>
          <a:endParaRPr lang="en-GB" dirty="0"/>
        </a:p>
      </dgm:t>
    </dgm:pt>
    <dgm:pt modelId="{2E13B51D-64C1-405C-91E4-24748B4E69AC}" type="parTrans" cxnId="{3057BFA7-EF88-4DAE-B62F-7D3E43E67830}">
      <dgm:prSet/>
      <dgm:spPr/>
      <dgm:t>
        <a:bodyPr/>
        <a:lstStyle/>
        <a:p>
          <a:endParaRPr lang="en-GB"/>
        </a:p>
      </dgm:t>
    </dgm:pt>
    <dgm:pt modelId="{2561B4AD-D137-475E-98FF-8B1AAAF45C83}" type="sibTrans" cxnId="{3057BFA7-EF88-4DAE-B62F-7D3E43E67830}">
      <dgm:prSet/>
      <dgm:spPr/>
      <dgm:t>
        <a:bodyPr/>
        <a:lstStyle/>
        <a:p>
          <a:endParaRPr lang="en-GB"/>
        </a:p>
      </dgm:t>
    </dgm:pt>
    <dgm:pt modelId="{8E192635-E9B5-4B54-AB2C-B09A09AA98A8}">
      <dgm:prSet phldrT="[Text]"/>
      <dgm:spPr/>
      <dgm:t>
        <a:bodyPr/>
        <a:lstStyle/>
        <a:p>
          <a:r>
            <a:rPr lang="en-GB" dirty="0" smtClean="0"/>
            <a:t>Real-world data</a:t>
          </a:r>
          <a:endParaRPr lang="en-GB" dirty="0"/>
        </a:p>
      </dgm:t>
    </dgm:pt>
    <dgm:pt modelId="{AFBA9B6C-2FB7-4326-B0D9-4EAAEF4A8BBD}" type="parTrans" cxnId="{23DA891C-CB0B-4A6B-97BB-BCA7CEF97F23}">
      <dgm:prSet/>
      <dgm:spPr/>
      <dgm:t>
        <a:bodyPr/>
        <a:lstStyle/>
        <a:p>
          <a:endParaRPr lang="en-GB"/>
        </a:p>
      </dgm:t>
    </dgm:pt>
    <dgm:pt modelId="{B41C20D2-F883-45C7-861B-014F86A0B153}" type="sibTrans" cxnId="{23DA891C-CB0B-4A6B-97BB-BCA7CEF97F23}">
      <dgm:prSet/>
      <dgm:spPr/>
      <dgm:t>
        <a:bodyPr/>
        <a:lstStyle/>
        <a:p>
          <a:r>
            <a:rPr lang="en-GB" dirty="0" smtClean="0"/>
            <a:t>Adaptive pathways</a:t>
          </a:r>
          <a:endParaRPr lang="en-GB" dirty="0"/>
        </a:p>
      </dgm:t>
    </dgm:pt>
    <dgm:pt modelId="{BC164DD2-037C-4874-B8D8-7BAAC3C87ABC}">
      <dgm:prSet phldrT="[Text]" phldr="1"/>
      <dgm:spPr/>
      <dgm:t>
        <a:bodyPr/>
        <a:lstStyle/>
        <a:p>
          <a:endParaRPr lang="en-GB"/>
        </a:p>
      </dgm:t>
    </dgm:pt>
    <dgm:pt modelId="{BC30AF85-B959-43BA-92B5-5CA924E0ECFE}" type="parTrans" cxnId="{F9F09B95-752F-4C82-9A4B-7EA010BC5533}">
      <dgm:prSet/>
      <dgm:spPr/>
      <dgm:t>
        <a:bodyPr/>
        <a:lstStyle/>
        <a:p>
          <a:endParaRPr lang="en-GB"/>
        </a:p>
      </dgm:t>
    </dgm:pt>
    <dgm:pt modelId="{D76DD4D2-4EC7-418B-866A-E20C0A54D560}" type="sibTrans" cxnId="{F9F09B95-752F-4C82-9A4B-7EA010BC5533}">
      <dgm:prSet/>
      <dgm:spPr/>
      <dgm:t>
        <a:bodyPr/>
        <a:lstStyle/>
        <a:p>
          <a:endParaRPr lang="en-GB"/>
        </a:p>
      </dgm:t>
    </dgm:pt>
    <dgm:pt modelId="{E114BED9-A58C-479C-8727-9D94311F1B81}" type="pres">
      <dgm:prSet presAssocID="{BF0168FC-4960-4A80-B201-38F254C88D2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1BEB2A7-4606-4D69-AFF0-A4A05CCCA492}" type="pres">
      <dgm:prSet presAssocID="{4FE3D260-6318-4CD4-B0C4-5E3350F08972}" presName="composite" presStyleCnt="0"/>
      <dgm:spPr/>
    </dgm:pt>
    <dgm:pt modelId="{75DB4A33-F28C-46EE-AA50-2DD32F1DB8E7}" type="pres">
      <dgm:prSet presAssocID="{4FE3D260-6318-4CD4-B0C4-5E3350F08972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0C3BC4-CA53-458B-8C68-8165D7D718BB}" type="pres">
      <dgm:prSet presAssocID="{4FE3D260-6318-4CD4-B0C4-5E3350F0897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EE6EE-7E3E-46A9-AA45-D08CDED45171}" type="pres">
      <dgm:prSet presAssocID="{4FE3D260-6318-4CD4-B0C4-5E3350F08972}" presName="BalanceSpacing" presStyleCnt="0"/>
      <dgm:spPr/>
    </dgm:pt>
    <dgm:pt modelId="{0BCADD43-5C3A-4AD6-AF9D-D624DEBC7428}" type="pres">
      <dgm:prSet presAssocID="{4FE3D260-6318-4CD4-B0C4-5E3350F08972}" presName="BalanceSpacing1" presStyleCnt="0"/>
      <dgm:spPr/>
    </dgm:pt>
    <dgm:pt modelId="{E5BEF7FC-4D84-4D2A-997A-B9FFE0A4CA09}" type="pres">
      <dgm:prSet presAssocID="{4026ABA2-0D6F-4D4A-91F7-BD74B3509715}" presName="Accent1Text" presStyleLbl="node1" presStyleIdx="1" presStyleCnt="4"/>
      <dgm:spPr/>
      <dgm:t>
        <a:bodyPr/>
        <a:lstStyle/>
        <a:p>
          <a:endParaRPr lang="en-GB"/>
        </a:p>
      </dgm:t>
    </dgm:pt>
    <dgm:pt modelId="{0631F7D6-6D00-498A-B63A-97238F97DAF5}" type="pres">
      <dgm:prSet presAssocID="{4026ABA2-0D6F-4D4A-91F7-BD74B3509715}" presName="spaceBetweenRectangles" presStyleCnt="0"/>
      <dgm:spPr/>
    </dgm:pt>
    <dgm:pt modelId="{903168C0-A360-4C14-B925-90DBB6FD83EF}" type="pres">
      <dgm:prSet presAssocID="{8E192635-E9B5-4B54-AB2C-B09A09AA98A8}" presName="composite" presStyleCnt="0"/>
      <dgm:spPr/>
    </dgm:pt>
    <dgm:pt modelId="{21717D9F-11F0-4F04-BD30-3087707DC2B4}" type="pres">
      <dgm:prSet presAssocID="{8E192635-E9B5-4B54-AB2C-B09A09AA98A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ED5F2-C5AF-48EF-9E57-1849744C8057}" type="pres">
      <dgm:prSet presAssocID="{8E192635-E9B5-4B54-AB2C-B09A09AA98A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DBD4C-9A63-43E3-8022-B59E79CBD6E0}" type="pres">
      <dgm:prSet presAssocID="{8E192635-E9B5-4B54-AB2C-B09A09AA98A8}" presName="BalanceSpacing" presStyleCnt="0"/>
      <dgm:spPr/>
    </dgm:pt>
    <dgm:pt modelId="{382CDCC6-00FB-4D5F-8B14-F9E31A4FF8A7}" type="pres">
      <dgm:prSet presAssocID="{8E192635-E9B5-4B54-AB2C-B09A09AA98A8}" presName="BalanceSpacing1" presStyleCnt="0"/>
      <dgm:spPr/>
    </dgm:pt>
    <dgm:pt modelId="{9612200F-795A-4954-A647-CD077E3234B3}" type="pres">
      <dgm:prSet presAssocID="{B41C20D2-F883-45C7-861B-014F86A0B153}" presName="Accent1Text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6BCBA03F-A16F-4406-9F14-D17D3F78E259}" type="presOf" srcId="{B9766B0F-DD8B-4CA7-BE2A-CD126D840F12}" destId="{310C3BC4-CA53-458B-8C68-8165D7D718BB}" srcOrd="0" destOrd="0" presId="urn:microsoft.com/office/officeart/2008/layout/AlternatingHexagons"/>
    <dgm:cxn modelId="{2EF06D65-C473-4CE4-9017-AB534A2FC91A}" type="presOf" srcId="{B41C20D2-F883-45C7-861B-014F86A0B153}" destId="{9612200F-795A-4954-A647-CD077E3234B3}" srcOrd="0" destOrd="0" presId="urn:microsoft.com/office/officeart/2008/layout/AlternatingHexagons"/>
    <dgm:cxn modelId="{9C6A5257-5A44-4424-9852-31EE71156892}" srcId="{BF0168FC-4960-4A80-B201-38F254C88D2D}" destId="{4FE3D260-6318-4CD4-B0C4-5E3350F08972}" srcOrd="0" destOrd="0" parTransId="{F261C422-A79C-4336-830D-6E0A95687302}" sibTransId="{4026ABA2-0D6F-4D4A-91F7-BD74B3509715}"/>
    <dgm:cxn modelId="{23DA891C-CB0B-4A6B-97BB-BCA7CEF97F23}" srcId="{BF0168FC-4960-4A80-B201-38F254C88D2D}" destId="{8E192635-E9B5-4B54-AB2C-B09A09AA98A8}" srcOrd="1" destOrd="0" parTransId="{AFBA9B6C-2FB7-4326-B0D9-4EAAEF4A8BBD}" sibTransId="{B41C20D2-F883-45C7-861B-014F86A0B153}"/>
    <dgm:cxn modelId="{8340FD90-E54E-4AD2-90F7-685ADBC886CE}" type="presOf" srcId="{4026ABA2-0D6F-4D4A-91F7-BD74B3509715}" destId="{E5BEF7FC-4D84-4D2A-997A-B9FFE0A4CA09}" srcOrd="0" destOrd="0" presId="urn:microsoft.com/office/officeart/2008/layout/AlternatingHexagons"/>
    <dgm:cxn modelId="{3057BFA7-EF88-4DAE-B62F-7D3E43E67830}" srcId="{4FE3D260-6318-4CD4-B0C4-5E3350F08972}" destId="{B9766B0F-DD8B-4CA7-BE2A-CD126D840F12}" srcOrd="0" destOrd="0" parTransId="{2E13B51D-64C1-405C-91E4-24748B4E69AC}" sibTransId="{2561B4AD-D137-475E-98FF-8B1AAAF45C83}"/>
    <dgm:cxn modelId="{F9F09B95-752F-4C82-9A4B-7EA010BC5533}" srcId="{8E192635-E9B5-4B54-AB2C-B09A09AA98A8}" destId="{BC164DD2-037C-4874-B8D8-7BAAC3C87ABC}" srcOrd="0" destOrd="0" parTransId="{BC30AF85-B959-43BA-92B5-5CA924E0ECFE}" sibTransId="{D76DD4D2-4EC7-418B-866A-E20C0A54D560}"/>
    <dgm:cxn modelId="{97BB50F8-959B-4286-87D9-27D241614802}" type="presOf" srcId="{BC164DD2-037C-4874-B8D8-7BAAC3C87ABC}" destId="{2E6ED5F2-C5AF-48EF-9E57-1849744C8057}" srcOrd="0" destOrd="0" presId="urn:microsoft.com/office/officeart/2008/layout/AlternatingHexagons"/>
    <dgm:cxn modelId="{5CFF4CE7-D2C1-48CE-A5AA-840DADE82A79}" type="presOf" srcId="{4FE3D260-6318-4CD4-B0C4-5E3350F08972}" destId="{75DB4A33-F28C-46EE-AA50-2DD32F1DB8E7}" srcOrd="0" destOrd="0" presId="urn:microsoft.com/office/officeart/2008/layout/AlternatingHexagons"/>
    <dgm:cxn modelId="{65AE23FE-7068-4D5B-97CA-561F9BD8725C}" type="presOf" srcId="{BF0168FC-4960-4A80-B201-38F254C88D2D}" destId="{E114BED9-A58C-479C-8727-9D94311F1B81}" srcOrd="0" destOrd="0" presId="urn:microsoft.com/office/officeart/2008/layout/AlternatingHexagons"/>
    <dgm:cxn modelId="{0C6D50A1-0624-4D57-BBB3-10271116EDC4}" type="presOf" srcId="{8E192635-E9B5-4B54-AB2C-B09A09AA98A8}" destId="{21717D9F-11F0-4F04-BD30-3087707DC2B4}" srcOrd="0" destOrd="0" presId="urn:microsoft.com/office/officeart/2008/layout/AlternatingHexagons"/>
    <dgm:cxn modelId="{3C2014A0-CF70-4537-BFBD-E8658D3BA16C}" type="presParOf" srcId="{E114BED9-A58C-479C-8727-9D94311F1B81}" destId="{51BEB2A7-4606-4D69-AFF0-A4A05CCCA492}" srcOrd="0" destOrd="0" presId="urn:microsoft.com/office/officeart/2008/layout/AlternatingHexagons"/>
    <dgm:cxn modelId="{7E4182C4-F4A9-41F6-A1FC-30DEA585635C}" type="presParOf" srcId="{51BEB2A7-4606-4D69-AFF0-A4A05CCCA492}" destId="{75DB4A33-F28C-46EE-AA50-2DD32F1DB8E7}" srcOrd="0" destOrd="0" presId="urn:microsoft.com/office/officeart/2008/layout/AlternatingHexagons"/>
    <dgm:cxn modelId="{8724E800-FA2D-4049-BB53-29B8432FE9E2}" type="presParOf" srcId="{51BEB2A7-4606-4D69-AFF0-A4A05CCCA492}" destId="{310C3BC4-CA53-458B-8C68-8165D7D718BB}" srcOrd="1" destOrd="0" presId="urn:microsoft.com/office/officeart/2008/layout/AlternatingHexagons"/>
    <dgm:cxn modelId="{A918BCB3-0A3B-40DD-A151-14079080445B}" type="presParOf" srcId="{51BEB2A7-4606-4D69-AFF0-A4A05CCCA492}" destId="{50DEE6EE-7E3E-46A9-AA45-D08CDED45171}" srcOrd="2" destOrd="0" presId="urn:microsoft.com/office/officeart/2008/layout/AlternatingHexagons"/>
    <dgm:cxn modelId="{FD0F76C0-7642-415D-922F-ECB06A259F9A}" type="presParOf" srcId="{51BEB2A7-4606-4D69-AFF0-A4A05CCCA492}" destId="{0BCADD43-5C3A-4AD6-AF9D-D624DEBC7428}" srcOrd="3" destOrd="0" presId="urn:microsoft.com/office/officeart/2008/layout/AlternatingHexagons"/>
    <dgm:cxn modelId="{FB7A2EF3-D58B-46ED-8E7D-88D2FB1FB645}" type="presParOf" srcId="{51BEB2A7-4606-4D69-AFF0-A4A05CCCA492}" destId="{E5BEF7FC-4D84-4D2A-997A-B9FFE0A4CA09}" srcOrd="4" destOrd="0" presId="urn:microsoft.com/office/officeart/2008/layout/AlternatingHexagons"/>
    <dgm:cxn modelId="{B1D6D726-0592-4AB6-AF96-9B2DABE6F187}" type="presParOf" srcId="{E114BED9-A58C-479C-8727-9D94311F1B81}" destId="{0631F7D6-6D00-498A-B63A-97238F97DAF5}" srcOrd="1" destOrd="0" presId="urn:microsoft.com/office/officeart/2008/layout/AlternatingHexagons"/>
    <dgm:cxn modelId="{6CD1E98B-0307-4FCE-98C8-75D2D372E3FF}" type="presParOf" srcId="{E114BED9-A58C-479C-8727-9D94311F1B81}" destId="{903168C0-A360-4C14-B925-90DBB6FD83EF}" srcOrd="2" destOrd="0" presId="urn:microsoft.com/office/officeart/2008/layout/AlternatingHexagons"/>
    <dgm:cxn modelId="{57A77C53-60DD-4BE6-9D79-9C7AF99E813B}" type="presParOf" srcId="{903168C0-A360-4C14-B925-90DBB6FD83EF}" destId="{21717D9F-11F0-4F04-BD30-3087707DC2B4}" srcOrd="0" destOrd="0" presId="urn:microsoft.com/office/officeart/2008/layout/AlternatingHexagons"/>
    <dgm:cxn modelId="{66B27CB1-2100-4228-8370-C70343B8F9C1}" type="presParOf" srcId="{903168C0-A360-4C14-B925-90DBB6FD83EF}" destId="{2E6ED5F2-C5AF-48EF-9E57-1849744C8057}" srcOrd="1" destOrd="0" presId="urn:microsoft.com/office/officeart/2008/layout/AlternatingHexagons"/>
    <dgm:cxn modelId="{FEF2EB17-DC17-4B1F-AE2D-832018C1ED40}" type="presParOf" srcId="{903168C0-A360-4C14-B925-90DBB6FD83EF}" destId="{A30DBD4C-9A63-43E3-8022-B59E79CBD6E0}" srcOrd="2" destOrd="0" presId="urn:microsoft.com/office/officeart/2008/layout/AlternatingHexagons"/>
    <dgm:cxn modelId="{C9069D98-459A-453E-8EA6-F0954180EE19}" type="presParOf" srcId="{903168C0-A360-4C14-B925-90DBB6FD83EF}" destId="{382CDCC6-00FB-4D5F-8B14-F9E31A4FF8A7}" srcOrd="3" destOrd="0" presId="urn:microsoft.com/office/officeart/2008/layout/AlternatingHexagons"/>
    <dgm:cxn modelId="{4DD9CF8A-26C3-4858-ABEF-E1C6F6A56FBE}" type="presParOf" srcId="{903168C0-A360-4C14-B925-90DBB6FD83EF}" destId="{9612200F-795A-4954-A647-CD077E3234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97BE2-AE1C-41BD-94A0-C969895C5EFB}">
      <dsp:nvSpPr>
        <dsp:cNvPr id="0" name=""/>
        <dsp:cNvSpPr/>
      </dsp:nvSpPr>
      <dsp:spPr>
        <a:xfrm>
          <a:off x="4689774" y="62750"/>
          <a:ext cx="3012040" cy="30120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Evidence-based guidance and advice </a:t>
          </a:r>
          <a:r>
            <a:rPr lang="en-GB" sz="1600" kern="1200" dirty="0" smtClean="0"/>
            <a:t>for health, public health and social care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380" y="589857"/>
        <a:ext cx="2208829" cy="1355418"/>
      </dsp:txXfrm>
    </dsp:sp>
    <dsp:sp modelId="{56DB675B-30B6-4136-B915-7FA46A7CBCDF}">
      <dsp:nvSpPr>
        <dsp:cNvPr id="0" name=""/>
        <dsp:cNvSpPr/>
      </dsp:nvSpPr>
      <dsp:spPr>
        <a:xfrm>
          <a:off x="5776619" y="1945275"/>
          <a:ext cx="3012040" cy="30120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030710"/>
                <a:satOff val="-2684"/>
                <a:lumOff val="-31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3030710"/>
                <a:satOff val="-2684"/>
                <a:lumOff val="-31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3030710"/>
                <a:satOff val="-2684"/>
                <a:lumOff val="-31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Quality standards and performance metrics</a:t>
          </a:r>
          <a:r>
            <a:rPr lang="en-GB" sz="1600" kern="1200" dirty="0" smtClean="0"/>
            <a:t> for those providing and commissioning health, public health and social care</a:t>
          </a:r>
          <a:endParaRPr lang="en-GB" sz="1600" kern="1200" dirty="0"/>
        </a:p>
      </dsp:txBody>
      <dsp:txXfrm>
        <a:off x="6697801" y="2723386"/>
        <a:ext cx="1807224" cy="1656622"/>
      </dsp:txXfrm>
    </dsp:sp>
    <dsp:sp modelId="{2B95F0B7-295F-4102-A033-0DEAD8CC5F86}">
      <dsp:nvSpPr>
        <dsp:cNvPr id="0" name=""/>
        <dsp:cNvSpPr/>
      </dsp:nvSpPr>
      <dsp:spPr>
        <a:xfrm>
          <a:off x="3602930" y="1945275"/>
          <a:ext cx="3012040" cy="30120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6061420"/>
                <a:satOff val="-5368"/>
                <a:lumOff val="-62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6061420"/>
                <a:satOff val="-5368"/>
                <a:lumOff val="-62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6061420"/>
                <a:satOff val="-5368"/>
                <a:lumOff val="-62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Information services </a:t>
          </a:r>
          <a:r>
            <a:rPr lang="en-GB" sz="1600" kern="1200" dirty="0" smtClean="0"/>
            <a:t>for commissioners, practitioners and managers</a:t>
          </a:r>
          <a:endParaRPr lang="en-GB" sz="1600" kern="1200" dirty="0"/>
        </a:p>
      </dsp:txBody>
      <dsp:txXfrm>
        <a:off x="3886564" y="2723386"/>
        <a:ext cx="1807224" cy="1656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2F76F-F74E-413C-8DAB-574A795AD9C0}">
      <dsp:nvSpPr>
        <dsp:cNvPr id="0" name=""/>
        <dsp:cNvSpPr/>
      </dsp:nvSpPr>
      <dsp:spPr>
        <a:xfrm>
          <a:off x="5473496" y="1866717"/>
          <a:ext cx="1231655" cy="1231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NICE</a:t>
          </a:r>
          <a:endParaRPr lang="en-GB" sz="2800" kern="1200" dirty="0"/>
        </a:p>
      </dsp:txBody>
      <dsp:txXfrm>
        <a:off x="5653868" y="2047089"/>
        <a:ext cx="870911" cy="870911"/>
      </dsp:txXfrm>
    </dsp:sp>
    <dsp:sp modelId="{63C71139-05F8-4074-83AA-E7AB0F94EEC7}">
      <dsp:nvSpPr>
        <dsp:cNvPr id="0" name=""/>
        <dsp:cNvSpPr/>
      </dsp:nvSpPr>
      <dsp:spPr>
        <a:xfrm rot="16200000">
          <a:off x="5781100" y="1549392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73912" y="1543082"/>
        <a:ext cx="30822" cy="30822"/>
      </dsp:txXfrm>
    </dsp:sp>
    <dsp:sp modelId="{84034C73-E89E-491A-807B-E30B1EAF6C96}">
      <dsp:nvSpPr>
        <dsp:cNvPr id="0" name=""/>
        <dsp:cNvSpPr/>
      </dsp:nvSpPr>
      <dsp:spPr>
        <a:xfrm>
          <a:off x="5473496" y="18614"/>
          <a:ext cx="1231655" cy="1231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Clinical practice</a:t>
          </a:r>
          <a:endParaRPr lang="en-GB" sz="1300" kern="1200" dirty="0"/>
        </a:p>
      </dsp:txBody>
      <dsp:txXfrm>
        <a:off x="5653868" y="198986"/>
        <a:ext cx="870911" cy="870911"/>
      </dsp:txXfrm>
    </dsp:sp>
    <dsp:sp modelId="{2DD4C284-FF1A-46C6-B751-84717F31131D}">
      <dsp:nvSpPr>
        <dsp:cNvPr id="0" name=""/>
        <dsp:cNvSpPr/>
      </dsp:nvSpPr>
      <dsp:spPr>
        <a:xfrm rot="19285714">
          <a:off x="6503552" y="1897306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796365" y="1890997"/>
        <a:ext cx="30822" cy="30822"/>
      </dsp:txXfrm>
    </dsp:sp>
    <dsp:sp modelId="{34D112BD-B801-48A7-962C-149FA9287AEE}">
      <dsp:nvSpPr>
        <dsp:cNvPr id="0" name=""/>
        <dsp:cNvSpPr/>
      </dsp:nvSpPr>
      <dsp:spPr>
        <a:xfrm>
          <a:off x="6918400" y="714444"/>
          <a:ext cx="1231655" cy="1231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Social care</a:t>
          </a:r>
          <a:endParaRPr lang="en-GB" sz="1300" kern="1200" dirty="0"/>
        </a:p>
      </dsp:txBody>
      <dsp:txXfrm>
        <a:off x="7098772" y="894816"/>
        <a:ext cx="870911" cy="870911"/>
      </dsp:txXfrm>
    </dsp:sp>
    <dsp:sp modelId="{FC5FD0D2-6EF4-44FA-ABFD-2DDDE5890D5B}">
      <dsp:nvSpPr>
        <dsp:cNvPr id="0" name=""/>
        <dsp:cNvSpPr/>
      </dsp:nvSpPr>
      <dsp:spPr>
        <a:xfrm rot="771429">
          <a:off x="6681984" y="2679064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974796" y="2672754"/>
        <a:ext cx="30822" cy="30822"/>
      </dsp:txXfrm>
    </dsp:sp>
    <dsp:sp modelId="{5CF4FB08-A955-42F9-A2B1-B5BD1FE5D7F1}">
      <dsp:nvSpPr>
        <dsp:cNvPr id="0" name=""/>
        <dsp:cNvSpPr/>
      </dsp:nvSpPr>
      <dsp:spPr>
        <a:xfrm>
          <a:off x="7275263" y="2277958"/>
          <a:ext cx="1231655" cy="12316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New drugs</a:t>
          </a:r>
          <a:endParaRPr lang="en-GB" sz="1300" kern="1200" dirty="0"/>
        </a:p>
      </dsp:txBody>
      <dsp:txXfrm>
        <a:off x="7455635" y="2458330"/>
        <a:ext cx="870911" cy="870911"/>
      </dsp:txXfrm>
    </dsp:sp>
    <dsp:sp modelId="{48F96FB2-DFDE-46D2-9CEF-EB2CB68B905D}">
      <dsp:nvSpPr>
        <dsp:cNvPr id="0" name=""/>
        <dsp:cNvSpPr/>
      </dsp:nvSpPr>
      <dsp:spPr>
        <a:xfrm rot="3857143">
          <a:off x="6182031" y="3305984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474843" y="3299675"/>
        <a:ext cx="30822" cy="30822"/>
      </dsp:txXfrm>
    </dsp:sp>
    <dsp:sp modelId="{B10F5B7F-8496-4ABB-B140-D996B598CDE2}">
      <dsp:nvSpPr>
        <dsp:cNvPr id="0" name=""/>
        <dsp:cNvSpPr/>
      </dsp:nvSpPr>
      <dsp:spPr>
        <a:xfrm>
          <a:off x="6275357" y="3531800"/>
          <a:ext cx="1231655" cy="12316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Indicators</a:t>
          </a:r>
          <a:endParaRPr lang="en-GB" sz="1300" kern="1200" dirty="0"/>
        </a:p>
      </dsp:txBody>
      <dsp:txXfrm>
        <a:off x="6455729" y="3712172"/>
        <a:ext cx="870911" cy="870911"/>
      </dsp:txXfrm>
    </dsp:sp>
    <dsp:sp modelId="{74BAFAAC-B0C0-41F2-A6A4-202D22475200}">
      <dsp:nvSpPr>
        <dsp:cNvPr id="0" name=""/>
        <dsp:cNvSpPr/>
      </dsp:nvSpPr>
      <dsp:spPr>
        <a:xfrm rot="6942857">
          <a:off x="5380169" y="3305984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5672981" y="3299675"/>
        <a:ext cx="30822" cy="30822"/>
      </dsp:txXfrm>
    </dsp:sp>
    <dsp:sp modelId="{DEE7C874-D52E-47AC-AC39-E741B682E2F2}">
      <dsp:nvSpPr>
        <dsp:cNvPr id="0" name=""/>
        <dsp:cNvSpPr/>
      </dsp:nvSpPr>
      <dsp:spPr>
        <a:xfrm>
          <a:off x="4671634" y="3531800"/>
          <a:ext cx="1231655" cy="12316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Quality standards</a:t>
          </a:r>
          <a:endParaRPr lang="en-GB" sz="1300" kern="1200" dirty="0"/>
        </a:p>
      </dsp:txBody>
      <dsp:txXfrm>
        <a:off x="4852006" y="3712172"/>
        <a:ext cx="870911" cy="870911"/>
      </dsp:txXfrm>
    </dsp:sp>
    <dsp:sp modelId="{93260E54-DD65-4133-9018-9D7F96953DFF}">
      <dsp:nvSpPr>
        <dsp:cNvPr id="0" name=""/>
        <dsp:cNvSpPr/>
      </dsp:nvSpPr>
      <dsp:spPr>
        <a:xfrm rot="10028571">
          <a:off x="4880217" y="2679064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5173029" y="2672754"/>
        <a:ext cx="30822" cy="30822"/>
      </dsp:txXfrm>
    </dsp:sp>
    <dsp:sp modelId="{DA318F35-84A6-4D0B-BC1B-6E4D040585D7}">
      <dsp:nvSpPr>
        <dsp:cNvPr id="0" name=""/>
        <dsp:cNvSpPr/>
      </dsp:nvSpPr>
      <dsp:spPr>
        <a:xfrm>
          <a:off x="3671729" y="2277958"/>
          <a:ext cx="1231655" cy="1231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Public health</a:t>
          </a:r>
          <a:endParaRPr lang="en-GB" sz="1300" kern="1200" dirty="0"/>
        </a:p>
      </dsp:txBody>
      <dsp:txXfrm>
        <a:off x="3852101" y="2458330"/>
        <a:ext cx="870911" cy="870911"/>
      </dsp:txXfrm>
    </dsp:sp>
    <dsp:sp modelId="{C95A4AF7-D86D-4649-A4A4-A855348EBE52}">
      <dsp:nvSpPr>
        <dsp:cNvPr id="0" name=""/>
        <dsp:cNvSpPr/>
      </dsp:nvSpPr>
      <dsp:spPr>
        <a:xfrm rot="13114286">
          <a:off x="5058648" y="1897306"/>
          <a:ext cx="616446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616446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5351460" y="1890997"/>
        <a:ext cx="30822" cy="30822"/>
      </dsp:txXfrm>
    </dsp:sp>
    <dsp:sp modelId="{87262858-8166-4862-BBA8-2AA3828E42AF}">
      <dsp:nvSpPr>
        <dsp:cNvPr id="0" name=""/>
        <dsp:cNvSpPr/>
      </dsp:nvSpPr>
      <dsp:spPr>
        <a:xfrm>
          <a:off x="4028591" y="714444"/>
          <a:ext cx="1231655" cy="1231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Medtech</a:t>
          </a:r>
          <a:r>
            <a:rPr lang="en-GB" sz="1300" kern="1200" dirty="0" smtClean="0"/>
            <a:t> and diagnostics</a:t>
          </a:r>
          <a:endParaRPr lang="en-GB" sz="1300" kern="1200" dirty="0"/>
        </a:p>
      </dsp:txBody>
      <dsp:txXfrm>
        <a:off x="4208963" y="894816"/>
        <a:ext cx="870911" cy="870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E523-42D8-4142-97EF-C11E005BC0D3}">
      <dsp:nvSpPr>
        <dsp:cNvPr id="0" name=""/>
        <dsp:cNvSpPr/>
      </dsp:nvSpPr>
      <dsp:spPr>
        <a:xfrm>
          <a:off x="3705680" y="-36863"/>
          <a:ext cx="4725130" cy="4725130"/>
        </a:xfrm>
        <a:prstGeom prst="circularArrow">
          <a:avLst>
            <a:gd name="adj1" fmla="val 5544"/>
            <a:gd name="adj2" fmla="val 330680"/>
            <a:gd name="adj3" fmla="val 14614927"/>
            <a:gd name="adj4" fmla="val 16893715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6365-2926-45DA-8C93-306C2C39D634}">
      <dsp:nvSpPr>
        <dsp:cNvPr id="0" name=""/>
        <dsp:cNvSpPr/>
      </dsp:nvSpPr>
      <dsp:spPr>
        <a:xfrm>
          <a:off x="5384690" y="2962"/>
          <a:ext cx="1367110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Scientific Rigour</a:t>
          </a:r>
          <a:endParaRPr lang="en-GB" sz="2000" kern="1200" dirty="0">
            <a:latin typeface="Arial Narrow" pitchFamily="34" charset="0"/>
          </a:endParaRPr>
        </a:p>
      </dsp:txBody>
      <dsp:txXfrm>
        <a:off x="5418058" y="36330"/>
        <a:ext cx="1300374" cy="616819"/>
      </dsp:txXfrm>
    </dsp:sp>
    <dsp:sp modelId="{2C80B9F6-B2C0-43AA-9E89-AD5E5C490355}">
      <dsp:nvSpPr>
        <dsp:cNvPr id="0" name=""/>
        <dsp:cNvSpPr/>
      </dsp:nvSpPr>
      <dsp:spPr>
        <a:xfrm>
          <a:off x="6851475" y="700658"/>
          <a:ext cx="1617687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Inclusiveness</a:t>
          </a:r>
          <a:endParaRPr lang="en-GB" sz="2000" kern="1200" dirty="0">
            <a:latin typeface="Arial Narrow" pitchFamily="34" charset="0"/>
          </a:endParaRPr>
        </a:p>
      </dsp:txBody>
      <dsp:txXfrm>
        <a:off x="6884843" y="734026"/>
        <a:ext cx="1550951" cy="616819"/>
      </dsp:txXfrm>
    </dsp:sp>
    <dsp:sp modelId="{03F6554C-3566-42AB-BE27-4EECDB4BFA93}">
      <dsp:nvSpPr>
        <dsp:cNvPr id="0" name=""/>
        <dsp:cNvSpPr/>
      </dsp:nvSpPr>
      <dsp:spPr>
        <a:xfrm>
          <a:off x="7254805" y="2017942"/>
          <a:ext cx="1656841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Transparency</a:t>
          </a:r>
          <a:endParaRPr lang="en-GB" sz="2000" kern="1200" dirty="0">
            <a:latin typeface="Arial Narrow" pitchFamily="34" charset="0"/>
          </a:endParaRPr>
        </a:p>
      </dsp:txBody>
      <dsp:txXfrm>
        <a:off x="7288173" y="2051310"/>
        <a:ext cx="1590105" cy="616819"/>
      </dsp:txXfrm>
    </dsp:sp>
    <dsp:sp modelId="{537DA5B4-D0FA-4ED6-9F66-82570555CBB7}">
      <dsp:nvSpPr>
        <dsp:cNvPr id="0" name=""/>
        <dsp:cNvSpPr/>
      </dsp:nvSpPr>
      <dsp:spPr>
        <a:xfrm>
          <a:off x="6887149" y="3311328"/>
          <a:ext cx="1641940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Independence</a:t>
          </a:r>
          <a:endParaRPr lang="en-GB" sz="2000" kern="1200" dirty="0">
            <a:latin typeface="Arial Narrow" pitchFamily="34" charset="0"/>
          </a:endParaRPr>
        </a:p>
      </dsp:txBody>
      <dsp:txXfrm>
        <a:off x="6920517" y="3344696"/>
        <a:ext cx="1575204" cy="616819"/>
      </dsp:txXfrm>
    </dsp:sp>
    <dsp:sp modelId="{760B62C3-A5DF-4298-A948-1304FCC0E2DE}">
      <dsp:nvSpPr>
        <dsp:cNvPr id="0" name=""/>
        <dsp:cNvSpPr/>
      </dsp:nvSpPr>
      <dsp:spPr>
        <a:xfrm>
          <a:off x="5384690" y="4032923"/>
          <a:ext cx="1367110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Challenge</a:t>
          </a:r>
          <a:endParaRPr lang="en-GB" sz="2000" kern="1200" dirty="0">
            <a:latin typeface="Arial Narrow" pitchFamily="34" charset="0"/>
          </a:endParaRPr>
        </a:p>
      </dsp:txBody>
      <dsp:txXfrm>
        <a:off x="5418058" y="4066291"/>
        <a:ext cx="1300374" cy="616819"/>
      </dsp:txXfrm>
    </dsp:sp>
    <dsp:sp modelId="{93C2A1F6-12F0-48D6-841C-F95AC0AEA1EA}">
      <dsp:nvSpPr>
        <dsp:cNvPr id="0" name=""/>
        <dsp:cNvSpPr/>
      </dsp:nvSpPr>
      <dsp:spPr>
        <a:xfrm>
          <a:off x="3828453" y="3323280"/>
          <a:ext cx="1367110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Review</a:t>
          </a:r>
          <a:endParaRPr lang="en-GB" sz="2000" kern="1200" dirty="0">
            <a:latin typeface="Arial Narrow" pitchFamily="34" charset="0"/>
          </a:endParaRPr>
        </a:p>
      </dsp:txBody>
      <dsp:txXfrm>
        <a:off x="3861821" y="3356648"/>
        <a:ext cx="1300374" cy="616819"/>
      </dsp:txXfrm>
    </dsp:sp>
    <dsp:sp modelId="{7F1A5A66-ECA4-4D93-989B-A9DC2281E9AD}">
      <dsp:nvSpPr>
        <dsp:cNvPr id="0" name=""/>
        <dsp:cNvSpPr/>
      </dsp:nvSpPr>
      <dsp:spPr>
        <a:xfrm>
          <a:off x="3079109" y="2017942"/>
          <a:ext cx="1948309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Support for implementation</a:t>
          </a:r>
          <a:endParaRPr lang="en-GB" sz="2000" kern="1200" dirty="0">
            <a:latin typeface="Arial Narrow" pitchFamily="34" charset="0"/>
          </a:endParaRPr>
        </a:p>
      </dsp:txBody>
      <dsp:txXfrm>
        <a:off x="3112477" y="2051310"/>
        <a:ext cx="1881573" cy="616819"/>
      </dsp:txXfrm>
    </dsp:sp>
    <dsp:sp modelId="{D34C992D-D6FA-422D-943B-0480640D087E}">
      <dsp:nvSpPr>
        <dsp:cNvPr id="0" name=""/>
        <dsp:cNvSpPr/>
      </dsp:nvSpPr>
      <dsp:spPr>
        <a:xfrm>
          <a:off x="3708984" y="700655"/>
          <a:ext cx="1367110" cy="683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itchFamily="34" charset="0"/>
            </a:rPr>
            <a:t>Timeliness</a:t>
          </a:r>
          <a:endParaRPr lang="en-GB" sz="2000" kern="1200" dirty="0">
            <a:latin typeface="Arial Narrow" pitchFamily="34" charset="0"/>
          </a:endParaRPr>
        </a:p>
      </dsp:txBody>
      <dsp:txXfrm>
        <a:off x="3742352" y="734023"/>
        <a:ext cx="1300374" cy="616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4A33-F28C-46EE-AA50-2DD32F1DB8E7}">
      <dsp:nvSpPr>
        <dsp:cNvPr id="0" name=""/>
        <dsp:cNvSpPr/>
      </dsp:nvSpPr>
      <dsp:spPr>
        <a:xfrm rot="5400000">
          <a:off x="5523180" y="183670"/>
          <a:ext cx="2799169" cy="24352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Data science</a:t>
          </a:r>
          <a:endParaRPr lang="en-GB" sz="3400" kern="1200" dirty="0"/>
        </a:p>
      </dsp:txBody>
      <dsp:txXfrm rot="-5400000">
        <a:off x="6084623" y="437928"/>
        <a:ext cx="1676283" cy="1926761"/>
      </dsp:txXfrm>
    </dsp:sp>
    <dsp:sp modelId="{310C3BC4-CA53-458B-8C68-8165D7D718BB}">
      <dsp:nvSpPr>
        <dsp:cNvPr id="0" name=""/>
        <dsp:cNvSpPr/>
      </dsp:nvSpPr>
      <dsp:spPr>
        <a:xfrm>
          <a:off x="8214302" y="561558"/>
          <a:ext cx="3123873" cy="16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400" kern="1200" dirty="0"/>
        </a:p>
      </dsp:txBody>
      <dsp:txXfrm>
        <a:off x="8214302" y="561558"/>
        <a:ext cx="3123873" cy="1679501"/>
      </dsp:txXfrm>
    </dsp:sp>
    <dsp:sp modelId="{E5BEF7FC-4D84-4D2A-997A-B9FFE0A4CA09}">
      <dsp:nvSpPr>
        <dsp:cNvPr id="0" name=""/>
        <dsp:cNvSpPr/>
      </dsp:nvSpPr>
      <dsp:spPr>
        <a:xfrm rot="5400000">
          <a:off x="2893080" y="183670"/>
          <a:ext cx="2799169" cy="24352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Precision medicine</a:t>
          </a:r>
          <a:endParaRPr lang="en-GB" sz="3200" kern="1200" dirty="0"/>
        </a:p>
      </dsp:txBody>
      <dsp:txXfrm rot="-5400000">
        <a:off x="3454523" y="437928"/>
        <a:ext cx="1676283" cy="1926761"/>
      </dsp:txXfrm>
    </dsp:sp>
    <dsp:sp modelId="{21717D9F-11F0-4F04-BD30-3087707DC2B4}">
      <dsp:nvSpPr>
        <dsp:cNvPr id="0" name=""/>
        <dsp:cNvSpPr/>
      </dsp:nvSpPr>
      <dsp:spPr>
        <a:xfrm rot="5400000">
          <a:off x="4203092" y="2559605"/>
          <a:ext cx="2799169" cy="24352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Real-world data</a:t>
          </a:r>
          <a:endParaRPr lang="en-GB" sz="3400" kern="1200" dirty="0"/>
        </a:p>
      </dsp:txBody>
      <dsp:txXfrm rot="-5400000">
        <a:off x="4764535" y="2813863"/>
        <a:ext cx="1676283" cy="1926761"/>
      </dsp:txXfrm>
    </dsp:sp>
    <dsp:sp modelId="{2E6ED5F2-C5AF-48EF-9E57-1849744C8057}">
      <dsp:nvSpPr>
        <dsp:cNvPr id="0" name=""/>
        <dsp:cNvSpPr/>
      </dsp:nvSpPr>
      <dsp:spPr>
        <a:xfrm>
          <a:off x="1261164" y="2937493"/>
          <a:ext cx="3023103" cy="16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400" kern="1200"/>
        </a:p>
      </dsp:txBody>
      <dsp:txXfrm>
        <a:off x="1261164" y="2937493"/>
        <a:ext cx="3023103" cy="1679501"/>
      </dsp:txXfrm>
    </dsp:sp>
    <dsp:sp modelId="{9612200F-795A-4954-A647-CD077E3234B3}">
      <dsp:nvSpPr>
        <dsp:cNvPr id="0" name=""/>
        <dsp:cNvSpPr/>
      </dsp:nvSpPr>
      <dsp:spPr>
        <a:xfrm rot="5400000">
          <a:off x="6833192" y="2559605"/>
          <a:ext cx="2799169" cy="24352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Adaptive pathways</a:t>
          </a:r>
          <a:endParaRPr lang="en-GB" sz="3100" kern="1200" dirty="0"/>
        </a:p>
      </dsp:txBody>
      <dsp:txXfrm rot="-5400000">
        <a:off x="7394635" y="2813863"/>
        <a:ext cx="1676283" cy="192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DA5D3-45D6-4063-AEB7-38DD682EDDFD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35E1-55C4-4CF2-94D4-E717C6708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5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NICE does not just assess how much a new treatment, medicine or medical device costs: we balance this carefully with how well it works compared to the treatment currently used in the NHS. We do not compare with a placebo, like in RCTs – we compare with how patients are being treated already. Does the new drug offer a sufficient advantage compared to current treatment, to justify its price?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935E1-55C4-4CF2-94D4-E717C6708A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0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Quality Adjusted Life Years – QALYs – are a tool that NICE uses to understand how well a new drug or treatment works, and to compare that with the current standard practice in the NHS.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935E1-55C4-4CF2-94D4-E717C6708A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1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675" y="2979761"/>
            <a:ext cx="11607952" cy="21472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5675" y="1397222"/>
            <a:ext cx="11607952" cy="14096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0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13" y="264147"/>
            <a:ext cx="11475504" cy="940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0914" y="1300163"/>
            <a:ext cx="11476567" cy="465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1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13" y="264147"/>
            <a:ext cx="11475504" cy="940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0784" y="1317753"/>
            <a:ext cx="5604983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1"/>
          </p:nvPr>
        </p:nvSpPr>
        <p:spPr>
          <a:xfrm>
            <a:off x="6211435" y="1322086"/>
            <a:ext cx="5604983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13" y="264147"/>
            <a:ext cx="11475504" cy="940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0784" y="1317753"/>
            <a:ext cx="5604983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1484" y="1317753"/>
            <a:ext cx="5604933" cy="4479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Placeholder for image/chart</a:t>
            </a:r>
          </a:p>
          <a:p>
            <a:pPr lvl="0"/>
            <a:r>
              <a:rPr lang="en-GB" dirty="0"/>
              <a:t>(click icons below)</a:t>
            </a:r>
          </a:p>
        </p:txBody>
      </p:sp>
    </p:spTree>
    <p:extLst>
      <p:ext uri="{BB962C8B-B14F-4D97-AF65-F5344CB8AC3E}">
        <p14:creationId xmlns:p14="http://schemas.microsoft.com/office/powerpoint/2010/main" val="36608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13" y="264147"/>
            <a:ext cx="11475504" cy="940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40913" y="1317753"/>
            <a:ext cx="11475504" cy="3787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Placeholder for image/chart (click icons below)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784" y="5213384"/>
            <a:ext cx="11504083" cy="78005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195879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5674" y="149274"/>
            <a:ext cx="11607952" cy="1613821"/>
          </a:xfrm>
        </p:spPr>
        <p:txBody>
          <a:bodyPr>
            <a:normAutofit/>
          </a:bodyPr>
          <a:lstStyle>
            <a:lvl1pPr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674" y="3657590"/>
            <a:ext cx="11607952" cy="580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5674" y="1724766"/>
            <a:ext cx="11607952" cy="1795947"/>
          </a:xfrm>
        </p:spPr>
        <p:txBody>
          <a:bodyPr>
            <a:normAutofit/>
          </a:bodyPr>
          <a:lstStyle>
            <a:lvl1pPr>
              <a:defRPr sz="54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7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674" y="1825625"/>
            <a:ext cx="5724126" cy="394549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31426" cy="3945498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674" y="149274"/>
            <a:ext cx="11607952" cy="1613821"/>
          </a:xfrm>
        </p:spPr>
        <p:txBody>
          <a:bodyPr>
            <a:normAutofit/>
          </a:bodyPr>
          <a:lstStyle>
            <a:lvl1pPr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913" y="213452"/>
            <a:ext cx="11475504" cy="986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913" y="1308763"/>
            <a:ext cx="11475504" cy="461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74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49" r:id="rId8"/>
    <p:sldLayoutId id="21474836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rn.info/resume.php?ID_ARTICLE=LCN_103_003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e.org.uk/resear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Jacoline Bouvy</a:t>
            </a:r>
          </a:p>
          <a:p>
            <a:r>
              <a:rPr lang="en-GB" dirty="0" smtClean="0"/>
              <a:t>Senior Scientific Adviser</a:t>
            </a:r>
          </a:p>
          <a:p>
            <a:r>
              <a:rPr lang="en-GB" dirty="0" smtClean="0"/>
              <a:t>Science, Policy and Research Programme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advances and the changing role of real-world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674" y="1825625"/>
            <a:ext cx="9123899" cy="3908425"/>
          </a:xfrm>
        </p:spPr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well does the drug/treatment work in relation to how much it costs compared to standard practice in the NHS ?</a:t>
            </a:r>
          </a:p>
          <a:p>
            <a:pPr>
              <a:spcBef>
                <a:spcPct val="15000"/>
              </a:spcBef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Recognises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reality of fixed NHS resources</a:t>
            </a:r>
          </a:p>
          <a:p>
            <a:pPr>
              <a:spcBef>
                <a:spcPct val="15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Exposes the opportunity cost of new interventions, that is if you spend money on a new healthcare intervention, you have to take away the health care from someone else </a:t>
            </a:r>
          </a:p>
          <a:p>
            <a:pPr>
              <a:spcBef>
                <a:spcPct val="15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consistency and fairness across all decisions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evaluation of new drugs/treatments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24" y="2293207"/>
            <a:ext cx="2278867" cy="34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05" y="660887"/>
            <a:ext cx="7414847" cy="498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149275"/>
            <a:ext cx="11607952" cy="940490"/>
          </a:xfrm>
        </p:spPr>
        <p:txBody>
          <a:bodyPr/>
          <a:lstStyle/>
          <a:p>
            <a:r>
              <a:rPr lang="en-GB" dirty="0" smtClean="0"/>
              <a:t>Establishing value: cost effectiveness</a:t>
            </a:r>
            <a:endParaRPr lang="en-GB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97050" y="5771628"/>
            <a:ext cx="3578225" cy="3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Cost per QALY (£’000)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8488" y="851770"/>
            <a:ext cx="7214991" cy="601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513" y="2194142"/>
            <a:ext cx="5015707" cy="1613821"/>
          </a:xfrm>
        </p:spPr>
        <p:txBody>
          <a:bodyPr/>
          <a:lstStyle/>
          <a:p>
            <a:r>
              <a:rPr lang="en-GB" dirty="0" smtClean="0"/>
              <a:t>Research Priorities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967416" y="-1031856"/>
            <a:ext cx="8147222" cy="8174460"/>
            <a:chOff x="198088" y="-986365"/>
            <a:chExt cx="8766400" cy="8951869"/>
          </a:xfrm>
        </p:grpSpPr>
        <p:sp>
          <p:nvSpPr>
            <p:cNvPr id="5" name="Block Arc 4"/>
            <p:cNvSpPr/>
            <p:nvPr/>
          </p:nvSpPr>
          <p:spPr>
            <a:xfrm rot="4140482">
              <a:off x="1602168" y="378032"/>
              <a:ext cx="4860000" cy="4860000"/>
            </a:xfrm>
            <a:prstGeom prst="blockArc">
              <a:avLst>
                <a:gd name="adj1" fmla="val 11037666"/>
                <a:gd name="adj2" fmla="val 12973617"/>
                <a:gd name="adj3" fmla="val 116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8088" y="-986365"/>
              <a:ext cx="8766400" cy="8951869"/>
              <a:chOff x="-1315598" y="-1280499"/>
              <a:chExt cx="7637296" cy="766182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5040000" cy="5040000"/>
                <a:chOff x="0" y="0"/>
                <a:chExt cx="5040000" cy="5040000"/>
              </a:xfrm>
            </p:grpSpPr>
            <p:sp>
              <p:nvSpPr>
                <p:cNvPr id="24" name="Pie 23"/>
                <p:cNvSpPr/>
                <p:nvPr/>
              </p:nvSpPr>
              <p:spPr>
                <a:xfrm>
                  <a:off x="0" y="0"/>
                  <a:ext cx="5040000" cy="5040000"/>
                </a:xfrm>
                <a:prstGeom prst="pie">
                  <a:avLst>
                    <a:gd name="adj1" fmla="val 1724311"/>
                    <a:gd name="adj2" fmla="val 8836065"/>
                  </a:avLst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ie 24"/>
                <p:cNvSpPr/>
                <p:nvPr/>
              </p:nvSpPr>
              <p:spPr>
                <a:xfrm>
                  <a:off x="0" y="0"/>
                  <a:ext cx="5040000" cy="5040000"/>
                </a:xfrm>
                <a:prstGeom prst="pie">
                  <a:avLst>
                    <a:gd name="adj1" fmla="val 8833848"/>
                    <a:gd name="adj2" fmla="val 16222839"/>
                  </a:avLst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-1315598" y="-1280499"/>
                <a:ext cx="7637296" cy="7661827"/>
                <a:chOff x="-1315598" y="-1280499"/>
                <a:chExt cx="7637296" cy="7661827"/>
              </a:xfrm>
            </p:grpSpPr>
            <p:sp>
              <p:nvSpPr>
                <p:cNvPr id="20" name="Pie 19"/>
                <p:cNvSpPr/>
                <p:nvPr/>
              </p:nvSpPr>
              <p:spPr>
                <a:xfrm>
                  <a:off x="0" y="0"/>
                  <a:ext cx="5040000" cy="5040000"/>
                </a:xfrm>
                <a:prstGeom prst="pie">
                  <a:avLst>
                    <a:gd name="adj1" fmla="val 16223387"/>
                    <a:gd name="adj2" fmla="val 1930729"/>
                  </a:avLst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ie 20"/>
                <p:cNvSpPr/>
                <p:nvPr/>
              </p:nvSpPr>
              <p:spPr>
                <a:xfrm rot="17890338">
                  <a:off x="-1315598" y="-1280499"/>
                  <a:ext cx="7560000" cy="7560000"/>
                </a:xfrm>
                <a:prstGeom prst="pie">
                  <a:avLst>
                    <a:gd name="adj1" fmla="val 14451292"/>
                    <a:gd name="adj2" fmla="val 17009056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chemeClr val="accent6"/>
                      </a:solidFill>
                    </a:rPr>
                    <a:t>Improving NICE methods and processes</a:t>
                  </a:r>
                  <a:endParaRPr lang="en-GB" sz="200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2" name="Pie 21"/>
                <p:cNvSpPr/>
                <p:nvPr/>
              </p:nvSpPr>
              <p:spPr>
                <a:xfrm rot="3791316">
                  <a:off x="-1238302" y="-1273026"/>
                  <a:ext cx="7560000" cy="7560000"/>
                </a:xfrm>
                <a:prstGeom prst="pie">
                  <a:avLst>
                    <a:gd name="adj1" fmla="val 14451292"/>
                    <a:gd name="adj2" fmla="val 17009056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chemeClr val="accent5"/>
                      </a:solidFill>
                    </a:rPr>
                    <a:t>Anticipating and influencing external change</a:t>
                  </a:r>
                  <a:endParaRPr lang="en-GB" sz="2000" b="1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3" name="Pie 22"/>
                <p:cNvSpPr/>
                <p:nvPr/>
              </p:nvSpPr>
              <p:spPr>
                <a:xfrm>
                  <a:off x="-1260648" y="-1178672"/>
                  <a:ext cx="7560000" cy="7560000"/>
                </a:xfrm>
                <a:prstGeom prst="pie">
                  <a:avLst>
                    <a:gd name="adj1" fmla="val 14451292"/>
                    <a:gd name="adj2" fmla="val 17009056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Down">
                    <a:avLst/>
                  </a:prstTxWarp>
                </a:bodyPr>
                <a:lstStyle/>
                <a:p>
                  <a:pPr algn="ctr"/>
                  <a:r>
                    <a:rPr lang="en-GB" sz="2000" b="1" dirty="0" smtClean="0">
                      <a:solidFill>
                        <a:srgbClr val="92D050"/>
                      </a:solidFill>
                    </a:rPr>
                    <a:t>Better evidence to inform guidance</a:t>
                  </a:r>
                  <a:endParaRPr lang="en-GB" sz="2000" b="1" dirty="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7" name="Rounded Rectangle 6"/>
            <p:cNvSpPr/>
            <p:nvPr/>
          </p:nvSpPr>
          <p:spPr>
            <a:xfrm rot="18176819">
              <a:off x="5271404" y="3724428"/>
              <a:ext cx="155106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Real-world data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18176819">
              <a:off x="5945826" y="4178606"/>
              <a:ext cx="1593515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Adaptive pathways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53679" y="5542679"/>
              <a:ext cx="178494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Patient preferences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35697" y="2708921"/>
              <a:ext cx="214915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Implementation of guidance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34707" y="1700808"/>
              <a:ext cx="1705245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Data visualisation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80768" y="2021205"/>
              <a:ext cx="127603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Data science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3251987">
              <a:off x="1982612" y="4280632"/>
              <a:ext cx="161384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Expert elicitation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88434" y="790151"/>
              <a:ext cx="178494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Precision medicine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52620" y="4723663"/>
              <a:ext cx="1786001" cy="69463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Cross-sector comparisons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51920" y="2799089"/>
              <a:ext cx="1440000" cy="1440000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747220" y="3106717"/>
              <a:ext cx="1641191" cy="6946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NICE research priorities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60576"/>
              </p:ext>
            </p:extLst>
          </p:nvPr>
        </p:nvGraphicFramePr>
        <p:xfrm>
          <a:off x="-3003258" y="559515"/>
          <a:ext cx="12599341" cy="517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5809" y="2341881"/>
            <a:ext cx="5224282" cy="161382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Anticipating and influencing </a:t>
            </a:r>
            <a:br>
              <a:rPr lang="en-GB" dirty="0" smtClean="0"/>
            </a:br>
            <a:r>
              <a:rPr lang="en-GB" dirty="0" smtClean="0"/>
              <a:t>external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6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89" t="19910" r="67297" b="48859"/>
          <a:stretch/>
        </p:blipFill>
        <p:spPr>
          <a:xfrm>
            <a:off x="4628910" y="236211"/>
            <a:ext cx="6615740" cy="247139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19"/>
          <a:stretch/>
        </p:blipFill>
        <p:spPr>
          <a:xfrm>
            <a:off x="634312" y="3059985"/>
            <a:ext cx="5936751" cy="1594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5568" y="4824287"/>
            <a:ext cx="693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Andrew </a:t>
            </a:r>
            <a:r>
              <a:rPr lang="en-GB" dirty="0" err="1"/>
              <a:t>Obenshain</a:t>
            </a:r>
            <a:r>
              <a:rPr lang="en-GB" dirty="0"/>
              <a:t>, Bluebird’s head of Europe, said: 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Europe will be the first market. We’re having very pro-active early discussions. We don’t plan to come and surprise governments</a:t>
            </a:r>
            <a:r>
              <a:rPr lang="en-GB" dirty="0" smtClean="0"/>
              <a:t>.” </a:t>
            </a:r>
          </a:p>
          <a:p>
            <a:r>
              <a:rPr lang="en-GB" sz="1600" i="1" dirty="0" smtClean="0"/>
              <a:t>(Telegraph, 6 August 2017)</a:t>
            </a:r>
            <a:endParaRPr lang="en-GB" sz="1600" i="1" dirty="0"/>
          </a:p>
        </p:txBody>
      </p:sp>
      <p:pic>
        <p:nvPicPr>
          <p:cNvPr id="1026" name="Picture 2" descr="NICE final draft guidance recommends gene therapy for rare âbubble baby syndromeâ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5" y="424783"/>
            <a:ext cx="1795849" cy="17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70" t="17266" r="68446" b="5136"/>
          <a:stretch/>
        </p:blipFill>
        <p:spPr>
          <a:xfrm>
            <a:off x="6936260" y="0"/>
            <a:ext cx="5255740" cy="4822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50"/>
            <a:ext cx="7282248" cy="32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57088" y="1621535"/>
            <a:ext cx="6159328" cy="4302431"/>
          </a:xfrm>
        </p:spPr>
        <p:txBody>
          <a:bodyPr/>
          <a:lstStyle/>
          <a:p>
            <a:r>
              <a:rPr lang="en-GB" dirty="0" smtClean="0"/>
              <a:t>Regulatory approvals based on:</a:t>
            </a:r>
          </a:p>
          <a:p>
            <a:pPr lvl="1"/>
            <a:r>
              <a:rPr lang="en-GB" dirty="0" smtClean="0"/>
              <a:t>Non-comparative studies </a:t>
            </a:r>
          </a:p>
          <a:p>
            <a:pPr lvl="2"/>
            <a:r>
              <a:rPr lang="en-GB" dirty="0" smtClean="0"/>
              <a:t>Single-arm trials</a:t>
            </a:r>
          </a:p>
          <a:p>
            <a:pPr lvl="2"/>
            <a:r>
              <a:rPr lang="en-GB" dirty="0" smtClean="0"/>
              <a:t>Basket trials</a:t>
            </a:r>
          </a:p>
          <a:p>
            <a:pPr lvl="1"/>
            <a:r>
              <a:rPr lang="en-GB" dirty="0" smtClean="0"/>
              <a:t>Small patient numbers</a:t>
            </a:r>
          </a:p>
          <a:p>
            <a:r>
              <a:rPr lang="en-GB" dirty="0" smtClean="0"/>
              <a:t>Promise of highly innovative treatments…</a:t>
            </a:r>
          </a:p>
          <a:p>
            <a:r>
              <a:rPr lang="en-GB" dirty="0" smtClean="0"/>
              <a:t>…but with considerable uncertainty (</a:t>
            </a:r>
            <a:r>
              <a:rPr lang="en-GB" dirty="0" err="1" smtClean="0"/>
              <a:t>esp</a:t>
            </a:r>
            <a:r>
              <a:rPr lang="en-GB" dirty="0" smtClean="0"/>
              <a:t> long-term outcomes)</a:t>
            </a:r>
          </a:p>
          <a:p>
            <a:r>
              <a:rPr lang="en-GB" dirty="0" smtClean="0"/>
              <a:t>…and usually, (very) expensive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4" y="1929853"/>
            <a:ext cx="4953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ocial Network Analysis Vis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68" y="0"/>
            <a:ext cx="7951632" cy="59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913" y="2279903"/>
            <a:ext cx="4450543" cy="3644063"/>
          </a:xfrm>
        </p:spPr>
        <p:txBody>
          <a:bodyPr/>
          <a:lstStyle/>
          <a:p>
            <a:r>
              <a:rPr lang="en-GB" dirty="0" smtClean="0"/>
              <a:t>Increasing availability of data offers opportunities</a:t>
            </a:r>
          </a:p>
          <a:p>
            <a:r>
              <a:rPr lang="en-GB" dirty="0" smtClean="0"/>
              <a:t>Advanced analytics &amp; machine learning</a:t>
            </a:r>
          </a:p>
          <a:p>
            <a:r>
              <a:rPr lang="en-GB" dirty="0"/>
              <a:t>N</a:t>
            </a:r>
            <a:r>
              <a:rPr lang="en-GB" dirty="0" smtClean="0"/>
              <a:t>eed for quality standards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Real-world evidence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8175" y="5796242"/>
            <a:ext cx="7205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Grandjean, Martin (2014). "</a:t>
            </a:r>
            <a:r>
              <a:rPr lang="fr-FR" sz="1200" dirty="0">
                <a:hlinkClick r:id="rId3"/>
              </a:rPr>
              <a:t>La connaissance est un réseau</a:t>
            </a:r>
            <a:r>
              <a:rPr lang="fr-FR" sz="1200" dirty="0"/>
              <a:t>". </a:t>
            </a:r>
            <a:r>
              <a:rPr lang="fr-FR" sz="1200" i="1" dirty="0"/>
              <a:t>Les Cahiers du Numérique</a:t>
            </a:r>
            <a:r>
              <a:rPr lang="fr-FR" sz="1200" dirty="0"/>
              <a:t> </a:t>
            </a:r>
            <a:r>
              <a:rPr lang="fr-FR" sz="1200" b="1" dirty="0"/>
              <a:t>10</a:t>
            </a:r>
            <a:r>
              <a:rPr lang="fr-FR" sz="1200" dirty="0"/>
              <a:t> (3): 37-54.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929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913" y="1763095"/>
            <a:ext cx="11475504" cy="4160872"/>
          </a:xfrm>
        </p:spPr>
        <p:txBody>
          <a:bodyPr/>
          <a:lstStyle/>
          <a:p>
            <a:r>
              <a:rPr lang="en-GB" dirty="0" smtClean="0"/>
              <a:t>The changing nature of medical innovations change the evidence available to inform NICE guidance…</a:t>
            </a:r>
          </a:p>
          <a:p>
            <a:r>
              <a:rPr lang="en-GB" dirty="0" smtClean="0"/>
              <a:t>…accelerating the need for better utilisation of real-world data and advanced analytics</a:t>
            </a:r>
          </a:p>
          <a:p>
            <a:r>
              <a:rPr lang="en-GB" dirty="0"/>
              <a:t>Q</a:t>
            </a:r>
            <a:r>
              <a:rPr lang="en-GB" dirty="0" smtClean="0"/>
              <a:t>uality standards are needed to ensure evidence generated using real-world data and </a:t>
            </a:r>
            <a:r>
              <a:rPr lang="en-GB" smtClean="0"/>
              <a:t>advanced analytics </a:t>
            </a:r>
            <a:r>
              <a:rPr lang="en-GB" dirty="0" smtClean="0"/>
              <a:t>to inform decisions is robust and valid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7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www.nice.org.uk/research</a:t>
            </a:r>
            <a:endParaRPr lang="en-GB" dirty="0" smtClean="0"/>
          </a:p>
          <a:p>
            <a:r>
              <a:rPr lang="en-GB" dirty="0" smtClean="0"/>
              <a:t>Jacoline.Bouvy@nice.org.uk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74" y="1825625"/>
            <a:ext cx="6518485" cy="4032250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Established in 1999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Aim: to reduce variation in the availability and quality of treatments and care (the so called ‘postcode lottery’)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To resolve uncertainty about which medicines and treatments work best and which represent best value for money for the NHS </a:t>
            </a:r>
          </a:p>
          <a:p>
            <a:pPr>
              <a:defRPr/>
            </a:pP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4" y="365125"/>
            <a:ext cx="11607952" cy="1325563"/>
          </a:xfrm>
        </p:spPr>
        <p:txBody>
          <a:bodyPr/>
          <a:lstStyle/>
          <a:p>
            <a:r>
              <a:rPr lang="en-GB" dirty="0" smtClean="0"/>
              <a:t>The background: why NICE was set up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93" y="1825625"/>
            <a:ext cx="3600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54234"/>
              </p:ext>
            </p:extLst>
          </p:nvPr>
        </p:nvGraphicFramePr>
        <p:xfrm>
          <a:off x="-488514" y="901874"/>
          <a:ext cx="12391590" cy="502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-226506"/>
            <a:ext cx="11607952" cy="1613821"/>
          </a:xfrm>
        </p:spPr>
        <p:txBody>
          <a:bodyPr/>
          <a:lstStyle/>
          <a:p>
            <a:r>
              <a:rPr lang="en-GB" dirty="0" smtClean="0"/>
              <a:t>Improving outcomes for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1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75573" y="951979"/>
          <a:ext cx="12178648" cy="478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149275"/>
            <a:ext cx="11607952" cy="802704"/>
          </a:xfrm>
        </p:spPr>
        <p:txBody>
          <a:bodyPr/>
          <a:lstStyle/>
          <a:p>
            <a:r>
              <a:rPr lang="en-GB" dirty="0" smtClean="0"/>
              <a:t>The NICE portfolio in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2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Based on the best evidence available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Expert input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Patient and carer involvement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Independent advisory committees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Consultation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Regular review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Open and transparent process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Social values and equity considerations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principles of NICE’s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4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-87682" y="1014609"/>
          <a:ext cx="11990757" cy="471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149275"/>
            <a:ext cx="11607952" cy="865334"/>
          </a:xfrm>
        </p:spPr>
        <p:txBody>
          <a:bodyPr/>
          <a:lstStyle/>
          <a:p>
            <a:r>
              <a:rPr lang="en-GB" dirty="0" smtClean="0"/>
              <a:t>Procedural principles for guidance development</a:t>
            </a:r>
            <a:endParaRPr lang="en-GB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10411" y="2182182"/>
            <a:ext cx="2050680" cy="203908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eaLnBrk="1" hangingPunct="1">
              <a:defRPr/>
            </a:pPr>
            <a:r>
              <a:rPr lang="en-GB" sz="2800" dirty="0">
                <a:latin typeface="Arial Narrow" pitchFamily="34" charset="0"/>
              </a:rPr>
              <a:t>NICE Guidance</a:t>
            </a:r>
          </a:p>
        </p:txBody>
      </p:sp>
    </p:spTree>
    <p:extLst>
      <p:ext uri="{BB962C8B-B14F-4D97-AF65-F5344CB8AC3E}">
        <p14:creationId xmlns:p14="http://schemas.microsoft.com/office/powerpoint/2010/main" val="37481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2053226"/>
            <a:ext cx="11607952" cy="1613821"/>
          </a:xfrm>
        </p:spPr>
        <p:txBody>
          <a:bodyPr/>
          <a:lstStyle/>
          <a:p>
            <a:r>
              <a:rPr lang="en-GB" dirty="0" smtClean="0"/>
              <a:t>Our role: how does NICE develop recommendations?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674" y="1825625"/>
            <a:ext cx="3925597" cy="39084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NICE guidance takes into account both </a:t>
            </a:r>
            <a:r>
              <a:rPr lang="en-GB" altLang="en-US" b="1" dirty="0">
                <a:ea typeface="ＭＳ Ｐゴシック" panose="020B0600070205080204" pitchFamily="34" charset="-128"/>
              </a:rPr>
              <a:t>clinical </a:t>
            </a:r>
            <a:r>
              <a:rPr lang="en-GB" altLang="en-US" dirty="0">
                <a:ea typeface="ＭＳ Ｐゴシック" panose="020B0600070205080204" pitchFamily="34" charset="-128"/>
              </a:rPr>
              <a:t>effectiveness and </a:t>
            </a:r>
            <a:r>
              <a:rPr lang="en-GB" altLang="en-US" b="1" dirty="0">
                <a:ea typeface="ＭＳ Ｐゴシック" panose="020B0600070205080204" pitchFamily="34" charset="-128"/>
              </a:rPr>
              <a:t>cost</a:t>
            </a:r>
            <a:r>
              <a:rPr lang="en-GB" altLang="en-US" dirty="0">
                <a:ea typeface="ＭＳ Ｐゴシック" panose="020B0600070205080204" pitchFamily="34" charset="-128"/>
              </a:rPr>
              <a:t> effectiveness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74" y="11488"/>
            <a:ext cx="11607952" cy="1613821"/>
          </a:xfrm>
        </p:spPr>
        <p:txBody>
          <a:bodyPr/>
          <a:lstStyle/>
          <a:p>
            <a:r>
              <a:rPr lang="en-GB" dirty="0" smtClean="0"/>
              <a:t>What works? And how much does it cost?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74" y="1346200"/>
            <a:ext cx="40322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Grp="1" noChangeArrowheads="1"/>
          </p:cNvSpPr>
          <p:nvPr>
            <p:ph idx="1"/>
          </p:nvPr>
        </p:nvSpPr>
        <p:spPr bwMode="auto">
          <a:xfrm>
            <a:off x="3983277" y="2502030"/>
            <a:ext cx="3356976" cy="1731767"/>
          </a:xfrm>
          <a:prstGeom prst="ellipse">
            <a:avLst/>
          </a:prstGeom>
          <a:solidFill>
            <a:srgbClr val="43BBA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indent="0" algn="ctr" eaLnBrk="1" hangingPunct="1">
              <a:buNone/>
              <a:defRPr/>
            </a:pPr>
            <a:r>
              <a:rPr lang="en-GB" sz="28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Recommendations</a:t>
            </a:r>
            <a:endParaRPr lang="en-GB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622" y="112735"/>
            <a:ext cx="11607952" cy="914400"/>
          </a:xfrm>
        </p:spPr>
        <p:txBody>
          <a:bodyPr/>
          <a:lstStyle/>
          <a:p>
            <a:r>
              <a:rPr lang="en-GB" dirty="0" smtClean="0"/>
              <a:t>Committee decision making</a:t>
            </a:r>
            <a:endParaRPr lang="en-GB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608513" y="1018707"/>
            <a:ext cx="22764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Clinical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effectiveness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780229" y="1750285"/>
            <a:ext cx="226377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Other health </a:t>
            </a:r>
          </a:p>
          <a:p>
            <a:pPr eaLnBrk="1" hangingPunct="1"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benefits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88984" y="3842543"/>
            <a:ext cx="18462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Innovation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40839" y="4984683"/>
            <a:ext cx="1778000" cy="103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Equality </a:t>
            </a:r>
          </a:p>
          <a:p>
            <a:pPr eaLnBrk="1" hangingPunct="1">
              <a:spcBef>
                <a:spcPct val="20000"/>
              </a:spcBef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legislation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03350" y="5176815"/>
            <a:ext cx="4084637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Social value judgements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059167" y="3751219"/>
            <a:ext cx="201612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Extent of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uncertainty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59167" y="1884362"/>
            <a:ext cx="22764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buClr>
                <a:srgbClr val="D60093"/>
              </a:buClr>
              <a:buSzPct val="185000"/>
              <a:defRPr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Cost-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effectiveness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46750" y="2001860"/>
            <a:ext cx="0" cy="4770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41741" y="2436562"/>
            <a:ext cx="438280" cy="43946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90997" y="3900418"/>
            <a:ext cx="612464" cy="20406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45923" y="4379423"/>
            <a:ext cx="231074" cy="47594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21479" y="4366418"/>
            <a:ext cx="506240" cy="61826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33805" y="3842543"/>
            <a:ext cx="749472" cy="45529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34224" y="2320570"/>
            <a:ext cx="580762" cy="38380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E Theme">
  <a:themeElements>
    <a:clrScheme name="NICE 2017">
      <a:dk1>
        <a:sysClr val="windowText" lastClr="000000"/>
      </a:dk1>
      <a:lt1>
        <a:sysClr val="window" lastClr="FFFFFF"/>
      </a:lt1>
      <a:dk2>
        <a:srgbClr val="44546A"/>
      </a:dk2>
      <a:lt2>
        <a:srgbClr val="E9E9E9"/>
      </a:lt2>
      <a:accent1>
        <a:srgbClr val="004650"/>
      </a:accent1>
      <a:accent2>
        <a:srgbClr val="00506A"/>
      </a:accent2>
      <a:accent3>
        <a:srgbClr val="517489"/>
      </a:accent3>
      <a:accent4>
        <a:srgbClr val="A2BDC1"/>
      </a:accent4>
      <a:accent5>
        <a:srgbClr val="18646E"/>
      </a:accent5>
      <a:accent6>
        <a:srgbClr val="451551"/>
      </a:accent6>
      <a:hlink>
        <a:srgbClr val="005EA5"/>
      </a:hlink>
      <a:folHlink>
        <a:srgbClr val="954F72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Presentation-(4 3)-template-v3</Template>
  <TotalTime>1208</TotalTime>
  <Words>643</Words>
  <Application>Microsoft Office PowerPoint</Application>
  <PresentationFormat>Widescreen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Lato</vt:lpstr>
      <vt:lpstr>Lato Black</vt:lpstr>
      <vt:lpstr>Lato Heavy</vt:lpstr>
      <vt:lpstr>NICE Theme</vt:lpstr>
      <vt:lpstr>Medical advances and the changing role of real-world evidence</vt:lpstr>
      <vt:lpstr>The background: why NICE was set up</vt:lpstr>
      <vt:lpstr>Improving outcomes for people</vt:lpstr>
      <vt:lpstr>The NICE portfolio in 2018</vt:lpstr>
      <vt:lpstr>Core principles of NICE’s work</vt:lpstr>
      <vt:lpstr>Procedural principles for guidance development</vt:lpstr>
      <vt:lpstr>Our role: how does NICE develop recommendations?</vt:lpstr>
      <vt:lpstr>What works? And how much does it cost?</vt:lpstr>
      <vt:lpstr>Committee decision making</vt:lpstr>
      <vt:lpstr>Economic evaluation of new drugs/treatments</vt:lpstr>
      <vt:lpstr>Establishing value: cost effectiveness</vt:lpstr>
      <vt:lpstr>Research Priorities</vt:lpstr>
      <vt:lpstr>Anticipating and influencing  external change</vt:lpstr>
      <vt:lpstr>PowerPoint Presentation</vt:lpstr>
      <vt:lpstr>PowerPoint Presentation</vt:lpstr>
      <vt:lpstr>Implications</vt:lpstr>
      <vt:lpstr>Real-world evidence</vt:lpstr>
      <vt:lpstr>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Bailey</dc:creator>
  <cp:lastModifiedBy>Jacoline Bouvy</cp:lastModifiedBy>
  <cp:revision>63</cp:revision>
  <dcterms:created xsi:type="dcterms:W3CDTF">2016-12-12T09:39:29Z</dcterms:created>
  <dcterms:modified xsi:type="dcterms:W3CDTF">2018-05-14T14:52:30Z</dcterms:modified>
</cp:coreProperties>
</file>