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307" r:id="rId3"/>
    <p:sldId id="316" r:id="rId4"/>
    <p:sldId id="309" r:id="rId5"/>
    <p:sldId id="292" r:id="rId6"/>
    <p:sldId id="333" r:id="rId7"/>
    <p:sldId id="324" r:id="rId8"/>
    <p:sldId id="325" r:id="rId9"/>
    <p:sldId id="321" r:id="rId10"/>
    <p:sldId id="323" r:id="rId11"/>
    <p:sldId id="332" r:id="rId12"/>
    <p:sldId id="328" r:id="rId13"/>
    <p:sldId id="329" r:id="rId14"/>
    <p:sldId id="330" r:id="rId15"/>
    <p:sldId id="305" r:id="rId16"/>
    <p:sldId id="319" r:id="rId17"/>
  </p:sldIdLst>
  <p:sldSz cx="9906000" cy="6858000" type="A4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9A32A"/>
    <a:srgbClr val="C3F5FF"/>
    <a:srgbClr val="2F5079"/>
    <a:srgbClr val="E9458C"/>
    <a:srgbClr val="000000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howGuides="1">
      <p:cViewPr varScale="1">
        <p:scale>
          <a:sx n="87" d="100"/>
          <a:sy n="87" d="100"/>
        </p:scale>
        <p:origin x="1158" y="114"/>
      </p:cViewPr>
      <p:guideLst>
        <p:guide orient="horz" pos="4247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unnahar Akter (CMP - Postgraduate Researcher)" userId="S::aqa17kru@uea.ac.uk::b8b5d737-06be-4432-8e4c-454c3a32a60f" providerId="AD" clId="Web-{8B16D352-4897-4064-8A30-2CB90B2245A3}"/>
    <pc:docChg chg="modSld">
      <pc:chgData name="Nurunnahar Akter (CMP - Postgraduate Researcher)" userId="S::aqa17kru@uea.ac.uk::b8b5d737-06be-4432-8e4c-454c3a32a60f" providerId="AD" clId="Web-{8B16D352-4897-4064-8A30-2CB90B2245A3}" dt="2019-06-16T19:25:57.140" v="7"/>
      <pc:docMkLst>
        <pc:docMk/>
      </pc:docMkLst>
      <pc:sldChg chg="addAnim modAnim">
        <pc:chgData name="Nurunnahar Akter (CMP - Postgraduate Researcher)" userId="S::aqa17kru@uea.ac.uk::b8b5d737-06be-4432-8e4c-454c3a32a60f" providerId="AD" clId="Web-{8B16D352-4897-4064-8A30-2CB90B2245A3}" dt="2019-06-16T19:25:57.140" v="7"/>
        <pc:sldMkLst>
          <pc:docMk/>
          <pc:sldMk cId="2054392742" sldId="285"/>
        </pc:sldMkLst>
      </pc:sldChg>
      <pc:sldChg chg="modSp">
        <pc:chgData name="Nurunnahar Akter (CMP - Postgraduate Researcher)" userId="S::aqa17kru@uea.ac.uk::b8b5d737-06be-4432-8e4c-454c3a32a60f" providerId="AD" clId="Web-{8B16D352-4897-4064-8A30-2CB90B2245A3}" dt="2019-06-16T19:22:03.515" v="5" actId="20577"/>
        <pc:sldMkLst>
          <pc:docMk/>
          <pc:sldMk cId="2696025133" sldId="297"/>
        </pc:sldMkLst>
        <pc:spChg chg="mod">
          <ac:chgData name="Nurunnahar Akter (CMP - Postgraduate Researcher)" userId="S::aqa17kru@uea.ac.uk::b8b5d737-06be-4432-8e4c-454c3a32a60f" providerId="AD" clId="Web-{8B16D352-4897-4064-8A30-2CB90B2245A3}" dt="2019-06-16T19:22:03.515" v="5" actId="20577"/>
          <ac:spMkLst>
            <pc:docMk/>
            <pc:sldMk cId="2696025133" sldId="297"/>
            <ac:spMk id="3" creationId="{00000000-0000-0000-0000-000000000000}"/>
          </ac:spMkLst>
        </pc:spChg>
      </pc:sldChg>
    </pc:docChg>
  </pc:docChgLst>
  <pc:docChgLst>
    <pc:chgData clId="Web-{8B16D352-4897-4064-8A30-2CB90B2245A3}"/>
    <pc:docChg chg="modSld">
      <pc:chgData name="" userId="" providerId="" clId="Web-{8B16D352-4897-4064-8A30-2CB90B2245A3}" dt="2019-06-16T19:21:22.264" v="0" actId="20577"/>
      <pc:docMkLst>
        <pc:docMk/>
      </pc:docMkLst>
      <pc:sldChg chg="modSp">
        <pc:chgData name="" userId="" providerId="" clId="Web-{8B16D352-4897-4064-8A30-2CB90B2245A3}" dt="2019-06-16T19:21:22.264" v="0" actId="20577"/>
        <pc:sldMkLst>
          <pc:docMk/>
          <pc:sldMk cId="2696025133" sldId="297"/>
        </pc:sldMkLst>
        <pc:spChg chg="mod">
          <ac:chgData name="" userId="" providerId="" clId="Web-{8B16D352-4897-4064-8A30-2CB90B2245A3}" dt="2019-06-16T19:21:22.264" v="0" actId="20577"/>
          <ac:spMkLst>
            <pc:docMk/>
            <pc:sldMk cId="2696025133" sldId="29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88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1CBBC3-D025-4D5D-9468-4169C5A81839}" type="datetime2">
              <a:rPr lang="en-GB" smtClean="0"/>
              <a:t>Friday, 30 October 2020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2704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FF6494-AB69-4E4C-AD51-51D4BBAAFF6B}" type="datetime2">
              <a:rPr lang="en-GB" smtClean="0"/>
              <a:t>Friday, 30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986D4ABF-C280-46CF-8CBC-1B002EF3B47E}" type="datetime2">
              <a:rPr lang="en-GB" smtClean="0"/>
              <a:t>Friday, 30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29B71-4E67-4C87-A6E6-09E45CE500FA}" type="datetime2">
              <a:rPr lang="en-GB" smtClean="0"/>
              <a:t>Friday, 30 October 2020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6B221C2-AB65-461C-8049-BEE55E9AC41F}" type="datetime2">
              <a:rPr lang="en-GB" smtClean="0"/>
              <a:t>Friday, 30 October 2020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1927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646CF97-6C52-4ABC-B5BF-0648908917A0}" type="datetime2">
              <a:rPr lang="en-GB" smtClean="0"/>
              <a:t>Friday, 30 October 2020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2913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DE2AE-03C2-40FE-B515-28E655CB5772}" type="datetime2">
              <a:rPr lang="en-GB" smtClean="0"/>
              <a:t>Friday, 30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0DEB7-AF34-424D-AD80-AFB2692D7EDB}" type="datetime2">
              <a:rPr lang="en-GB" smtClean="0"/>
              <a:t>Friday, 30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3845B-E9A6-421A-8007-02711447A974}" type="datetime2">
              <a:rPr lang="en-GB" smtClean="0"/>
              <a:t>Friday, 30 October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5060A-305F-40D3-822D-32B881B8DB4D}" type="datetime2">
              <a:rPr lang="en-GB" smtClean="0"/>
              <a:t>Friday, 30 October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68759-EBF5-490A-9732-80DA9D09575E}" type="datetime2">
              <a:rPr lang="en-GB" smtClean="0"/>
              <a:t>Friday, 30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ADB33BF-F40C-419D-AC6C-1EF7124E5F37}" type="datetime2">
              <a:rPr lang="en-GB" smtClean="0"/>
              <a:t>Friday, 30 October 2020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-2972065" y="3145009"/>
              <a:ext cx="309565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sp>
          <p:nvSpPr>
            <p:cNvPr id="47" name="TextBox 46"/>
            <p:cNvSpPr txBox="1"/>
            <p:nvPr userDrawn="1"/>
          </p:nvSpPr>
          <p:spPr>
            <a:xfrm>
              <a:off x="-2518224" y="3144506"/>
              <a:ext cx="23991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/>
                <a:t>Light grey</a:t>
              </a:r>
            </a:p>
            <a:p>
              <a:r>
                <a:rPr lang="en-GB" sz="1000" dirty="0"/>
                <a:t>R</a:t>
              </a:r>
              <a:r>
                <a:rPr lang="en-GB" sz="1000" baseline="0" dirty="0"/>
                <a:t>220 G221  B217</a:t>
              </a:r>
              <a:endParaRPr lang="en-US" sz="1000" dirty="0"/>
            </a:p>
          </p:txBody>
        </p: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Dark grey</a:t>
            </a:r>
          </a:p>
          <a:p>
            <a:r>
              <a:rPr lang="en-GB" sz="1000" dirty="0"/>
              <a:t>R63</a:t>
            </a:r>
            <a:r>
              <a:rPr lang="en-GB" sz="1000" baseline="0" dirty="0"/>
              <a:t>  G69  B72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77865"/>
            <a:ext cx="1752600" cy="6738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7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transition spd="med">
    <p:split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2057400"/>
          </a:xfrm>
        </p:spPr>
        <p:txBody>
          <a:bodyPr/>
          <a:lstStyle/>
          <a:p>
            <a:r>
              <a:rPr lang="en-GB" dirty="0" smtClean="0"/>
              <a:t>The Impact of HRT on Mortality: A Retrospective Cohort Study of UK Women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6503640" cy="9906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Nurunnahar </a:t>
            </a:r>
            <a:r>
              <a:rPr lang="en-GB" dirty="0" smtClean="0">
                <a:solidFill>
                  <a:schemeClr val="tx2"/>
                </a:solidFill>
              </a:rPr>
              <a:t>Akter</a:t>
            </a:r>
          </a:p>
          <a:p>
            <a:r>
              <a:rPr lang="en-GB" sz="1800" dirty="0" err="1" smtClean="0"/>
              <a:t>Ilyas</a:t>
            </a:r>
            <a:r>
              <a:rPr lang="en-GB" sz="1800" dirty="0" smtClean="0"/>
              <a:t> </a:t>
            </a:r>
            <a:r>
              <a:rPr lang="en-GB" sz="1800" dirty="0" err="1" smtClean="0"/>
              <a:t>Bakbergenuly</a:t>
            </a:r>
            <a:r>
              <a:rPr lang="en-GB" sz="1800" dirty="0" smtClean="0"/>
              <a:t>, Nicholas Steel, Elena Kulinskaya</a:t>
            </a:r>
            <a:endParaRPr lang="en-GB" sz="1800" dirty="0"/>
          </a:p>
          <a:p>
            <a:r>
              <a:rPr lang="en-GB" sz="1800" dirty="0" smtClean="0"/>
              <a:t>University </a:t>
            </a:r>
            <a:r>
              <a:rPr lang="en-GB" sz="1800" dirty="0"/>
              <a:t>of East Anglia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520" y="505593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The </a:t>
            </a:r>
            <a:r>
              <a:rPr lang="en-GB" sz="1600" b="1" dirty="0">
                <a:solidFill>
                  <a:schemeClr val="tx2"/>
                </a:solidFill>
              </a:rPr>
              <a:t>‘Use of Big Health and Actuarial Data for understanding Longevity and Morbidity Risks’ </a:t>
            </a:r>
            <a:r>
              <a:rPr lang="en-GB" sz="1600" dirty="0">
                <a:solidFill>
                  <a:schemeClr val="tx2"/>
                </a:solidFill>
              </a:rPr>
              <a:t>research programme is being funded by the Actuarial Research Centre.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2081" y="6381328"/>
            <a:ext cx="1899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www.actuaries.org.uk/arc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102939"/>
            <a:ext cx="3239004" cy="1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513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4813"/>
            <a:ext cx="9524999" cy="1143000"/>
          </a:xfrm>
        </p:spPr>
        <p:txBody>
          <a:bodyPr/>
          <a:lstStyle/>
          <a:p>
            <a:r>
              <a:rPr lang="en-GB" dirty="0">
                <a:solidFill>
                  <a:srgbClr val="008452"/>
                </a:solidFill>
              </a:rPr>
              <a:t>Baseline hazard function fitted with different parametric </a:t>
            </a:r>
            <a:r>
              <a:rPr lang="en-GB" dirty="0" smtClean="0">
                <a:solidFill>
                  <a:srgbClr val="008452"/>
                </a:solidFill>
              </a:rPr>
              <a:t>distributions: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5029200" cy="423949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3820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 dirty="0"/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 smtClean="0"/>
              <a:t>   </a:t>
            </a:r>
            <a:r>
              <a:rPr lang="en-US" altLang="en-US" sz="1800" dirty="0" err="1" smtClean="0">
                <a:solidFill>
                  <a:schemeClr val="tx2"/>
                </a:solidFill>
                <a:latin typeface="+mn-lt"/>
              </a:rPr>
              <a:t>Weibull</a:t>
            </a: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 distribution fits the best to the baseline hazard of </a:t>
            </a:r>
            <a:r>
              <a:rPr lang="en-US" altLang="en-US" sz="1800" smtClean="0">
                <a:solidFill>
                  <a:schemeClr val="tx2"/>
                </a:solidFill>
                <a:latin typeface="+mn-lt"/>
              </a:rPr>
              <a:t>the study </a:t>
            </a: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population. The value of </a:t>
            </a:r>
            <a:r>
              <a:rPr lang="en-US" altLang="en-US" sz="1800" dirty="0" err="1" smtClean="0">
                <a:solidFill>
                  <a:schemeClr val="tx2"/>
                </a:solidFill>
                <a:latin typeface="+mn-lt"/>
              </a:rPr>
              <a:t>Akaike’s</a:t>
            </a: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 Information Criterion (AIC) is another indication of fitting. The lower the AIC the better the fit.</a:t>
            </a:r>
            <a:endParaRPr lang="en-US" altLang="en-US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57283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Weibull</a:t>
            </a:r>
            <a:r>
              <a:rPr lang="en-US" dirty="0" smtClean="0"/>
              <a:t>-Cox Regression Model</a:t>
            </a:r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828800"/>
            <a:ext cx="3124200" cy="5524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315200" y="2209800"/>
            <a:ext cx="23622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vector of regression parameters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715794" y="2437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67400" y="25908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982494" y="1637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0" y="1524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62800" y="1219200"/>
            <a:ext cx="2438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Covariate matrix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1906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514600"/>
            <a:ext cx="581025" cy="73342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3620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601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1800" dirty="0" err="1" smtClean="0">
                <a:solidFill>
                  <a:schemeClr val="tx2"/>
                </a:solidFill>
                <a:latin typeface="+mn-lt"/>
              </a:rPr>
              <a:t>Weibull</a:t>
            </a: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 baseline </a:t>
            </a:r>
            <a:r>
              <a:rPr lang="en-US" altLang="en-US" sz="1800" dirty="0">
                <a:solidFill>
                  <a:schemeClr val="tx2"/>
                </a:solidFill>
                <a:latin typeface="+mn-lt"/>
              </a:rPr>
              <a:t>hazard function </a:t>
            </a:r>
            <a:r>
              <a:rPr lang="en-US" altLang="en-US" sz="1800" dirty="0" smtClean="0">
                <a:solidFill>
                  <a:schemeClr val="tx2"/>
                </a:solidFill>
                <a:latin typeface="+mn-lt"/>
              </a:rPr>
              <a:t>consists of scale parameter “a” and shape parameter “b”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The cumulative hazard of the </a:t>
            </a:r>
            <a:r>
              <a:rPr lang="en-US" sz="1800" dirty="0" err="1" smtClean="0">
                <a:solidFill>
                  <a:schemeClr val="tx2"/>
                </a:solidFill>
              </a:rPr>
              <a:t>Weibull</a:t>
            </a:r>
            <a:r>
              <a:rPr lang="en-US" sz="1800" dirty="0" smtClean="0">
                <a:solidFill>
                  <a:schemeClr val="tx2"/>
                </a:solidFill>
              </a:rPr>
              <a:t>-Cox model </a:t>
            </a:r>
            <a:r>
              <a:rPr lang="en-US" altLang="en-US" sz="1800" dirty="0" smtClean="0">
                <a:solidFill>
                  <a:schemeClr val="tx2"/>
                </a:solidFill>
              </a:rPr>
              <a:t>that changes over time </a:t>
            </a:r>
            <a:r>
              <a:rPr lang="en-US" sz="1800" dirty="0" smtClean="0">
                <a:solidFill>
                  <a:schemeClr val="tx2"/>
                </a:solidFill>
              </a:rPr>
              <a:t>is estimated by: 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US" altLang="en-US" sz="18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</a:pPr>
            <a:endParaRPr lang="en-US" altLang="en-US" sz="18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114800" y="22860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800600"/>
            <a:ext cx="4038600" cy="904875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13620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5800" y="2590800"/>
            <a:ext cx="2514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Weibull</a:t>
            </a:r>
            <a:r>
              <a:rPr lang="en-US" dirty="0" smtClean="0">
                <a:solidFill>
                  <a:schemeClr val="tx2"/>
                </a:solidFill>
              </a:rPr>
              <a:t> distribution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827973" cy="1042987"/>
          </a:xfrm>
        </p:spPr>
        <p:txBody>
          <a:bodyPr/>
          <a:lstStyle/>
          <a:p>
            <a:r>
              <a:rPr lang="en-GB" dirty="0" smtClean="0"/>
              <a:t>Cumulative hazard by age at first HRT and its type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33400" y="4724400"/>
            <a:ext cx="8686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/>
              <a:t> </a:t>
            </a:r>
            <a:endParaRPr lang="en-GB" kern="0" dirty="0" smtClean="0"/>
          </a:p>
          <a:p>
            <a:pPr>
              <a:buFont typeface="Arial" pitchFamily="34" charset="0"/>
              <a:buChar char="•"/>
            </a:pPr>
            <a:r>
              <a:rPr lang="en-GB" sz="1600" kern="0" dirty="0">
                <a:solidFill>
                  <a:schemeClr val="tx2"/>
                </a:solidFill>
              </a:rPr>
              <a:t> </a:t>
            </a:r>
            <a:r>
              <a:rPr lang="en-GB" sz="1600" kern="0" dirty="0" smtClean="0"/>
              <a:t> </a:t>
            </a:r>
            <a:r>
              <a:rPr lang="en-GB" sz="1600" kern="0" dirty="0" smtClean="0">
                <a:solidFill>
                  <a:schemeClr val="tx2"/>
                </a:solidFill>
              </a:rPr>
              <a:t>Women </a:t>
            </a:r>
            <a:r>
              <a:rPr lang="en-GB" sz="1600" kern="0" dirty="0">
                <a:solidFill>
                  <a:schemeClr val="tx2"/>
                </a:solidFill>
              </a:rPr>
              <a:t>adhering to combined HRT have </a:t>
            </a:r>
            <a:r>
              <a:rPr lang="en-GB" sz="1600" kern="0" dirty="0" smtClean="0">
                <a:solidFill>
                  <a:schemeClr val="tx2"/>
                </a:solidFill>
              </a:rPr>
              <a:t>decreased </a:t>
            </a:r>
            <a:r>
              <a:rPr lang="en-GB" sz="1600" kern="0" dirty="0">
                <a:solidFill>
                  <a:schemeClr val="tx2"/>
                </a:solidFill>
              </a:rPr>
              <a:t>hazard </a:t>
            </a:r>
            <a:r>
              <a:rPr lang="en-GB" sz="1600" kern="0" dirty="0" smtClean="0">
                <a:solidFill>
                  <a:schemeClr val="tx2"/>
                </a:solidFill>
              </a:rPr>
              <a:t>and estrogen-only have</a:t>
            </a:r>
          </a:p>
          <a:p>
            <a:r>
              <a:rPr lang="en-GB" sz="1600" kern="0" dirty="0">
                <a:solidFill>
                  <a:schemeClr val="tx2"/>
                </a:solidFill>
              </a:rPr>
              <a:t> </a:t>
            </a:r>
            <a:r>
              <a:rPr lang="en-GB" sz="1600" kern="0" dirty="0" smtClean="0">
                <a:solidFill>
                  <a:schemeClr val="tx2"/>
                </a:solidFill>
              </a:rPr>
              <a:t> increased hazard of mortality </a:t>
            </a:r>
            <a:r>
              <a:rPr lang="en-GB" sz="1600" kern="0" dirty="0">
                <a:solidFill>
                  <a:schemeClr val="tx2"/>
                </a:solidFill>
              </a:rPr>
              <a:t>than </a:t>
            </a:r>
            <a:r>
              <a:rPr lang="en-GB" sz="1600" kern="0" dirty="0" smtClean="0">
                <a:solidFill>
                  <a:schemeClr val="tx2"/>
                </a:solidFill>
              </a:rPr>
              <a:t>the non-user at all age group.</a:t>
            </a:r>
          </a:p>
          <a:p>
            <a:endParaRPr lang="en-GB" sz="1600" kern="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600" kern="0" dirty="0" smtClean="0">
                <a:solidFill>
                  <a:schemeClr val="tx2"/>
                </a:solidFill>
              </a:rPr>
              <a:t> Women born in 1951-1960 cohort faced reduce hazard of mortality compared to </a:t>
            </a:r>
          </a:p>
          <a:p>
            <a:r>
              <a:rPr lang="en-GB" sz="1600" kern="0" dirty="0" smtClean="0">
                <a:solidFill>
                  <a:schemeClr val="tx2"/>
                </a:solidFill>
              </a:rPr>
              <a:t>   those took HRT at the same age and type but born in 1941-1950 cohort</a:t>
            </a:r>
            <a:endParaRPr lang="en-GB" sz="1600" kern="0" dirty="0">
              <a:solidFill>
                <a:schemeClr val="tx2"/>
              </a:solidFill>
            </a:endParaRPr>
          </a:p>
          <a:p>
            <a:r>
              <a:rPr lang="en-GB" sz="1600" kern="0" dirty="0">
                <a:solidFill>
                  <a:schemeClr val="tx2"/>
                </a:solidFill>
              </a:rPr>
              <a:t>  </a:t>
            </a:r>
            <a:r>
              <a:rPr lang="en-GB" sz="1600" kern="0" dirty="0" smtClean="0">
                <a:solidFill>
                  <a:schemeClr val="tx2"/>
                </a:solidFill>
              </a:rPr>
              <a:t> 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4406900" cy="41148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4315753" cy="411479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752600"/>
            <a:ext cx="1502551" cy="1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510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HRT model: Forest Plot I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71721"/>
            <a:ext cx="7543801" cy="5138603"/>
          </a:xfrm>
        </p:spPr>
      </p:pic>
    </p:spTree>
    <p:extLst>
      <p:ext uri="{BB962C8B-B14F-4D97-AF65-F5344CB8AC3E}">
        <p14:creationId xmlns:p14="http://schemas.microsoft.com/office/powerpoint/2010/main" val="238735887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HRT model: Forest Plot II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066799"/>
            <a:ext cx="7771316" cy="55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026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480" y="254767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  </a:t>
            </a:r>
            <a:r>
              <a:rPr lang="en-GB" sz="3200" b="1" dirty="0" smtClean="0">
                <a:solidFill>
                  <a:schemeClr val="accent1"/>
                </a:solidFill>
              </a:rPr>
              <a:t>Future Work: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1" y="1447801"/>
            <a:ext cx="7315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fontAlgn="auto">
              <a:spcBef>
                <a:spcPct val="50000"/>
              </a:spcBef>
              <a:buClr>
                <a:srgbClr val="008452"/>
              </a:buClr>
              <a:defRPr/>
            </a:pPr>
            <a:endParaRPr lang="en-GB" sz="2000" kern="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ct val="50000"/>
              </a:spcBef>
              <a:buClr>
                <a:srgbClr val="00845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kern="0" dirty="0">
                <a:solidFill>
                  <a:schemeClr val="accent1"/>
                </a:solidFill>
                <a:latin typeface="Arial"/>
                <a:cs typeface="Arial"/>
              </a:rPr>
              <a:t>Models for imputed </a:t>
            </a:r>
            <a:r>
              <a:rPr lang="en-GB" sz="2000" kern="0" dirty="0" smtClean="0">
                <a:solidFill>
                  <a:schemeClr val="accent1"/>
                </a:solidFill>
                <a:latin typeface="Arial"/>
                <a:cs typeface="Arial"/>
              </a:rPr>
              <a:t>datasets. </a:t>
            </a:r>
          </a:p>
          <a:p>
            <a:pPr marL="269875" lvl="0" indent="-269875" fontAlgn="auto">
              <a:spcBef>
                <a:spcPct val="50000"/>
              </a:spcBef>
              <a:buClr>
                <a:srgbClr val="008452"/>
              </a:buClr>
              <a:buFont typeface="Arial" panose="020B0604020202020204" pitchFamily="34" charset="0"/>
              <a:buChar char="•"/>
              <a:defRPr/>
            </a:pPr>
            <a:endParaRPr lang="en-GB" sz="2000" kern="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lvl="0" indent="-342900" fontAlgn="auto">
              <a:spcBef>
                <a:spcPct val="50000"/>
              </a:spcBef>
              <a:buClr>
                <a:srgbClr val="00845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kern="0" dirty="0" smtClean="0">
                <a:solidFill>
                  <a:schemeClr val="accent1"/>
                </a:solidFill>
                <a:latin typeface="Arial"/>
                <a:cs typeface="Arial"/>
              </a:rPr>
              <a:t>Translation of models into actuarial analysis</a:t>
            </a:r>
          </a:p>
          <a:p>
            <a:pPr lvl="0" fontAlgn="auto">
              <a:spcBef>
                <a:spcPct val="50000"/>
              </a:spcBef>
              <a:buClr>
                <a:srgbClr val="008452"/>
              </a:buClr>
              <a:defRPr/>
            </a:pPr>
            <a:endParaRPr lang="en-GB" sz="2000" kern="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lvl="0" indent="-342900" fontAlgn="auto">
              <a:spcBef>
                <a:spcPct val="50000"/>
              </a:spcBef>
              <a:buClr>
                <a:srgbClr val="00845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kern="0" dirty="0" smtClean="0">
                <a:solidFill>
                  <a:schemeClr val="accent1"/>
                </a:solidFill>
                <a:latin typeface="Arial"/>
                <a:cs typeface="Arial"/>
              </a:rPr>
              <a:t>Landmark analysis </a:t>
            </a:r>
          </a:p>
          <a:p>
            <a:pPr lvl="0" fontAlgn="auto">
              <a:spcBef>
                <a:spcPct val="50000"/>
              </a:spcBef>
              <a:buClr>
                <a:srgbClr val="008452"/>
              </a:buClr>
              <a:defRPr/>
            </a:pPr>
            <a:endParaRPr lang="en-GB" sz="2000" kern="0" dirty="0" smtClean="0">
              <a:solidFill>
                <a:srgbClr val="3F4548">
                  <a:lumMod val="75000"/>
                  <a:lumOff val="25000"/>
                </a:srgbClr>
              </a:solidFill>
              <a:latin typeface="Arial"/>
              <a:cs typeface="Arial"/>
            </a:endParaRPr>
          </a:p>
          <a:p>
            <a:pPr marL="269875" lvl="0" indent="-269875" fontAlgn="auto">
              <a:spcBef>
                <a:spcPct val="50000"/>
              </a:spcBef>
              <a:buClr>
                <a:srgbClr val="008452"/>
              </a:buClr>
              <a:buFont typeface="Arial" panose="020B0604020202020204" pitchFamily="34" charset="0"/>
              <a:buChar char="•"/>
              <a:defRPr/>
            </a:pPr>
            <a:endParaRPr lang="en-GB" sz="2000" kern="0" dirty="0">
              <a:solidFill>
                <a:srgbClr val="3F4548">
                  <a:lumMod val="75000"/>
                  <a:lumOff val="25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12325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1628800"/>
            <a:ext cx="9133283" cy="1295399"/>
          </a:xfrm>
        </p:spPr>
        <p:txBody>
          <a:bodyPr/>
          <a:lstStyle/>
          <a:p>
            <a:r>
              <a:rPr lang="en-GB" dirty="0" smtClean="0"/>
              <a:t>The Actuarial Research Centre (ARC)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504" y="2348880"/>
            <a:ext cx="6631517" cy="576064"/>
          </a:xfrm>
        </p:spPr>
        <p:txBody>
          <a:bodyPr/>
          <a:lstStyle/>
          <a:p>
            <a:r>
              <a:rPr lang="en-GB" sz="2400" dirty="0" smtClean="0"/>
              <a:t>A gateway to global actuarial research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8504" y="3284984"/>
            <a:ext cx="864826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The Actuarial Research Centre (ARC) is the Institute and Faculty of Actuaries’ (IFoA) </a:t>
            </a:r>
          </a:p>
          <a:p>
            <a:r>
              <a:rPr lang="en-GB" sz="1600" dirty="0">
                <a:solidFill>
                  <a:schemeClr val="bg1"/>
                </a:solidFill>
              </a:rPr>
              <a:t>n</a:t>
            </a:r>
            <a:r>
              <a:rPr lang="en-GB" sz="1600" dirty="0" smtClean="0">
                <a:solidFill>
                  <a:schemeClr val="bg1"/>
                </a:solidFill>
              </a:rPr>
              <a:t>etwork of actuarial researchers around the world.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The ARC seeks to deliver cutting-edge research programmes that address some of the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significant, global challenges in actuarial science, through a partnership of the actuarial 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profession, the academic community and practitioners.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							</a:t>
            </a:r>
            <a:r>
              <a:rPr lang="en-GB" sz="1400" dirty="0" smtClean="0">
                <a:solidFill>
                  <a:schemeClr val="bg1"/>
                </a:solidFill>
              </a:rPr>
              <a:t>www.actuaries.org.uk/arc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1079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8220471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A Brief Description of HRT 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Study </a:t>
            </a:r>
            <a:r>
              <a:rPr lang="en-US" dirty="0" smtClean="0">
                <a:solidFill>
                  <a:schemeClr val="accent1"/>
                </a:solidFill>
              </a:rPr>
              <a:t>Design </a:t>
            </a:r>
            <a:r>
              <a:rPr lang="en-US" dirty="0">
                <a:solidFill>
                  <a:schemeClr val="accent1"/>
                </a:solidFill>
              </a:rPr>
              <a:t>and </a:t>
            </a:r>
            <a:r>
              <a:rPr lang="en-US" dirty="0" smtClean="0">
                <a:solidFill>
                  <a:schemeClr val="accent1"/>
                </a:solidFill>
              </a:rPr>
              <a:t>Selection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Distribution of the Study Population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Survival Model of All-Cause Mortality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Results 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8399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9918"/>
            <a:ext cx="4256990" cy="34981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609600"/>
            <a:ext cx="621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lvl="0" indent="-269875" fontAlgn="auto"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GB" sz="3200" b="1" kern="0" dirty="0" smtClean="0">
                <a:solidFill>
                  <a:srgbClr val="008452"/>
                </a:solidFill>
              </a:rPr>
              <a:t>Menopause and its Symptoms: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9917"/>
            <a:ext cx="3854104" cy="34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8327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Description of Hormone Replacement Therapy (HRT)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599" y="1484784"/>
            <a:ext cx="8801101" cy="4382616"/>
          </a:xfrm>
          <a:prstGeom prst="rect">
            <a:avLst/>
          </a:prstGeom>
        </p:spPr>
        <p:txBody>
          <a:bodyPr anchor="t"/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en-GB" sz="16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8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8452"/>
                </a:solidFill>
                <a:effectLst/>
                <a:uLnTx/>
                <a:uFillTx/>
                <a:latin typeface="+mn-lt"/>
                <a:cs typeface="+mn-cs"/>
              </a:rPr>
              <a:t>What is HRT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452"/>
                </a:solidFill>
                <a:effectLst/>
                <a:uLnTx/>
                <a:uFillTx/>
                <a:latin typeface="+mn-lt"/>
                <a:cs typeface="+mn-cs"/>
              </a:rPr>
              <a:t>?</a:t>
            </a:r>
            <a:endParaRPr lang="en-US" sz="2400" dirty="0"/>
          </a:p>
          <a:p>
            <a:pPr marL="727075" lvl="1" indent="-269875" fontAlgn="auto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HRT is mainly used to relieve women from menopausal symptoms</a:t>
            </a:r>
          </a:p>
          <a:p>
            <a:pPr marL="727075" lvl="1" indent="-269875" fontAlgn="auto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It contains female sex hormones estrogen and/or progesterone</a:t>
            </a:r>
          </a:p>
          <a:p>
            <a:pPr marL="727075" lvl="1" indent="-269875" fontAlgn="auto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It has been used for more than sixty years</a:t>
            </a:r>
          </a:p>
          <a:p>
            <a:pPr marL="727075" lvl="1" indent="-269875" fontAlgn="auto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First available in the United Kingdom in 1965</a:t>
            </a:r>
          </a:p>
          <a:p>
            <a:pPr fontAlgn="auto">
              <a:spcBef>
                <a:spcPct val="50000"/>
              </a:spcBef>
              <a:buClr>
                <a:schemeClr val="accent1"/>
              </a:buClr>
              <a:defRPr/>
            </a:pPr>
            <a:endParaRPr lang="en-US" sz="1600" dirty="0"/>
          </a:p>
          <a:p>
            <a:pPr marL="269875" lvl="0" indent="-269875" fontAlgn="auto"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GB" sz="2400" b="1" kern="0" dirty="0" smtClean="0">
                <a:solidFill>
                  <a:srgbClr val="008452"/>
                </a:solidFill>
              </a:rPr>
              <a:t> Routes </a:t>
            </a:r>
            <a:r>
              <a:rPr lang="en-GB" sz="2400" b="1" kern="0" dirty="0">
                <a:solidFill>
                  <a:srgbClr val="008452"/>
                </a:solidFill>
              </a:rPr>
              <a:t>of Administration</a:t>
            </a:r>
            <a:endParaRPr lang="en-US" sz="2400" dirty="0"/>
          </a:p>
          <a:p>
            <a:pPr marL="727075" lvl="1" indent="-269875" fontAlgn="auto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Oral tablets, </a:t>
            </a:r>
            <a:r>
              <a:rPr lang="en-US" sz="2000" dirty="0" smtClean="0">
                <a:solidFill>
                  <a:schemeClr val="tx2"/>
                </a:solidFill>
              </a:rPr>
              <a:t>transdermal </a:t>
            </a:r>
            <a:r>
              <a:rPr lang="en-US" sz="2000" dirty="0">
                <a:solidFill>
                  <a:schemeClr val="tx2"/>
                </a:solidFill>
              </a:rPr>
              <a:t>patches, injections, topical gels, and ointments.</a:t>
            </a:r>
          </a:p>
          <a:p>
            <a:pPr marL="269875" indent="-269875" fontAlgn="auto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fontAlgn="auto">
              <a:spcBef>
                <a:spcPct val="50000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69875" indent="-269875" fontAlgn="auto">
              <a:spcBef>
                <a:spcPct val="50000"/>
              </a:spcBef>
              <a:buClr>
                <a:schemeClr val="accent1"/>
              </a:buClr>
              <a:defRPr/>
            </a:pPr>
            <a:endParaRPr lang="en-US" dirty="0"/>
          </a:p>
          <a:p>
            <a:r>
              <a:rPr lang="en-US" sz="1600" dirty="0"/>
              <a:t> </a:t>
            </a:r>
            <a:endParaRPr kumimoji="0" lang="en-GB" sz="1650" b="0" i="0" u="none" strike="noStrike" kern="0" cap="none" spc="0" normalizeH="0" baseline="0" noProof="0" dirty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4499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-762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kern="0" dirty="0">
              <a:solidFill>
                <a:srgbClr val="008452"/>
              </a:solidFill>
              <a:latin typeface="Arial"/>
              <a:ea typeface="+mj-ea"/>
              <a:cs typeface="Arial"/>
            </a:endParaRPr>
          </a:p>
          <a:p>
            <a:endParaRPr lang="en-GB" sz="2000" b="1" kern="0" dirty="0">
              <a:solidFill>
                <a:srgbClr val="008452"/>
              </a:solidFill>
              <a:latin typeface="Arial"/>
              <a:ea typeface="+mj-ea"/>
              <a:cs typeface="Arial"/>
            </a:endParaRPr>
          </a:p>
          <a:p>
            <a:r>
              <a:rPr lang="en-GB" sz="3200" b="1" kern="0" dirty="0">
                <a:solidFill>
                  <a:srgbClr val="008452"/>
                </a:solidFill>
                <a:latin typeface="Arial"/>
                <a:ea typeface="+mj-ea"/>
                <a:cs typeface="Arial"/>
              </a:rPr>
              <a:t>Study </a:t>
            </a:r>
            <a:r>
              <a:rPr lang="en-GB" sz="3200" b="1" kern="0" dirty="0" smtClean="0">
                <a:solidFill>
                  <a:srgbClr val="008452"/>
                </a:solidFill>
                <a:latin typeface="Arial"/>
                <a:ea typeface="+mj-ea"/>
                <a:cs typeface="Arial"/>
              </a:rPr>
              <a:t>design </a:t>
            </a:r>
            <a:r>
              <a:rPr lang="en-GB" sz="3200" b="1" kern="0" dirty="0">
                <a:solidFill>
                  <a:srgbClr val="008452"/>
                </a:solidFill>
                <a:latin typeface="Arial"/>
                <a:ea typeface="+mj-ea"/>
                <a:cs typeface="Arial"/>
              </a:rPr>
              <a:t>and p</a:t>
            </a:r>
            <a:r>
              <a:rPr lang="en-GB" sz="3200" b="1" kern="0" dirty="0" smtClean="0">
                <a:solidFill>
                  <a:srgbClr val="008452"/>
                </a:solidFill>
                <a:latin typeface="Arial"/>
                <a:ea typeface="+mj-ea"/>
                <a:cs typeface="Arial"/>
              </a:rPr>
              <a:t>atients </a:t>
            </a:r>
            <a:r>
              <a:rPr lang="en-GB" sz="3200" b="1" kern="0" dirty="0">
                <a:solidFill>
                  <a:srgbClr val="008452"/>
                </a:solidFill>
                <a:latin typeface="Arial"/>
                <a:ea typeface="+mj-ea"/>
                <a:cs typeface="Arial"/>
              </a:rPr>
              <a:t>s</a:t>
            </a:r>
            <a:r>
              <a:rPr lang="en-GB" sz="3200" b="1" kern="0" dirty="0" smtClean="0">
                <a:solidFill>
                  <a:srgbClr val="008452"/>
                </a:solidFill>
                <a:latin typeface="Arial"/>
                <a:ea typeface="+mj-ea"/>
                <a:cs typeface="Arial"/>
              </a:rPr>
              <a:t>election </a:t>
            </a:r>
            <a:r>
              <a:rPr lang="en-GB" sz="3200" b="1" kern="0" dirty="0">
                <a:solidFill>
                  <a:srgbClr val="008452"/>
                </a:solidFill>
                <a:latin typeface="Arial"/>
                <a:ea typeface="+mj-ea"/>
                <a:cs typeface="Arial"/>
              </a:rPr>
              <a:t>c</a:t>
            </a:r>
            <a:r>
              <a:rPr lang="en-GB" sz="3200" b="1" kern="0" dirty="0" smtClean="0">
                <a:solidFill>
                  <a:srgbClr val="008452"/>
                </a:solidFill>
                <a:latin typeface="Arial"/>
                <a:ea typeface="+mj-ea"/>
                <a:cs typeface="Arial"/>
              </a:rPr>
              <a:t>riteria</a:t>
            </a:r>
            <a:r>
              <a:rPr lang="en-GB" sz="2400" b="1" kern="0" dirty="0">
                <a:solidFill>
                  <a:srgbClr val="008452"/>
                </a:solidFill>
                <a:latin typeface="Arial"/>
                <a:ea typeface="+mj-ea"/>
                <a:cs typeface="Arial"/>
              </a:rPr>
              <a:t/>
            </a:r>
            <a:br>
              <a:rPr lang="en-GB" sz="2400" b="1" kern="0" dirty="0">
                <a:solidFill>
                  <a:srgbClr val="008452"/>
                </a:solidFill>
                <a:latin typeface="Arial"/>
                <a:ea typeface="+mj-ea"/>
                <a:cs typeface="Arial"/>
              </a:rPr>
            </a:br>
            <a:endParaRPr lang="en-GB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838200"/>
            <a:ext cx="8305800" cy="4929981"/>
          </a:xfrm>
          <a:prstGeom prst="rect">
            <a:avLst/>
          </a:prstGeom>
        </p:spPr>
        <p:txBody>
          <a:bodyPr/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fontAlgn="auto">
              <a:buNone/>
              <a:defRPr/>
            </a:pPr>
            <a:endParaRPr lang="en-GB" sz="1800" kern="0" dirty="0" smtClean="0">
              <a:solidFill>
                <a:schemeClr val="tx2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sz="1800" kern="0" dirty="0" smtClean="0">
                <a:solidFill>
                  <a:schemeClr val="tx2"/>
                </a:solidFill>
              </a:rPr>
              <a:t>A subset of The Health Improvement Network (THIN) database has been used to extract patients information for this study. 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sz="1800" kern="0" dirty="0" smtClean="0">
                <a:solidFill>
                  <a:schemeClr val="tx2"/>
                </a:solidFill>
              </a:rPr>
              <a:t>Cases are patients of age 46 years and above who received their first HRT between 1984 and 2017.</a:t>
            </a:r>
            <a:endParaRPr lang="en-GB" sz="1800" kern="0" dirty="0">
              <a:solidFill>
                <a:schemeClr val="tx2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sz="1800" kern="0" dirty="0" smtClean="0">
                <a:solidFill>
                  <a:schemeClr val="tx2"/>
                </a:solidFill>
              </a:rPr>
              <a:t>Controls </a:t>
            </a:r>
            <a:r>
              <a:rPr lang="en-GB" sz="1800" kern="0" dirty="0">
                <a:solidFill>
                  <a:schemeClr val="tx2"/>
                </a:solidFill>
              </a:rPr>
              <a:t>are matched with cases by year of birth and general practice (GP).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solidFill>
                  <a:schemeClr val="tx2"/>
                </a:solidFill>
              </a:rPr>
              <a:t>Patients with all kinds of cancer, acute myocardial infarction (AMI), serious heart failure, stroke (except  TIA), chronic kidney disease (CKD) stage 3-5, dementia, oophorectomy before 45, premature ovarian insufficiency, premature menopause and surgical menopause are excluded.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solidFill>
                  <a:schemeClr val="tx2"/>
                </a:solidFill>
              </a:rPr>
              <a:t>Primary outcome of interest is all-cause mortality. Secondary outcomes </a:t>
            </a:r>
            <a:r>
              <a:rPr lang="en-GB" sz="1800" kern="0" dirty="0" smtClean="0">
                <a:solidFill>
                  <a:schemeClr val="tx2"/>
                </a:solidFill>
              </a:rPr>
              <a:t>are osteoporosis</a:t>
            </a:r>
            <a:r>
              <a:rPr lang="en-GB" sz="1800" kern="0" dirty="0">
                <a:solidFill>
                  <a:schemeClr val="tx2"/>
                </a:solidFill>
              </a:rPr>
              <a:t>, dementia, cardiovascular disease, type II diabetes, and hormonal cancers.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sz="1800" b="1" kern="0" dirty="0" smtClean="0">
                <a:solidFill>
                  <a:schemeClr val="tx2"/>
                </a:solidFill>
              </a:rPr>
              <a:t>Length of follow-up was </a:t>
            </a:r>
            <a:r>
              <a:rPr lang="en-GB" sz="1800" b="1" kern="0" dirty="0" err="1" smtClean="0">
                <a:solidFill>
                  <a:schemeClr val="tx2"/>
                </a:solidFill>
              </a:rPr>
              <a:t>upto</a:t>
            </a:r>
            <a:r>
              <a:rPr lang="en-GB" sz="1800" b="1" kern="0" dirty="0" smtClean="0">
                <a:solidFill>
                  <a:schemeClr val="tx2"/>
                </a:solidFill>
              </a:rPr>
              <a:t> 31 years</a:t>
            </a:r>
            <a:r>
              <a:rPr lang="en-GB" sz="1800" kern="0" dirty="0" smtClean="0">
                <a:solidFill>
                  <a:schemeClr val="tx2"/>
                </a:solidFill>
              </a:rPr>
              <a:t>.</a:t>
            </a:r>
            <a:endParaRPr lang="en-GB" sz="1800" kern="0" dirty="0">
              <a:solidFill>
                <a:schemeClr val="tx2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sz="1800" b="1" kern="0" dirty="0">
                <a:solidFill>
                  <a:schemeClr val="tx2"/>
                </a:solidFill>
              </a:rPr>
              <a:t>Working data consists of 112,354 cases and 245,320 matched controls</a:t>
            </a:r>
            <a:r>
              <a:rPr lang="en-GB" sz="1800" kern="0" dirty="0">
                <a:solidFill>
                  <a:schemeClr val="tx2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GB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62003"/>
      </p:ext>
    </p:extLst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244013"/>
            <a:ext cx="8969446" cy="854539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Age distribution at first HRT prescription and </a:t>
            </a:r>
            <a:r>
              <a:rPr lang="en-GB" dirty="0"/>
              <a:t>d</a:t>
            </a:r>
            <a:r>
              <a:rPr lang="en-GB" dirty="0" smtClean="0"/>
              <a:t>eath </a:t>
            </a:r>
            <a:r>
              <a:rPr lang="en-GB" dirty="0"/>
              <a:t>e</a:t>
            </a:r>
            <a:r>
              <a:rPr lang="en-GB" dirty="0" smtClean="0"/>
              <a:t>xperience at follow-up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5" y="1423281"/>
            <a:ext cx="3772985" cy="290153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03" y="1423281"/>
            <a:ext cx="3680841" cy="2918294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12535"/>
              </p:ext>
            </p:extLst>
          </p:nvPr>
        </p:nvGraphicFramePr>
        <p:xfrm>
          <a:off x="5410200" y="4635750"/>
          <a:ext cx="3771900" cy="581025"/>
        </p:xfrm>
        <a:graphic>
          <a:graphicData uri="http://schemas.openxmlformats.org/drawingml/2006/table">
            <a:tbl>
              <a:tblPr/>
              <a:tblGrid>
                <a:gridCol w="675138">
                  <a:extLst>
                    <a:ext uri="{9D8B030D-6E8A-4147-A177-3AD203B41FA5}">
                      <a16:colId xmlns="" xmlns:a16="http://schemas.microsoft.com/office/drawing/2014/main" val="2105709977"/>
                    </a:ext>
                  </a:extLst>
                </a:gridCol>
                <a:gridCol w="507146">
                  <a:extLst>
                    <a:ext uri="{9D8B030D-6E8A-4147-A177-3AD203B41FA5}">
                      <a16:colId xmlns="" xmlns:a16="http://schemas.microsoft.com/office/drawing/2014/main" val="709379338"/>
                    </a:ext>
                  </a:extLst>
                </a:gridCol>
                <a:gridCol w="519825">
                  <a:extLst>
                    <a:ext uri="{9D8B030D-6E8A-4147-A177-3AD203B41FA5}">
                      <a16:colId xmlns="" xmlns:a16="http://schemas.microsoft.com/office/drawing/2014/main" val="2983704125"/>
                    </a:ext>
                  </a:extLst>
                </a:gridCol>
                <a:gridCol w="532504">
                  <a:extLst>
                    <a:ext uri="{9D8B030D-6E8A-4147-A177-3AD203B41FA5}">
                      <a16:colId xmlns="" xmlns:a16="http://schemas.microsoft.com/office/drawing/2014/main" val="4277277787"/>
                    </a:ext>
                  </a:extLst>
                </a:gridCol>
                <a:gridCol w="507146">
                  <a:extLst>
                    <a:ext uri="{9D8B030D-6E8A-4147-A177-3AD203B41FA5}">
                      <a16:colId xmlns="" xmlns:a16="http://schemas.microsoft.com/office/drawing/2014/main" val="3416426165"/>
                    </a:ext>
                  </a:extLst>
                </a:gridCol>
                <a:gridCol w="507146">
                  <a:extLst>
                    <a:ext uri="{9D8B030D-6E8A-4147-A177-3AD203B41FA5}">
                      <a16:colId xmlns="" xmlns:a16="http://schemas.microsoft.com/office/drawing/2014/main" val="519496935"/>
                    </a:ext>
                  </a:extLst>
                </a:gridCol>
                <a:gridCol w="522995">
                  <a:extLst>
                    <a:ext uri="{9D8B030D-6E8A-4147-A177-3AD203B41FA5}">
                      <a16:colId xmlns="" xmlns:a16="http://schemas.microsoft.com/office/drawing/2014/main" val="24526026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Age-group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46-50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51-55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56-60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61-65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66-70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3273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87916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478566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09321"/>
              </p:ext>
            </p:extLst>
          </p:nvPr>
        </p:nvGraphicFramePr>
        <p:xfrm>
          <a:off x="936391" y="4643941"/>
          <a:ext cx="3771900" cy="581025"/>
        </p:xfrm>
        <a:graphic>
          <a:graphicData uri="http://schemas.openxmlformats.org/drawingml/2006/table">
            <a:tbl>
              <a:tblPr/>
              <a:tblGrid>
                <a:gridCol w="675138">
                  <a:extLst>
                    <a:ext uri="{9D8B030D-6E8A-4147-A177-3AD203B41FA5}">
                      <a16:colId xmlns="" xmlns:a16="http://schemas.microsoft.com/office/drawing/2014/main" val="1442717837"/>
                    </a:ext>
                  </a:extLst>
                </a:gridCol>
                <a:gridCol w="507146">
                  <a:extLst>
                    <a:ext uri="{9D8B030D-6E8A-4147-A177-3AD203B41FA5}">
                      <a16:colId xmlns="" xmlns:a16="http://schemas.microsoft.com/office/drawing/2014/main" val="1137706085"/>
                    </a:ext>
                  </a:extLst>
                </a:gridCol>
                <a:gridCol w="519825">
                  <a:extLst>
                    <a:ext uri="{9D8B030D-6E8A-4147-A177-3AD203B41FA5}">
                      <a16:colId xmlns="" xmlns:a16="http://schemas.microsoft.com/office/drawing/2014/main" val="1391392800"/>
                    </a:ext>
                  </a:extLst>
                </a:gridCol>
                <a:gridCol w="532504">
                  <a:extLst>
                    <a:ext uri="{9D8B030D-6E8A-4147-A177-3AD203B41FA5}">
                      <a16:colId xmlns="" xmlns:a16="http://schemas.microsoft.com/office/drawing/2014/main" val="176024230"/>
                    </a:ext>
                  </a:extLst>
                </a:gridCol>
                <a:gridCol w="507146">
                  <a:extLst>
                    <a:ext uri="{9D8B030D-6E8A-4147-A177-3AD203B41FA5}">
                      <a16:colId xmlns="" xmlns:a16="http://schemas.microsoft.com/office/drawing/2014/main" val="1407743993"/>
                    </a:ext>
                  </a:extLst>
                </a:gridCol>
                <a:gridCol w="507146">
                  <a:extLst>
                    <a:ext uri="{9D8B030D-6E8A-4147-A177-3AD203B41FA5}">
                      <a16:colId xmlns="" xmlns:a16="http://schemas.microsoft.com/office/drawing/2014/main" val="1023850945"/>
                    </a:ext>
                  </a:extLst>
                </a:gridCol>
                <a:gridCol w="522995">
                  <a:extLst>
                    <a:ext uri="{9D8B030D-6E8A-4147-A177-3AD203B41FA5}">
                      <a16:colId xmlns="" xmlns:a16="http://schemas.microsoft.com/office/drawing/2014/main" val="37339677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Age-group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46-50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51-55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56-60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61-65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66-70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2550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90605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270866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648" y="4233578"/>
            <a:ext cx="695325" cy="200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831" y="4261009"/>
            <a:ext cx="723900" cy="18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242" y="4299993"/>
            <a:ext cx="723900" cy="180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15" y="4263479"/>
            <a:ext cx="695325" cy="200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229" y="5410200"/>
            <a:ext cx="909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Majority of women started HRT between 46-55 years of </a:t>
            </a:r>
            <a:r>
              <a:rPr lang="en-US" dirty="0" smtClean="0">
                <a:solidFill>
                  <a:schemeClr val="tx2"/>
                </a:solidFill>
              </a:rPr>
              <a:t>age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There are more death in controls than cases in all age category</a:t>
            </a:r>
          </a:p>
          <a:p>
            <a:pPr lvl="0">
              <a:defRPr/>
            </a:pPr>
            <a:endParaRPr lang="en-GB" sz="2400" b="1" kern="0" dirty="0"/>
          </a:p>
        </p:txBody>
      </p:sp>
    </p:spTree>
    <p:extLst>
      <p:ext uri="{BB962C8B-B14F-4D97-AF65-F5344CB8AC3E}">
        <p14:creationId xmlns:p14="http://schemas.microsoft.com/office/powerpoint/2010/main" val="263935179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-15190"/>
            <a:ext cx="8982471" cy="1143000"/>
          </a:xfrm>
        </p:spPr>
        <p:txBody>
          <a:bodyPr/>
          <a:lstStyle/>
          <a:p>
            <a:r>
              <a:rPr lang="en-GB" dirty="0" smtClean="0">
                <a:solidFill>
                  <a:srgbClr val="008452"/>
                </a:solidFill>
              </a:rPr>
              <a:t>Survival model of all-cause mortality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57338"/>
            <a:ext cx="7962900" cy="3167062"/>
          </a:xfrm>
        </p:spPr>
        <p:txBody>
          <a:bodyPr/>
          <a:lstStyle/>
          <a:p>
            <a:pPr lvl="0" fontAlgn="auto">
              <a:buClr>
                <a:srgbClr val="008452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2"/>
                </a:solidFill>
              </a:rPr>
              <a:t>Socio-economic status: </a:t>
            </a:r>
            <a:r>
              <a:rPr lang="en-GB" sz="1800" dirty="0">
                <a:solidFill>
                  <a:schemeClr val="tx2"/>
                </a:solidFill>
              </a:rPr>
              <a:t>Townsend score</a:t>
            </a:r>
          </a:p>
          <a:p>
            <a:pPr lvl="0" fontAlgn="auto">
              <a:buClr>
                <a:srgbClr val="008452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2"/>
                </a:solidFill>
              </a:rPr>
              <a:t>Lifestyle: </a:t>
            </a:r>
            <a:r>
              <a:rPr lang="en-GB" sz="1800" dirty="0">
                <a:solidFill>
                  <a:schemeClr val="tx2"/>
                </a:solidFill>
              </a:rPr>
              <a:t>Smoking status, body mass index (BMI)</a:t>
            </a:r>
          </a:p>
          <a:p>
            <a:pPr lvl="0" fontAlgn="auto">
              <a:buClr>
                <a:srgbClr val="008452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2"/>
                </a:solidFill>
              </a:rPr>
              <a:t>Health: </a:t>
            </a:r>
            <a:r>
              <a:rPr lang="en-GB" sz="1800" dirty="0">
                <a:solidFill>
                  <a:schemeClr val="tx2"/>
                </a:solidFill>
              </a:rPr>
              <a:t>Type </a:t>
            </a:r>
            <a:r>
              <a:rPr lang="en-GB" sz="1800" dirty="0" smtClean="0">
                <a:solidFill>
                  <a:schemeClr val="tx2"/>
                </a:solidFill>
              </a:rPr>
              <a:t>II </a:t>
            </a:r>
            <a:r>
              <a:rPr lang="en-GB" sz="1800" dirty="0">
                <a:solidFill>
                  <a:schemeClr val="tx2"/>
                </a:solidFill>
              </a:rPr>
              <a:t>diabetes, hypertension, </a:t>
            </a:r>
            <a:r>
              <a:rPr lang="en-GB" sz="1800" dirty="0" err="1">
                <a:solidFill>
                  <a:schemeClr val="tx2"/>
                </a:solidFill>
              </a:rPr>
              <a:t>hypercholesterolaemia</a:t>
            </a:r>
            <a:r>
              <a:rPr lang="en-GB" sz="1800" dirty="0">
                <a:solidFill>
                  <a:schemeClr val="tx2"/>
                </a:solidFill>
              </a:rPr>
              <a:t>, peripheral vascular disease (PVD)/peripheral arterial disease (PAD), coronary heart disease (CHD), oophorectomy/hysterectomy status, systolic and diastolic blood pressure</a:t>
            </a:r>
          </a:p>
          <a:p>
            <a:pPr lvl="0" fontAlgn="auto">
              <a:buClr>
                <a:srgbClr val="008452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2"/>
                </a:solidFill>
              </a:rPr>
              <a:t>Demography: </a:t>
            </a:r>
            <a:r>
              <a:rPr lang="en-GB" sz="1800" dirty="0">
                <a:solidFill>
                  <a:schemeClr val="tx2"/>
                </a:solidFill>
              </a:rPr>
              <a:t>Age category at first HRT and birth cohort </a:t>
            </a:r>
          </a:p>
          <a:p>
            <a:pPr lvl="0" fontAlgn="auto">
              <a:buClr>
                <a:srgbClr val="008452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chemeClr val="tx2"/>
                </a:solidFill>
              </a:rPr>
              <a:t>Medication: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 smtClean="0">
                <a:solidFill>
                  <a:schemeClr val="tx2"/>
                </a:solidFill>
              </a:rPr>
              <a:t>Eestrogen</a:t>
            </a:r>
            <a:r>
              <a:rPr lang="en-GB" sz="1800" dirty="0" smtClean="0">
                <a:solidFill>
                  <a:schemeClr val="tx2"/>
                </a:solidFill>
              </a:rPr>
              <a:t>-only HRT, combined HRT (</a:t>
            </a:r>
            <a:r>
              <a:rPr lang="en-GB" sz="1800" dirty="0" err="1" smtClean="0">
                <a:solidFill>
                  <a:schemeClr val="tx2"/>
                </a:solidFill>
              </a:rPr>
              <a:t>estrogen</a:t>
            </a:r>
            <a:r>
              <a:rPr lang="en-GB" sz="1800" dirty="0" smtClean="0">
                <a:solidFill>
                  <a:schemeClr val="tx2"/>
                </a:solidFill>
              </a:rPr>
              <a:t> and progesterone), </a:t>
            </a:r>
            <a:r>
              <a:rPr lang="en-GB" sz="1800" dirty="0">
                <a:solidFill>
                  <a:schemeClr val="tx2"/>
                </a:solidFill>
              </a:rPr>
              <a:t>antihypertensive </a:t>
            </a:r>
            <a:r>
              <a:rPr lang="en-GB" sz="1800" dirty="0" smtClean="0">
                <a:solidFill>
                  <a:schemeClr val="tx2"/>
                </a:solidFill>
              </a:rPr>
              <a:t>drugs</a:t>
            </a: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/>
          </a:p>
        </p:txBody>
      </p:sp>
      <p:sp>
        <p:nvSpPr>
          <p:cNvPr id="5" name="Rectangle 4"/>
          <p:cNvSpPr/>
          <p:nvPr/>
        </p:nvSpPr>
        <p:spPr>
          <a:xfrm>
            <a:off x="914400" y="4784596"/>
            <a:ext cx="7239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ct val="50000"/>
              </a:spcBef>
              <a:buClr>
                <a:srgbClr val="008452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tx2"/>
                </a:solidFill>
                <a:latin typeface="Arial"/>
                <a:cs typeface="Arial"/>
              </a:rPr>
              <a:t>Patients </a:t>
            </a:r>
            <a:r>
              <a:rPr lang="en-GB" kern="0" dirty="0" smtClean="0">
                <a:solidFill>
                  <a:schemeClr val="tx2"/>
                </a:solidFill>
                <a:latin typeface="Arial"/>
                <a:cs typeface="Arial"/>
              </a:rPr>
              <a:t>with full records of all </a:t>
            </a:r>
            <a:r>
              <a:rPr lang="en-GB" kern="0" dirty="0">
                <a:solidFill>
                  <a:schemeClr val="tx2"/>
                </a:solidFill>
                <a:latin typeface="Arial"/>
                <a:cs typeface="Arial"/>
              </a:rPr>
              <a:t>of the above covariates </a:t>
            </a:r>
            <a:r>
              <a:rPr lang="en-GB" kern="0" dirty="0" smtClean="0">
                <a:solidFill>
                  <a:schemeClr val="tx2"/>
                </a:solidFill>
                <a:latin typeface="Arial"/>
                <a:cs typeface="Arial"/>
              </a:rPr>
              <a:t>have </a:t>
            </a:r>
            <a:r>
              <a:rPr lang="en-GB" kern="0" dirty="0">
                <a:solidFill>
                  <a:schemeClr val="tx2"/>
                </a:solidFill>
                <a:latin typeface="Arial"/>
                <a:cs typeface="Arial"/>
              </a:rPr>
              <a:t>been selected for </a:t>
            </a:r>
            <a:r>
              <a:rPr lang="en-GB" kern="0" dirty="0" smtClean="0">
                <a:solidFill>
                  <a:schemeClr val="tx2"/>
                </a:solidFill>
                <a:latin typeface="Arial"/>
                <a:cs typeface="Arial"/>
              </a:rPr>
              <a:t>complete </a:t>
            </a:r>
            <a:r>
              <a:rPr lang="en-GB" kern="0" dirty="0">
                <a:solidFill>
                  <a:schemeClr val="tx2"/>
                </a:solidFill>
                <a:latin typeface="Arial"/>
                <a:cs typeface="Arial"/>
              </a:rPr>
              <a:t>case analysis</a:t>
            </a:r>
          </a:p>
          <a:p>
            <a:pPr marL="285750" indent="-285750" fontAlgn="auto">
              <a:spcBef>
                <a:spcPct val="50000"/>
              </a:spcBef>
              <a:buClr>
                <a:srgbClr val="008452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 smtClean="0">
                <a:solidFill>
                  <a:schemeClr val="tx2"/>
                </a:solidFill>
                <a:latin typeface="Arial"/>
                <a:cs typeface="Arial"/>
              </a:rPr>
              <a:t>A second order interaction is considered </a:t>
            </a:r>
            <a:r>
              <a:rPr lang="en-GB" kern="0" smtClean="0">
                <a:solidFill>
                  <a:schemeClr val="tx2"/>
                </a:solidFill>
                <a:latin typeface="Arial"/>
                <a:cs typeface="Arial"/>
              </a:rPr>
              <a:t>with smoking, BMI </a:t>
            </a:r>
            <a:r>
              <a:rPr lang="en-GB" kern="0" dirty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lang="en-GB" kern="0" dirty="0" smtClean="0">
                <a:solidFill>
                  <a:schemeClr val="tx2"/>
                </a:solidFill>
                <a:latin typeface="Arial"/>
                <a:cs typeface="Arial"/>
              </a:rPr>
              <a:t>Townsend score to all other variables.</a:t>
            </a:r>
            <a:endParaRPr lang="en-GB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12781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ct val="50000"/>
              </a:spcBef>
              <a:buClr>
                <a:srgbClr val="008452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tx2"/>
                </a:solidFill>
                <a:latin typeface="Arial"/>
                <a:cs typeface="Arial"/>
              </a:rPr>
              <a:t>The following predictors were used in the survival modelling:</a:t>
            </a:r>
          </a:p>
        </p:txBody>
      </p:sp>
    </p:spTree>
    <p:extLst>
      <p:ext uri="{BB962C8B-B14F-4D97-AF65-F5344CB8AC3E}">
        <p14:creationId xmlns:p14="http://schemas.microsoft.com/office/powerpoint/2010/main" val="36371565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2388"/>
            <a:ext cx="8982471" cy="661987"/>
          </a:xfrm>
        </p:spPr>
        <p:txBody>
          <a:bodyPr/>
          <a:lstStyle/>
          <a:p>
            <a:r>
              <a:rPr lang="en-GB" dirty="0">
                <a:solidFill>
                  <a:srgbClr val="008452"/>
                </a:solidFill>
              </a:rPr>
              <a:t>Selection of patients with complete records:</a:t>
            </a:r>
            <a:endParaRPr lang="en-GB" dirty="0"/>
          </a:p>
        </p:txBody>
      </p:sp>
      <p:pic>
        <p:nvPicPr>
          <p:cNvPr id="6" name="Picture 5" descr="Complete_records_sel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03" y="609600"/>
            <a:ext cx="4696497" cy="57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8335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032449"/>
            <a:ext cx="5695950" cy="5387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47674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chemeClr val="accent1"/>
                </a:solidFill>
                <a:latin typeface="ProximaNova"/>
              </a:rPr>
              <a:t>Grambsch</a:t>
            </a:r>
            <a:r>
              <a:rPr lang="en-GB" sz="3200" b="1" dirty="0" smtClean="0">
                <a:solidFill>
                  <a:schemeClr val="accent1"/>
                </a:solidFill>
                <a:latin typeface="ProximaNova"/>
              </a:rPr>
              <a:t> and </a:t>
            </a:r>
            <a:r>
              <a:rPr lang="en-GB" sz="3200" b="1" dirty="0" err="1" smtClean="0">
                <a:solidFill>
                  <a:schemeClr val="accent1"/>
                </a:solidFill>
                <a:latin typeface="ProximaNova"/>
              </a:rPr>
              <a:t>Therneau</a:t>
            </a:r>
            <a:r>
              <a:rPr lang="en-GB" sz="3200" b="1" dirty="0" smtClean="0">
                <a:solidFill>
                  <a:schemeClr val="accent1"/>
                </a:solidFill>
                <a:latin typeface="ProximaNova"/>
              </a:rPr>
              <a:t> test 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075" y="6096000"/>
            <a:ext cx="5638800" cy="1698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95875" y="1524000"/>
            <a:ext cx="1143000" cy="5055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095875" y="2029522"/>
            <a:ext cx="1143000" cy="480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29400" y="1981200"/>
            <a:ext cx="2971800" cy="1923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A </a:t>
            </a:r>
            <a:r>
              <a:rPr lang="en-GB" dirty="0">
                <a:solidFill>
                  <a:schemeClr val="tx2"/>
                </a:solidFill>
              </a:rPr>
              <a:t>significant 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p-value (&lt; 0.05)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is an indication of violation of the proportional hazard assumption in the Cox PH model 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34" name="Straight Arrow Connector 33"/>
          <p:cNvCxnSpPr>
            <a:stCxn id="6" idx="1"/>
          </p:cNvCxnSpPr>
          <p:nvPr/>
        </p:nvCxnSpPr>
        <p:spPr>
          <a:xfrm flipH="1" flipV="1">
            <a:off x="6238875" y="1828800"/>
            <a:ext cx="390525" cy="111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1"/>
          </p:cNvCxnSpPr>
          <p:nvPr/>
        </p:nvCxnSpPr>
        <p:spPr>
          <a:xfrm flipH="1" flipV="1">
            <a:off x="6238875" y="2385804"/>
            <a:ext cx="390525" cy="55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1"/>
          </p:cNvCxnSpPr>
          <p:nvPr/>
        </p:nvCxnSpPr>
        <p:spPr>
          <a:xfrm flipH="1">
            <a:off x="6238875" y="2942809"/>
            <a:ext cx="390525" cy="323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693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07">
  <a:themeElements>
    <a:clrScheme name="ARC 01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008452"/>
      </a:accent1>
      <a:accent2>
        <a:srgbClr val="113458"/>
      </a:accent2>
      <a:accent3>
        <a:srgbClr val="D9AB16"/>
      </a:accent3>
      <a:accent4>
        <a:srgbClr val="4096B8"/>
      </a:accent4>
      <a:accent5>
        <a:srgbClr val="11B3A2"/>
      </a:accent5>
      <a:accent6>
        <a:srgbClr val="7CB3E1"/>
      </a:accent6>
      <a:hlink>
        <a:srgbClr val="008452"/>
      </a:hlink>
      <a:folHlink>
        <a:srgbClr val="00845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 PowerPoint Template [Read-Only]" id="{76A0AE0E-7D95-4C11-9C7B-B0EF8B046010}" vid="{F2CA1B23-E702-46C3-9F77-37DE691B05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PowerPoint Template</Template>
  <TotalTime>46156</TotalTime>
  <Words>791</Words>
  <Application>Microsoft Office PowerPoint</Application>
  <PresentationFormat>A4 Paper (210x297 mm)</PresentationFormat>
  <Paragraphs>141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ProximaNova</vt:lpstr>
      <vt:lpstr>Tahoma</vt:lpstr>
      <vt:lpstr>Wingdings</vt:lpstr>
      <vt:lpstr>IFOA PowerPoint template 07</vt:lpstr>
      <vt:lpstr>The Impact of HRT on Mortality: A Retrospective Cohort Study of UK Women  </vt:lpstr>
      <vt:lpstr>Outline</vt:lpstr>
      <vt:lpstr>PowerPoint Presentation</vt:lpstr>
      <vt:lpstr>Brief Description of Hormone Replacement Therapy (HRT)</vt:lpstr>
      <vt:lpstr>PowerPoint Presentation</vt:lpstr>
      <vt:lpstr> Age distribution at first HRT prescription and death experience at follow-up</vt:lpstr>
      <vt:lpstr>Survival model of all-cause mortality</vt:lpstr>
      <vt:lpstr>Selection of patients with complete records:</vt:lpstr>
      <vt:lpstr>PowerPoint Presentation</vt:lpstr>
      <vt:lpstr>Baseline hazard function fitted with different parametric distributions:</vt:lpstr>
      <vt:lpstr>Weibull-Cox Regression Model</vt:lpstr>
      <vt:lpstr>Cumulative hazard by age at first HRT and its type </vt:lpstr>
      <vt:lpstr>HRT model: Forest Plot I</vt:lpstr>
      <vt:lpstr>HRT model: Forest Plot II</vt:lpstr>
      <vt:lpstr>PowerPoint Presentation</vt:lpstr>
      <vt:lpstr>The Actuarial Research Centre (ARC)</vt:lpstr>
    </vt:vector>
  </TitlesOfParts>
  <Company>University of East Anglia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HRT: Age Distribution and Death Experience</dc:title>
  <dc:creator>Nurunnahar Akter (CMP - Postgraduate Researcher)</dc:creator>
  <cp:lastModifiedBy>Vanessa Bennett</cp:lastModifiedBy>
  <cp:revision>383</cp:revision>
  <cp:lastPrinted>2019-05-22T13:49:43Z</cp:lastPrinted>
  <dcterms:created xsi:type="dcterms:W3CDTF">2018-09-07T09:21:36Z</dcterms:created>
  <dcterms:modified xsi:type="dcterms:W3CDTF">2020-10-30T15:05:04Z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2093684493</vt:i4>
  </property>
  <property fmtid="{D5CDD505-2E9C-101B-9397-08002B2CF9AE}" pid="3" name="_NewReviewCycle">
    <vt:lpwstr/>
  </property>
  <property fmtid="{D5CDD505-2E9C-101B-9397-08002B2CF9AE}" pid="4" name="_EmailSubject">
    <vt:lpwstr>Corrected slides</vt:lpwstr>
  </property>
  <property fmtid="{D5CDD505-2E9C-101B-9397-08002B2CF9AE}" pid="5" name="_AuthorEmail">
    <vt:lpwstr>E.Kulinskaya@uea.ac.uk</vt:lpwstr>
  </property>
  <property fmtid="{D5CDD505-2E9C-101B-9397-08002B2CF9AE}" pid="6" name="_AuthorEmailDisplayName">
    <vt:lpwstr>Elena Kulinskaya (CMP - Staff)</vt:lpwstr>
  </property>
  <property fmtid="{D5CDD505-2E9C-101B-9397-08002B2CF9AE}" pid="7" name="_PreviousAdHocReviewCycleID">
    <vt:i4>-1513069102</vt:i4>
  </property>
</Properties>
</file>