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56" r:id="rId6"/>
    <p:sldId id="258" r:id="rId7"/>
    <p:sldId id="259" r:id="rId8"/>
    <p:sldId id="260" r:id="rId9"/>
    <p:sldId id="261" r:id="rId10"/>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47">
          <p15:clr>
            <a:srgbClr val="A4A3A4"/>
          </p15:clr>
        </p15:guide>
        <p15:guide id="2" pos="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F5079"/>
    <a:srgbClr val="E9458C"/>
    <a:srgbClr val="000000"/>
    <a:srgbClr val="79A32A"/>
    <a:srgbClr val="008452"/>
    <a:srgbClr val="11B3A2"/>
    <a:srgbClr val="009CC8"/>
    <a:srgbClr val="7CB3E1"/>
    <a:srgbClr val="807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81" d="100"/>
          <a:sy n="81" d="100"/>
        </p:scale>
        <p:origin x="1482" y="222"/>
      </p:cViewPr>
      <p:guideLst>
        <p:guide orient="horz" pos="4247"/>
        <p:guide pos="26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1DFAF-8BE7-4198-937F-4ADFBC38D2A0}" type="doc">
      <dgm:prSet loTypeId="urn:microsoft.com/office/officeart/2005/8/layout/process4" loCatId="process" qsTypeId="urn:microsoft.com/office/officeart/2005/8/quickstyle/simple1" qsCatId="simple" csTypeId="urn:microsoft.com/office/officeart/2005/8/colors/accent1_2" csCatId="accent1" phldr="1"/>
      <dgm:spPr/>
    </dgm:pt>
    <dgm:pt modelId="{F5E99A8B-1039-49C6-9E2F-6455AE08EFFF}">
      <dgm:prSet phldrT="[Text]" custT="1"/>
      <dgm:spPr>
        <a:solidFill>
          <a:schemeClr val="accent2"/>
        </a:solidFill>
      </dgm:spPr>
      <dgm:t>
        <a:bodyPr/>
        <a:lstStyle/>
        <a:p>
          <a:r>
            <a:rPr lang="en-GB" sz="1100" dirty="0" smtClean="0"/>
            <a:t>Consultation identified by the </a:t>
          </a:r>
          <a:r>
            <a:rPr lang="en-GB" sz="1100" dirty="0" err="1" smtClean="0"/>
            <a:t>IFoA</a:t>
          </a:r>
          <a:r>
            <a:rPr lang="en-GB" sz="1100" dirty="0" smtClean="0"/>
            <a:t> policy team and prepare a brief to support the relevant volunteer group.	</a:t>
          </a:r>
          <a:endParaRPr lang="en-GB" sz="1100" dirty="0"/>
        </a:p>
      </dgm:t>
    </dgm:pt>
    <dgm:pt modelId="{A6B24745-0C65-44A1-A22C-AE0A8D14D867}" type="parTrans" cxnId="{8F0695F2-337A-445B-9B32-B7A1748A9CC9}">
      <dgm:prSet/>
      <dgm:spPr/>
      <dgm:t>
        <a:bodyPr/>
        <a:lstStyle/>
        <a:p>
          <a:endParaRPr lang="en-GB"/>
        </a:p>
      </dgm:t>
    </dgm:pt>
    <dgm:pt modelId="{E559CD3F-93C8-4816-8570-E9A6C88B1D11}" type="sibTrans" cxnId="{8F0695F2-337A-445B-9B32-B7A1748A9CC9}">
      <dgm:prSet/>
      <dgm:spPr/>
      <dgm:t>
        <a:bodyPr/>
        <a:lstStyle/>
        <a:p>
          <a:endParaRPr lang="en-GB"/>
        </a:p>
      </dgm:t>
    </dgm:pt>
    <dgm:pt modelId="{F8769F76-21AA-48B6-A582-A0C64AF2CCAF}">
      <dgm:prSet phldrT="[Text]" custT="1"/>
      <dgm:spPr>
        <a:solidFill>
          <a:schemeClr val="accent2"/>
        </a:solidFill>
      </dgm:spPr>
      <dgm:t>
        <a:bodyPr/>
        <a:lstStyle/>
        <a:p>
          <a:r>
            <a:rPr lang="en-GB" sz="1100" dirty="0" smtClean="0"/>
            <a:t>If we do not already have a relevant group an ad hoc group of volunteers is sought in partnership between the Board and the </a:t>
          </a:r>
          <a:r>
            <a:rPr lang="en-GB" sz="1100" dirty="0" err="1" smtClean="0"/>
            <a:t>IFoA</a:t>
          </a:r>
          <a:r>
            <a:rPr lang="en-GB" sz="1100" dirty="0" smtClean="0"/>
            <a:t> Policy Team.</a:t>
          </a:r>
          <a:endParaRPr lang="en-GB" sz="1100" dirty="0"/>
        </a:p>
      </dgm:t>
    </dgm:pt>
    <dgm:pt modelId="{3B08353B-7B54-4992-AA33-F7D41E28E88E}" type="parTrans" cxnId="{56A7286C-B716-435B-8E9F-67DB1D8EFF2E}">
      <dgm:prSet/>
      <dgm:spPr/>
      <dgm:t>
        <a:bodyPr/>
        <a:lstStyle/>
        <a:p>
          <a:endParaRPr lang="en-GB"/>
        </a:p>
      </dgm:t>
    </dgm:pt>
    <dgm:pt modelId="{4355D598-74F6-4117-9919-E35786751D7A}" type="sibTrans" cxnId="{56A7286C-B716-435B-8E9F-67DB1D8EFF2E}">
      <dgm:prSet/>
      <dgm:spPr/>
      <dgm:t>
        <a:bodyPr/>
        <a:lstStyle/>
        <a:p>
          <a:endParaRPr lang="en-GB"/>
        </a:p>
      </dgm:t>
    </dgm:pt>
    <dgm:pt modelId="{4167A275-D49F-4D27-A1E9-EE544CB8AF0A}">
      <dgm:prSet phldrT="[Text]" custT="1"/>
      <dgm:spPr>
        <a:solidFill>
          <a:schemeClr val="accent2"/>
        </a:solidFill>
      </dgm:spPr>
      <dgm:t>
        <a:bodyPr/>
        <a:lstStyle/>
        <a:p>
          <a:r>
            <a:rPr lang="en-GB" sz="1100" dirty="0" smtClean="0"/>
            <a:t>Volunteers draft the response and the </a:t>
          </a:r>
          <a:r>
            <a:rPr lang="en-GB" sz="1100" dirty="0" err="1" smtClean="0"/>
            <a:t>IFoA</a:t>
          </a:r>
          <a:r>
            <a:rPr lang="en-GB" sz="1100" dirty="0" smtClean="0"/>
            <a:t> Policy Team manage the process.</a:t>
          </a:r>
          <a:endParaRPr lang="en-GB" sz="1100" dirty="0"/>
        </a:p>
      </dgm:t>
    </dgm:pt>
    <dgm:pt modelId="{BB77FCDA-8FFF-4BF7-8307-A6A6E677AFCB}" type="parTrans" cxnId="{E87402D9-2C2D-42B4-8AD2-2C1261B5B5A5}">
      <dgm:prSet/>
      <dgm:spPr/>
      <dgm:t>
        <a:bodyPr/>
        <a:lstStyle/>
        <a:p>
          <a:endParaRPr lang="en-GB"/>
        </a:p>
      </dgm:t>
    </dgm:pt>
    <dgm:pt modelId="{F74107BF-2AB2-40D3-8AED-0BA57703D4C2}" type="sibTrans" cxnId="{E87402D9-2C2D-42B4-8AD2-2C1261B5B5A5}">
      <dgm:prSet/>
      <dgm:spPr/>
      <dgm:t>
        <a:bodyPr/>
        <a:lstStyle/>
        <a:p>
          <a:endParaRPr lang="en-GB"/>
        </a:p>
      </dgm:t>
    </dgm:pt>
    <dgm:pt modelId="{73002D5E-B836-4F78-94DB-6251AE5E7082}">
      <dgm:prSet phldrT="[Text]" custT="1"/>
      <dgm:spPr>
        <a:solidFill>
          <a:schemeClr val="accent2"/>
        </a:solidFill>
      </dgm:spPr>
      <dgm:t>
        <a:bodyPr/>
        <a:lstStyle/>
        <a:p>
          <a:r>
            <a:rPr lang="en-GB" sz="1100" dirty="0" smtClean="0"/>
            <a:t>The response is sent to the relevant Boards for quality assurance and technical sign-off. </a:t>
          </a:r>
          <a:endParaRPr lang="en-GB" sz="1100" dirty="0"/>
        </a:p>
      </dgm:t>
    </dgm:pt>
    <dgm:pt modelId="{7E99D981-C63D-48E6-B797-8493AF0AE18F}" type="parTrans" cxnId="{66E98C7C-B449-4CCE-9127-E39C1C395074}">
      <dgm:prSet/>
      <dgm:spPr/>
      <dgm:t>
        <a:bodyPr/>
        <a:lstStyle/>
        <a:p>
          <a:endParaRPr lang="en-GB"/>
        </a:p>
      </dgm:t>
    </dgm:pt>
    <dgm:pt modelId="{3BB5DD1C-C26D-4565-8925-697650CDBE57}" type="sibTrans" cxnId="{66E98C7C-B449-4CCE-9127-E39C1C395074}">
      <dgm:prSet/>
      <dgm:spPr/>
      <dgm:t>
        <a:bodyPr/>
        <a:lstStyle/>
        <a:p>
          <a:endParaRPr lang="en-GB"/>
        </a:p>
      </dgm:t>
    </dgm:pt>
    <dgm:pt modelId="{225BCB2E-9B11-4343-BB29-77307C05B0FA}">
      <dgm:prSet phldrT="[Text]" custT="1"/>
      <dgm:spPr>
        <a:solidFill>
          <a:schemeClr val="accent2"/>
        </a:solidFill>
      </dgm:spPr>
      <dgm:t>
        <a:bodyPr/>
        <a:lstStyle/>
        <a:p>
          <a:r>
            <a:rPr lang="en-GB" sz="1100" dirty="0" smtClean="0"/>
            <a:t>Consultation submitted.</a:t>
          </a:r>
          <a:endParaRPr lang="en-GB" sz="1100" dirty="0"/>
        </a:p>
      </dgm:t>
    </dgm:pt>
    <dgm:pt modelId="{FFCD2DE3-F93B-41D1-B1F7-57E9949C98DE}" type="parTrans" cxnId="{372DC5D5-4C2F-4C82-842D-2207BB54A66D}">
      <dgm:prSet/>
      <dgm:spPr/>
      <dgm:t>
        <a:bodyPr/>
        <a:lstStyle/>
        <a:p>
          <a:endParaRPr lang="en-GB"/>
        </a:p>
      </dgm:t>
    </dgm:pt>
    <dgm:pt modelId="{CB0BDBA4-AFBA-4284-AF2F-5FA83605B05E}" type="sibTrans" cxnId="{372DC5D5-4C2F-4C82-842D-2207BB54A66D}">
      <dgm:prSet/>
      <dgm:spPr/>
      <dgm:t>
        <a:bodyPr/>
        <a:lstStyle/>
        <a:p>
          <a:endParaRPr lang="en-GB"/>
        </a:p>
      </dgm:t>
    </dgm:pt>
    <dgm:pt modelId="{B271C5F0-C026-4FF7-84ED-08C3587444BB}">
      <dgm:prSet phldrT="[Text]" custT="1"/>
      <dgm:spPr>
        <a:solidFill>
          <a:schemeClr val="accent2"/>
        </a:solidFill>
      </dgm:spPr>
      <dgm:t>
        <a:bodyPr/>
        <a:lstStyle/>
        <a:p>
          <a:r>
            <a:rPr lang="en-GB" sz="1100" dirty="0" smtClean="0"/>
            <a:t>The response is sent to the Public Affairs Consultation Committee for sign-off of tone and messaging .</a:t>
          </a:r>
          <a:endParaRPr lang="en-GB" sz="1100" dirty="0"/>
        </a:p>
      </dgm:t>
    </dgm:pt>
    <dgm:pt modelId="{04D140E6-6FC9-40A7-8593-A0A71EFBA9A9}" type="parTrans" cxnId="{A892569E-3BFF-415E-B051-0D7034A8BC2C}">
      <dgm:prSet/>
      <dgm:spPr/>
      <dgm:t>
        <a:bodyPr/>
        <a:lstStyle/>
        <a:p>
          <a:endParaRPr lang="en-GB"/>
        </a:p>
      </dgm:t>
    </dgm:pt>
    <dgm:pt modelId="{BF19CAB4-6ED2-44D7-85A5-76B4FC2850A9}" type="sibTrans" cxnId="{A892569E-3BFF-415E-B051-0D7034A8BC2C}">
      <dgm:prSet/>
      <dgm:spPr/>
      <dgm:t>
        <a:bodyPr/>
        <a:lstStyle/>
        <a:p>
          <a:endParaRPr lang="en-GB"/>
        </a:p>
      </dgm:t>
    </dgm:pt>
    <dgm:pt modelId="{4AE513D3-BCEA-4CBF-9843-4E5906BCC6ED}">
      <dgm:prSet phldrT="[Text]" custT="1"/>
      <dgm:spPr>
        <a:solidFill>
          <a:schemeClr val="accent2"/>
        </a:solidFill>
      </dgm:spPr>
      <dgm:t>
        <a:bodyPr/>
        <a:lstStyle/>
        <a:p>
          <a:r>
            <a:rPr lang="en-GB" sz="1100" dirty="0" err="1" smtClean="0"/>
            <a:t>IFoA</a:t>
          </a:r>
          <a:r>
            <a:rPr lang="en-GB" sz="1100" dirty="0" smtClean="0"/>
            <a:t> monitor for and communicate to the volunteers any outcomes.</a:t>
          </a:r>
          <a:endParaRPr lang="en-GB" sz="1100" dirty="0"/>
        </a:p>
      </dgm:t>
    </dgm:pt>
    <dgm:pt modelId="{10CB22E0-3EF7-48CD-9988-7D796F3ECF35}" type="parTrans" cxnId="{E263CEDB-DA21-45A9-B17C-025073227F37}">
      <dgm:prSet/>
      <dgm:spPr/>
      <dgm:t>
        <a:bodyPr/>
        <a:lstStyle/>
        <a:p>
          <a:endParaRPr lang="en-GB"/>
        </a:p>
      </dgm:t>
    </dgm:pt>
    <dgm:pt modelId="{7D301766-AFA1-4B5C-BC82-D2E64C42D76D}" type="sibTrans" cxnId="{E263CEDB-DA21-45A9-B17C-025073227F37}">
      <dgm:prSet/>
      <dgm:spPr/>
      <dgm:t>
        <a:bodyPr/>
        <a:lstStyle/>
        <a:p>
          <a:endParaRPr lang="en-GB"/>
        </a:p>
      </dgm:t>
    </dgm:pt>
    <dgm:pt modelId="{B6F3F6D7-D244-4E1E-A030-43459D46DE93}" type="pres">
      <dgm:prSet presAssocID="{F021DFAF-8BE7-4198-937F-4ADFBC38D2A0}" presName="Name0" presStyleCnt="0">
        <dgm:presLayoutVars>
          <dgm:dir/>
          <dgm:animLvl val="lvl"/>
          <dgm:resizeHandles val="exact"/>
        </dgm:presLayoutVars>
      </dgm:prSet>
      <dgm:spPr/>
    </dgm:pt>
    <dgm:pt modelId="{EAA991E2-CE43-476C-ADEE-1DB76893252A}" type="pres">
      <dgm:prSet presAssocID="{4AE513D3-BCEA-4CBF-9843-4E5906BCC6ED}" presName="boxAndChildren" presStyleCnt="0"/>
      <dgm:spPr/>
    </dgm:pt>
    <dgm:pt modelId="{32D9737D-26C9-4F8A-901D-87D11207E119}" type="pres">
      <dgm:prSet presAssocID="{4AE513D3-BCEA-4CBF-9843-4E5906BCC6ED}" presName="parentTextBox" presStyleLbl="node1" presStyleIdx="0" presStyleCnt="7"/>
      <dgm:spPr/>
      <dgm:t>
        <a:bodyPr/>
        <a:lstStyle/>
        <a:p>
          <a:endParaRPr lang="en-GB"/>
        </a:p>
      </dgm:t>
    </dgm:pt>
    <dgm:pt modelId="{23CBD2CF-A848-432C-8E63-1CEAB0309C44}" type="pres">
      <dgm:prSet presAssocID="{CB0BDBA4-AFBA-4284-AF2F-5FA83605B05E}" presName="sp" presStyleCnt="0"/>
      <dgm:spPr/>
    </dgm:pt>
    <dgm:pt modelId="{36732142-5CF4-496B-99CD-BF9AFEA20C13}" type="pres">
      <dgm:prSet presAssocID="{225BCB2E-9B11-4343-BB29-77307C05B0FA}" presName="arrowAndChildren" presStyleCnt="0"/>
      <dgm:spPr/>
    </dgm:pt>
    <dgm:pt modelId="{C8FCCAA0-93EF-4220-9F85-A01BC2C93974}" type="pres">
      <dgm:prSet presAssocID="{225BCB2E-9B11-4343-BB29-77307C05B0FA}" presName="parentTextArrow" presStyleLbl="node1" presStyleIdx="1" presStyleCnt="7"/>
      <dgm:spPr/>
      <dgm:t>
        <a:bodyPr/>
        <a:lstStyle/>
        <a:p>
          <a:endParaRPr lang="en-GB"/>
        </a:p>
      </dgm:t>
    </dgm:pt>
    <dgm:pt modelId="{D93DF5D3-410A-4602-A200-4F8695F79C76}" type="pres">
      <dgm:prSet presAssocID="{BF19CAB4-6ED2-44D7-85A5-76B4FC2850A9}" presName="sp" presStyleCnt="0"/>
      <dgm:spPr/>
    </dgm:pt>
    <dgm:pt modelId="{5534A2DD-AE44-4980-939E-DDD5668C38D5}" type="pres">
      <dgm:prSet presAssocID="{B271C5F0-C026-4FF7-84ED-08C3587444BB}" presName="arrowAndChildren" presStyleCnt="0"/>
      <dgm:spPr/>
    </dgm:pt>
    <dgm:pt modelId="{F80EA9E9-A151-45CE-B40E-CF4160B1DFB7}" type="pres">
      <dgm:prSet presAssocID="{B271C5F0-C026-4FF7-84ED-08C3587444BB}" presName="parentTextArrow" presStyleLbl="node1" presStyleIdx="2" presStyleCnt="7"/>
      <dgm:spPr/>
      <dgm:t>
        <a:bodyPr/>
        <a:lstStyle/>
        <a:p>
          <a:endParaRPr lang="en-GB"/>
        </a:p>
      </dgm:t>
    </dgm:pt>
    <dgm:pt modelId="{A9ABEC8A-69D8-42E0-A065-7057C76652CF}" type="pres">
      <dgm:prSet presAssocID="{3BB5DD1C-C26D-4565-8925-697650CDBE57}" presName="sp" presStyleCnt="0"/>
      <dgm:spPr/>
    </dgm:pt>
    <dgm:pt modelId="{A885BAFA-FBC4-4BA4-926C-6E860032AFDD}" type="pres">
      <dgm:prSet presAssocID="{73002D5E-B836-4F78-94DB-6251AE5E7082}" presName="arrowAndChildren" presStyleCnt="0"/>
      <dgm:spPr/>
    </dgm:pt>
    <dgm:pt modelId="{C3933D1F-5A2F-4040-9921-05B4139B562A}" type="pres">
      <dgm:prSet presAssocID="{73002D5E-B836-4F78-94DB-6251AE5E7082}" presName="parentTextArrow" presStyleLbl="node1" presStyleIdx="3" presStyleCnt="7"/>
      <dgm:spPr/>
      <dgm:t>
        <a:bodyPr/>
        <a:lstStyle/>
        <a:p>
          <a:endParaRPr lang="en-GB"/>
        </a:p>
      </dgm:t>
    </dgm:pt>
    <dgm:pt modelId="{ADACDE0A-A0F6-4907-8F73-159D428B63A3}" type="pres">
      <dgm:prSet presAssocID="{F74107BF-2AB2-40D3-8AED-0BA57703D4C2}" presName="sp" presStyleCnt="0"/>
      <dgm:spPr/>
    </dgm:pt>
    <dgm:pt modelId="{DF4177C4-D4AA-4ECE-B760-DC8DE6A0ED21}" type="pres">
      <dgm:prSet presAssocID="{4167A275-D49F-4D27-A1E9-EE544CB8AF0A}" presName="arrowAndChildren" presStyleCnt="0"/>
      <dgm:spPr/>
    </dgm:pt>
    <dgm:pt modelId="{CA40FF9E-7439-424B-808F-55FC702B0C63}" type="pres">
      <dgm:prSet presAssocID="{4167A275-D49F-4D27-A1E9-EE544CB8AF0A}" presName="parentTextArrow" presStyleLbl="node1" presStyleIdx="4" presStyleCnt="7"/>
      <dgm:spPr/>
      <dgm:t>
        <a:bodyPr/>
        <a:lstStyle/>
        <a:p>
          <a:endParaRPr lang="en-GB"/>
        </a:p>
      </dgm:t>
    </dgm:pt>
    <dgm:pt modelId="{72935BD0-FC3D-4A7E-A8D7-318D6689704B}" type="pres">
      <dgm:prSet presAssocID="{4355D598-74F6-4117-9919-E35786751D7A}" presName="sp" presStyleCnt="0"/>
      <dgm:spPr/>
    </dgm:pt>
    <dgm:pt modelId="{04716C2B-630E-4546-9727-7F0794DB893A}" type="pres">
      <dgm:prSet presAssocID="{F8769F76-21AA-48B6-A582-A0C64AF2CCAF}" presName="arrowAndChildren" presStyleCnt="0"/>
      <dgm:spPr/>
    </dgm:pt>
    <dgm:pt modelId="{3CAA8ECF-D72A-4BC2-AFD2-441E8584E59D}" type="pres">
      <dgm:prSet presAssocID="{F8769F76-21AA-48B6-A582-A0C64AF2CCAF}" presName="parentTextArrow" presStyleLbl="node1" presStyleIdx="5" presStyleCnt="7"/>
      <dgm:spPr/>
      <dgm:t>
        <a:bodyPr/>
        <a:lstStyle/>
        <a:p>
          <a:endParaRPr lang="en-GB"/>
        </a:p>
      </dgm:t>
    </dgm:pt>
    <dgm:pt modelId="{3D0E17F8-1212-4D67-A344-A607378F59B7}" type="pres">
      <dgm:prSet presAssocID="{E559CD3F-93C8-4816-8570-E9A6C88B1D11}" presName="sp" presStyleCnt="0"/>
      <dgm:spPr/>
    </dgm:pt>
    <dgm:pt modelId="{5C87D336-B014-4747-A592-F32409D62732}" type="pres">
      <dgm:prSet presAssocID="{F5E99A8B-1039-49C6-9E2F-6455AE08EFFF}" presName="arrowAndChildren" presStyleCnt="0"/>
      <dgm:spPr/>
    </dgm:pt>
    <dgm:pt modelId="{F0C3098E-BE42-4F31-9EB5-262877AA037E}" type="pres">
      <dgm:prSet presAssocID="{F5E99A8B-1039-49C6-9E2F-6455AE08EFFF}" presName="parentTextArrow" presStyleLbl="node1" presStyleIdx="6" presStyleCnt="7"/>
      <dgm:spPr/>
      <dgm:t>
        <a:bodyPr/>
        <a:lstStyle/>
        <a:p>
          <a:endParaRPr lang="en-GB"/>
        </a:p>
      </dgm:t>
    </dgm:pt>
  </dgm:ptLst>
  <dgm:cxnLst>
    <dgm:cxn modelId="{A892569E-3BFF-415E-B051-0D7034A8BC2C}" srcId="{F021DFAF-8BE7-4198-937F-4ADFBC38D2A0}" destId="{B271C5F0-C026-4FF7-84ED-08C3587444BB}" srcOrd="4" destOrd="0" parTransId="{04D140E6-6FC9-40A7-8593-A0A71EFBA9A9}" sibTransId="{BF19CAB4-6ED2-44D7-85A5-76B4FC2850A9}"/>
    <dgm:cxn modelId="{18C21F7B-C3DF-4C9A-9F46-5CF713D51E8F}" type="presOf" srcId="{B271C5F0-C026-4FF7-84ED-08C3587444BB}" destId="{F80EA9E9-A151-45CE-B40E-CF4160B1DFB7}" srcOrd="0" destOrd="0" presId="urn:microsoft.com/office/officeart/2005/8/layout/process4"/>
    <dgm:cxn modelId="{66E98C7C-B449-4CCE-9127-E39C1C395074}" srcId="{F021DFAF-8BE7-4198-937F-4ADFBC38D2A0}" destId="{73002D5E-B836-4F78-94DB-6251AE5E7082}" srcOrd="3" destOrd="0" parTransId="{7E99D981-C63D-48E6-B797-8493AF0AE18F}" sibTransId="{3BB5DD1C-C26D-4565-8925-697650CDBE57}"/>
    <dgm:cxn modelId="{30E783F3-CF2C-4BFA-B6A9-14B5BD98E178}" type="presOf" srcId="{F8769F76-21AA-48B6-A582-A0C64AF2CCAF}" destId="{3CAA8ECF-D72A-4BC2-AFD2-441E8584E59D}" srcOrd="0" destOrd="0" presId="urn:microsoft.com/office/officeart/2005/8/layout/process4"/>
    <dgm:cxn modelId="{56A7286C-B716-435B-8E9F-67DB1D8EFF2E}" srcId="{F021DFAF-8BE7-4198-937F-4ADFBC38D2A0}" destId="{F8769F76-21AA-48B6-A582-A0C64AF2CCAF}" srcOrd="1" destOrd="0" parTransId="{3B08353B-7B54-4992-AA33-F7D41E28E88E}" sibTransId="{4355D598-74F6-4117-9919-E35786751D7A}"/>
    <dgm:cxn modelId="{76025B60-2251-49AE-8AFB-7CD8D6B857B6}" type="presOf" srcId="{4AE513D3-BCEA-4CBF-9843-4E5906BCC6ED}" destId="{32D9737D-26C9-4F8A-901D-87D11207E119}" srcOrd="0" destOrd="0" presId="urn:microsoft.com/office/officeart/2005/8/layout/process4"/>
    <dgm:cxn modelId="{702C4333-140B-4D66-9017-6DA8172089AF}" type="presOf" srcId="{F021DFAF-8BE7-4198-937F-4ADFBC38D2A0}" destId="{B6F3F6D7-D244-4E1E-A030-43459D46DE93}" srcOrd="0" destOrd="0" presId="urn:microsoft.com/office/officeart/2005/8/layout/process4"/>
    <dgm:cxn modelId="{508447E2-EA68-4970-A648-B192F0307A82}" type="presOf" srcId="{225BCB2E-9B11-4343-BB29-77307C05B0FA}" destId="{C8FCCAA0-93EF-4220-9F85-A01BC2C93974}" srcOrd="0" destOrd="0" presId="urn:microsoft.com/office/officeart/2005/8/layout/process4"/>
    <dgm:cxn modelId="{6D84A9E2-C04D-4F82-9869-B7392B0E9FF3}" type="presOf" srcId="{73002D5E-B836-4F78-94DB-6251AE5E7082}" destId="{C3933D1F-5A2F-4040-9921-05B4139B562A}" srcOrd="0" destOrd="0" presId="urn:microsoft.com/office/officeart/2005/8/layout/process4"/>
    <dgm:cxn modelId="{E87402D9-2C2D-42B4-8AD2-2C1261B5B5A5}" srcId="{F021DFAF-8BE7-4198-937F-4ADFBC38D2A0}" destId="{4167A275-D49F-4D27-A1E9-EE544CB8AF0A}" srcOrd="2" destOrd="0" parTransId="{BB77FCDA-8FFF-4BF7-8307-A6A6E677AFCB}" sibTransId="{F74107BF-2AB2-40D3-8AED-0BA57703D4C2}"/>
    <dgm:cxn modelId="{8F0695F2-337A-445B-9B32-B7A1748A9CC9}" srcId="{F021DFAF-8BE7-4198-937F-4ADFBC38D2A0}" destId="{F5E99A8B-1039-49C6-9E2F-6455AE08EFFF}" srcOrd="0" destOrd="0" parTransId="{A6B24745-0C65-44A1-A22C-AE0A8D14D867}" sibTransId="{E559CD3F-93C8-4816-8570-E9A6C88B1D11}"/>
    <dgm:cxn modelId="{E263CEDB-DA21-45A9-B17C-025073227F37}" srcId="{F021DFAF-8BE7-4198-937F-4ADFBC38D2A0}" destId="{4AE513D3-BCEA-4CBF-9843-4E5906BCC6ED}" srcOrd="6" destOrd="0" parTransId="{10CB22E0-3EF7-48CD-9988-7D796F3ECF35}" sibTransId="{7D301766-AFA1-4B5C-BC82-D2E64C42D76D}"/>
    <dgm:cxn modelId="{372DC5D5-4C2F-4C82-842D-2207BB54A66D}" srcId="{F021DFAF-8BE7-4198-937F-4ADFBC38D2A0}" destId="{225BCB2E-9B11-4343-BB29-77307C05B0FA}" srcOrd="5" destOrd="0" parTransId="{FFCD2DE3-F93B-41D1-B1F7-57E9949C98DE}" sibTransId="{CB0BDBA4-AFBA-4284-AF2F-5FA83605B05E}"/>
    <dgm:cxn modelId="{C59747F5-FF02-4F22-AA60-994EAD071488}" type="presOf" srcId="{F5E99A8B-1039-49C6-9E2F-6455AE08EFFF}" destId="{F0C3098E-BE42-4F31-9EB5-262877AA037E}" srcOrd="0" destOrd="0" presId="urn:microsoft.com/office/officeart/2005/8/layout/process4"/>
    <dgm:cxn modelId="{F8F0727E-C775-48C0-B0BC-8E373DF3DF58}" type="presOf" srcId="{4167A275-D49F-4D27-A1E9-EE544CB8AF0A}" destId="{CA40FF9E-7439-424B-808F-55FC702B0C63}" srcOrd="0" destOrd="0" presId="urn:microsoft.com/office/officeart/2005/8/layout/process4"/>
    <dgm:cxn modelId="{0FE4A31C-588A-4F20-A254-7621BACADDE6}" type="presParOf" srcId="{B6F3F6D7-D244-4E1E-A030-43459D46DE93}" destId="{EAA991E2-CE43-476C-ADEE-1DB76893252A}" srcOrd="0" destOrd="0" presId="urn:microsoft.com/office/officeart/2005/8/layout/process4"/>
    <dgm:cxn modelId="{3F8ACA69-807C-4C3D-93B5-3DE51E65EB04}" type="presParOf" srcId="{EAA991E2-CE43-476C-ADEE-1DB76893252A}" destId="{32D9737D-26C9-4F8A-901D-87D11207E119}" srcOrd="0" destOrd="0" presId="urn:microsoft.com/office/officeart/2005/8/layout/process4"/>
    <dgm:cxn modelId="{BF3D7D9E-ABC5-4564-8C4B-CD5F001190AC}" type="presParOf" srcId="{B6F3F6D7-D244-4E1E-A030-43459D46DE93}" destId="{23CBD2CF-A848-432C-8E63-1CEAB0309C44}" srcOrd="1" destOrd="0" presId="urn:microsoft.com/office/officeart/2005/8/layout/process4"/>
    <dgm:cxn modelId="{7117C677-FE9C-40EA-A2E6-0710DAB861CF}" type="presParOf" srcId="{B6F3F6D7-D244-4E1E-A030-43459D46DE93}" destId="{36732142-5CF4-496B-99CD-BF9AFEA20C13}" srcOrd="2" destOrd="0" presId="urn:microsoft.com/office/officeart/2005/8/layout/process4"/>
    <dgm:cxn modelId="{9AD6454E-293F-4057-B44C-BC4E3E43B0B7}" type="presParOf" srcId="{36732142-5CF4-496B-99CD-BF9AFEA20C13}" destId="{C8FCCAA0-93EF-4220-9F85-A01BC2C93974}" srcOrd="0" destOrd="0" presId="urn:microsoft.com/office/officeart/2005/8/layout/process4"/>
    <dgm:cxn modelId="{7819B141-40EB-482E-B9EA-9672B5922B0F}" type="presParOf" srcId="{B6F3F6D7-D244-4E1E-A030-43459D46DE93}" destId="{D93DF5D3-410A-4602-A200-4F8695F79C76}" srcOrd="3" destOrd="0" presId="urn:microsoft.com/office/officeart/2005/8/layout/process4"/>
    <dgm:cxn modelId="{2E698C89-19D1-4D82-B7F7-F191055D4C8F}" type="presParOf" srcId="{B6F3F6D7-D244-4E1E-A030-43459D46DE93}" destId="{5534A2DD-AE44-4980-939E-DDD5668C38D5}" srcOrd="4" destOrd="0" presId="urn:microsoft.com/office/officeart/2005/8/layout/process4"/>
    <dgm:cxn modelId="{2DA327F8-637A-4E23-BA6E-943A48E6FD6C}" type="presParOf" srcId="{5534A2DD-AE44-4980-939E-DDD5668C38D5}" destId="{F80EA9E9-A151-45CE-B40E-CF4160B1DFB7}" srcOrd="0" destOrd="0" presId="urn:microsoft.com/office/officeart/2005/8/layout/process4"/>
    <dgm:cxn modelId="{065AA2D1-95BE-4D9A-8E95-97AD4D88AC17}" type="presParOf" srcId="{B6F3F6D7-D244-4E1E-A030-43459D46DE93}" destId="{A9ABEC8A-69D8-42E0-A065-7057C76652CF}" srcOrd="5" destOrd="0" presId="urn:microsoft.com/office/officeart/2005/8/layout/process4"/>
    <dgm:cxn modelId="{D864F5C9-FD4A-4D95-97B2-55641A848D9E}" type="presParOf" srcId="{B6F3F6D7-D244-4E1E-A030-43459D46DE93}" destId="{A885BAFA-FBC4-4BA4-926C-6E860032AFDD}" srcOrd="6" destOrd="0" presId="urn:microsoft.com/office/officeart/2005/8/layout/process4"/>
    <dgm:cxn modelId="{94B3C235-3098-4CC7-8399-735166F0E4BF}" type="presParOf" srcId="{A885BAFA-FBC4-4BA4-926C-6E860032AFDD}" destId="{C3933D1F-5A2F-4040-9921-05B4139B562A}" srcOrd="0" destOrd="0" presId="urn:microsoft.com/office/officeart/2005/8/layout/process4"/>
    <dgm:cxn modelId="{EE5E2EA1-0671-4135-B770-76F48CFB198B}" type="presParOf" srcId="{B6F3F6D7-D244-4E1E-A030-43459D46DE93}" destId="{ADACDE0A-A0F6-4907-8F73-159D428B63A3}" srcOrd="7" destOrd="0" presId="urn:microsoft.com/office/officeart/2005/8/layout/process4"/>
    <dgm:cxn modelId="{02B62157-9BFD-4F4F-957D-24FB7871433E}" type="presParOf" srcId="{B6F3F6D7-D244-4E1E-A030-43459D46DE93}" destId="{DF4177C4-D4AA-4ECE-B760-DC8DE6A0ED21}" srcOrd="8" destOrd="0" presId="urn:microsoft.com/office/officeart/2005/8/layout/process4"/>
    <dgm:cxn modelId="{270FC880-9812-4A44-9067-320417B41442}" type="presParOf" srcId="{DF4177C4-D4AA-4ECE-B760-DC8DE6A0ED21}" destId="{CA40FF9E-7439-424B-808F-55FC702B0C63}" srcOrd="0" destOrd="0" presId="urn:microsoft.com/office/officeart/2005/8/layout/process4"/>
    <dgm:cxn modelId="{63246614-C8C0-4D67-AD38-C756F064A17F}" type="presParOf" srcId="{B6F3F6D7-D244-4E1E-A030-43459D46DE93}" destId="{72935BD0-FC3D-4A7E-A8D7-318D6689704B}" srcOrd="9" destOrd="0" presId="urn:microsoft.com/office/officeart/2005/8/layout/process4"/>
    <dgm:cxn modelId="{908EB478-CAE2-4506-9CAC-35869654722D}" type="presParOf" srcId="{B6F3F6D7-D244-4E1E-A030-43459D46DE93}" destId="{04716C2B-630E-4546-9727-7F0794DB893A}" srcOrd="10" destOrd="0" presId="urn:microsoft.com/office/officeart/2005/8/layout/process4"/>
    <dgm:cxn modelId="{779DF889-6EDB-4CCB-BA83-1565804ADA79}" type="presParOf" srcId="{04716C2B-630E-4546-9727-7F0794DB893A}" destId="{3CAA8ECF-D72A-4BC2-AFD2-441E8584E59D}" srcOrd="0" destOrd="0" presId="urn:microsoft.com/office/officeart/2005/8/layout/process4"/>
    <dgm:cxn modelId="{39C409A0-4429-44AE-BECD-A50C6E0DD531}" type="presParOf" srcId="{B6F3F6D7-D244-4E1E-A030-43459D46DE93}" destId="{3D0E17F8-1212-4D67-A344-A607378F59B7}" srcOrd="11" destOrd="0" presId="urn:microsoft.com/office/officeart/2005/8/layout/process4"/>
    <dgm:cxn modelId="{7A4E39F5-C90F-4552-9F3F-CA5C526450E9}" type="presParOf" srcId="{B6F3F6D7-D244-4E1E-A030-43459D46DE93}" destId="{5C87D336-B014-4747-A592-F32409D62732}" srcOrd="12" destOrd="0" presId="urn:microsoft.com/office/officeart/2005/8/layout/process4"/>
    <dgm:cxn modelId="{7A458BA6-C92E-4B4F-A741-BA41EDD3B0F6}" type="presParOf" srcId="{5C87D336-B014-4747-A592-F32409D62732}" destId="{F0C3098E-BE42-4F31-9EB5-262877AA03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7172"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C75E569-FA29-4591-9ED9-413A86DC2D18}" type="slidenum">
              <a:rPr lang="en-GB"/>
              <a:pPr/>
              <a:t>‹#›</a:t>
            </a:fld>
            <a:endParaRPr lang="en-GB"/>
          </a:p>
        </p:txBody>
      </p:sp>
    </p:spTree>
    <p:extLst>
      <p:ext uri="{BB962C8B-B14F-4D97-AF65-F5344CB8AC3E}">
        <p14:creationId xmlns:p14="http://schemas.microsoft.com/office/powerpoint/2010/main" val="1682483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5457056" y="2116264"/>
            <a:ext cx="4264471"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28231" y="2133602"/>
            <a:ext cx="8413203"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12 October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28227" y="1557338"/>
            <a:ext cx="4407826"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01154" y="1557338"/>
            <a:ext cx="440954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pPr/>
              <a:t>12 October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428832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0088" y="404664"/>
            <a:ext cx="8915400" cy="114300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5032111" y="1535113"/>
            <a:ext cx="4378591"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1"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pPr/>
              <a:t>12 October 2018</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22715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pPr/>
              <a:t>12 October 2018</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225758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pPr/>
              <a:t>12 October 2018</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52249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5925" y="4653136"/>
            <a:ext cx="5943600" cy="566738"/>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415925" y="466328"/>
            <a:ext cx="90735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15925" y="5219874"/>
            <a:ext cx="59436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pPr/>
              <a:t>12 October 2018</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342227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28229" y="404813"/>
            <a:ext cx="8982471"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28227" y="1557338"/>
            <a:ext cx="4407826" cy="4640262"/>
          </a:xfrm>
        </p:spPr>
        <p:txBody>
          <a:bodyPr/>
          <a:lstStyle>
            <a:lvl1pPr>
              <a:defRPr sz="2200"/>
            </a:lvl1pPr>
            <a:lvl2pPr>
              <a:defRPr sz="2000"/>
            </a:lvl2pPr>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hart Placeholder 3"/>
          <p:cNvSpPr>
            <a:spLocks noGrp="1"/>
          </p:cNvSpPr>
          <p:nvPr>
            <p:ph type="chart" sz="half" idx="2"/>
          </p:nvPr>
        </p:nvSpPr>
        <p:spPr>
          <a:xfrm>
            <a:off x="5001154" y="1557338"/>
            <a:ext cx="4409547" cy="4640262"/>
          </a:xfrm>
        </p:spPr>
        <p:txBody>
          <a:bodyPr/>
          <a:lstStyle>
            <a:lvl1pPr>
              <a:defRPr sz="2200"/>
            </a:lvl1pPr>
          </a:lstStyle>
          <a:p>
            <a:r>
              <a:rPr lang="en-US" smtClean="0"/>
              <a:t>Click icon to add chart</a:t>
            </a:r>
            <a:endParaRPr lang="en-GB" dirty="0"/>
          </a:p>
        </p:txBody>
      </p:sp>
      <p:sp>
        <p:nvSpPr>
          <p:cNvPr id="5" name="Date Placeholder 4"/>
          <p:cNvSpPr>
            <a:spLocks noGrp="1"/>
          </p:cNvSpPr>
          <p:nvPr>
            <p:ph type="dt" sz="half" idx="10"/>
          </p:nvPr>
        </p:nvSpPr>
        <p:spPr>
          <a:xfrm>
            <a:off x="428231" y="6410326"/>
            <a:ext cx="2184134" cy="331788"/>
          </a:xfrm>
        </p:spPr>
        <p:txBody>
          <a:bodyPr/>
          <a:lstStyle>
            <a:lvl1pPr>
              <a:defRPr/>
            </a:lvl1pPr>
          </a:lstStyle>
          <a:p>
            <a:fld id="{E55E8865-9CB5-4569-9D00-F0979EDB96F2}" type="datetime4">
              <a:rPr lang="en-GB"/>
              <a:pPr/>
              <a:t>12 October 2018</a:t>
            </a:fld>
            <a:endParaRPr lang="en-GB"/>
          </a:p>
        </p:txBody>
      </p:sp>
      <p:sp>
        <p:nvSpPr>
          <p:cNvPr id="6" name="Footer Placeholder 5"/>
          <p:cNvSpPr>
            <a:spLocks noGrp="1"/>
          </p:cNvSpPr>
          <p:nvPr>
            <p:ph type="ftr" sz="quarter" idx="11"/>
          </p:nvPr>
        </p:nvSpPr>
        <p:spPr>
          <a:xfrm>
            <a:off x="2612366" y="6410326"/>
            <a:ext cx="4681273"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8776099" y="6402390"/>
            <a:ext cx="701675"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377760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8" y="2133602"/>
            <a:ext cx="6901036"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12 October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7905328" y="493474"/>
            <a:ext cx="1656184"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userDrawn="1"/>
          </p:nvSpPr>
          <p:spPr>
            <a:xfrm>
              <a:off x="8553400" y="539969"/>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grpSp>
        <p:nvGrpSpPr>
          <p:cNvPr id="5" name="Group 4"/>
          <p:cNvGrpSpPr/>
          <p:nvPr userDrawn="1"/>
        </p:nvGrpSpPr>
        <p:grpSpPr>
          <a:xfrm>
            <a:off x="7905328" y="1357570"/>
            <a:ext cx="1656184"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8553400" y="1404065"/>
              <a:ext cx="1008112" cy="584775"/>
            </a:xfrm>
            <a:prstGeom prst="rect">
              <a:avLst/>
            </a:prstGeom>
            <a:noFill/>
          </p:spPr>
          <p:txBody>
            <a:bodyPr wrap="square" rtlCol="0">
              <a:spAutoFit/>
            </a:bodyPr>
            <a:lstStyle/>
            <a:p>
              <a:r>
                <a:rPr lang="en-GB" sz="1600" dirty="0" smtClean="0">
                  <a:solidFill>
                    <a:schemeClr val="bg1"/>
                  </a:solidFill>
                </a:rPr>
                <a:t>Partner</a:t>
              </a:r>
            </a:p>
            <a:p>
              <a:r>
                <a:rPr lang="en-GB" sz="1600" dirty="0" smtClean="0">
                  <a:solidFill>
                    <a:schemeClr val="bg1"/>
                  </a:solidFill>
                </a:rPr>
                <a:t>Logo</a:t>
              </a:r>
              <a:endParaRPr lang="en-GB" sz="1600" dirty="0">
                <a:solidFill>
                  <a:schemeClr val="bg1"/>
                </a:solidFill>
              </a:endParaRPr>
            </a:p>
          </p:txBody>
        </p:sp>
      </p:grpSp>
    </p:spTree>
    <p:extLst>
      <p:ext uri="{BB962C8B-B14F-4D97-AF65-F5344CB8AC3E}">
        <p14:creationId xmlns:p14="http://schemas.microsoft.com/office/powerpoint/2010/main" val="1499255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63785" y="5546036"/>
            <a:ext cx="11214196" cy="959395"/>
            <a:chOff x="-663784" y="5546033"/>
            <a:chExt cx="11214196" cy="959395"/>
          </a:xfrm>
        </p:grpSpPr>
        <p:sp>
          <p:nvSpPr>
            <p:cNvPr id="7" name="TextBox 6"/>
            <p:cNvSpPr txBox="1"/>
            <p:nvPr userDrawn="1"/>
          </p:nvSpPr>
          <p:spPr>
            <a:xfrm rot="18900000">
              <a:off x="521643" y="6074541"/>
              <a:ext cx="1314784" cy="430887"/>
            </a:xfrm>
            <a:prstGeom prst="rect">
              <a:avLst/>
            </a:prstGeom>
            <a:noFill/>
          </p:spPr>
          <p:txBody>
            <a:bodyPr wrap="none" rtlCol="0">
              <a:spAutoFit/>
            </a:bodyPr>
            <a:lstStyle/>
            <a:p>
              <a:r>
                <a:rPr lang="en-GB" sz="2200" dirty="0" smtClean="0">
                  <a:solidFill>
                    <a:schemeClr val="accent3">
                      <a:lumMod val="50000"/>
                    </a:schemeClr>
                  </a:solidFill>
                </a:rPr>
                <a:t>Progress</a:t>
              </a:r>
              <a:endParaRPr lang="en-GB" sz="2200" dirty="0">
                <a:solidFill>
                  <a:schemeClr val="accent3">
                    <a:lumMod val="50000"/>
                  </a:schemeClr>
                </a:solidFill>
              </a:endParaRPr>
            </a:p>
          </p:txBody>
        </p:sp>
        <p:sp>
          <p:nvSpPr>
            <p:cNvPr id="8" name="TextBox 7"/>
            <p:cNvSpPr txBox="1"/>
            <p:nvPr userDrawn="1"/>
          </p:nvSpPr>
          <p:spPr>
            <a:xfrm rot="18900000">
              <a:off x="989622" y="6024207"/>
              <a:ext cx="1612942" cy="430887"/>
            </a:xfrm>
            <a:prstGeom prst="rect">
              <a:avLst/>
            </a:prstGeom>
            <a:noFill/>
          </p:spPr>
          <p:txBody>
            <a:bodyPr wrap="none" rtlCol="0">
              <a:spAutoFit/>
            </a:bodyPr>
            <a:lstStyle/>
            <a:p>
              <a:r>
                <a:rPr lang="en-GB" sz="2200" dirty="0" smtClean="0">
                  <a:solidFill>
                    <a:schemeClr val="accent3">
                      <a:lumMod val="50000"/>
                    </a:schemeClr>
                  </a:solidFill>
                </a:rPr>
                <a:t>Community</a:t>
              </a:r>
              <a:endParaRPr lang="en-GB" sz="2200" dirty="0">
                <a:solidFill>
                  <a:schemeClr val="accent3">
                    <a:lumMod val="50000"/>
                  </a:schemeClr>
                </a:solidFill>
              </a:endParaRPr>
            </a:p>
          </p:txBody>
        </p:sp>
        <p:sp>
          <p:nvSpPr>
            <p:cNvPr id="9" name="TextBox 8"/>
            <p:cNvSpPr txBox="1"/>
            <p:nvPr userDrawn="1"/>
          </p:nvSpPr>
          <p:spPr>
            <a:xfrm rot="18900000">
              <a:off x="1416660" y="5646702"/>
              <a:ext cx="2632452" cy="430887"/>
            </a:xfrm>
            <a:prstGeom prst="rect">
              <a:avLst/>
            </a:prstGeom>
            <a:noFill/>
          </p:spPr>
          <p:txBody>
            <a:bodyPr wrap="none" rtlCol="0">
              <a:spAutoFit/>
            </a:bodyPr>
            <a:lstStyle/>
            <a:p>
              <a:r>
                <a:rPr lang="en-GB" sz="2200" dirty="0" smtClean="0">
                  <a:solidFill>
                    <a:schemeClr val="accent3">
                      <a:lumMod val="50000"/>
                    </a:schemeClr>
                  </a:solidFill>
                </a:rPr>
                <a:t>Sessional Meetings</a:t>
              </a:r>
              <a:endParaRPr lang="en-GB" sz="2200" dirty="0">
                <a:solidFill>
                  <a:schemeClr val="accent3">
                    <a:lumMod val="50000"/>
                  </a:schemeClr>
                </a:solidFill>
              </a:endParaRPr>
            </a:p>
          </p:txBody>
        </p:sp>
        <p:sp>
          <p:nvSpPr>
            <p:cNvPr id="11" name="TextBox 10"/>
            <p:cNvSpPr txBox="1"/>
            <p:nvPr userDrawn="1"/>
          </p:nvSpPr>
          <p:spPr>
            <a:xfrm rot="18900000">
              <a:off x="2155809" y="6024205"/>
              <a:ext cx="1439818" cy="430887"/>
            </a:xfrm>
            <a:prstGeom prst="rect">
              <a:avLst/>
            </a:prstGeom>
            <a:noFill/>
          </p:spPr>
          <p:txBody>
            <a:bodyPr wrap="none" rtlCol="0">
              <a:spAutoFit/>
            </a:bodyPr>
            <a:lstStyle/>
            <a:p>
              <a:r>
                <a:rPr lang="en-GB" sz="2200" dirty="0" smtClean="0">
                  <a:solidFill>
                    <a:schemeClr val="accent3">
                      <a:lumMod val="50000"/>
                    </a:schemeClr>
                  </a:solidFill>
                </a:rPr>
                <a:t>Education</a:t>
              </a:r>
              <a:endParaRPr lang="en-GB" sz="2200" dirty="0">
                <a:solidFill>
                  <a:schemeClr val="accent3">
                    <a:lumMod val="50000"/>
                  </a:schemeClr>
                </a:solidFill>
              </a:endParaRPr>
            </a:p>
          </p:txBody>
        </p:sp>
        <p:sp>
          <p:nvSpPr>
            <p:cNvPr id="12" name="TextBox 11"/>
            <p:cNvSpPr txBox="1"/>
            <p:nvPr userDrawn="1"/>
          </p:nvSpPr>
          <p:spPr>
            <a:xfrm rot="18900000">
              <a:off x="2587673" y="5797704"/>
              <a:ext cx="2141677" cy="430887"/>
            </a:xfrm>
            <a:prstGeom prst="rect">
              <a:avLst/>
            </a:prstGeom>
            <a:noFill/>
          </p:spPr>
          <p:txBody>
            <a:bodyPr wrap="none" rtlCol="0">
              <a:spAutoFit/>
            </a:bodyPr>
            <a:lstStyle/>
            <a:p>
              <a:pPr algn="l"/>
              <a:r>
                <a:rPr lang="en-GB" sz="2200" dirty="0" smtClean="0">
                  <a:solidFill>
                    <a:schemeClr val="accent3">
                      <a:lumMod val="50000"/>
                    </a:schemeClr>
                  </a:solidFill>
                </a:rPr>
                <a:t>Working parties</a:t>
              </a:r>
              <a:endParaRPr lang="en-GB" sz="2200" dirty="0">
                <a:solidFill>
                  <a:schemeClr val="accent3">
                    <a:lumMod val="50000"/>
                  </a:schemeClr>
                </a:solidFill>
              </a:endParaRPr>
            </a:p>
          </p:txBody>
        </p:sp>
        <p:sp>
          <p:nvSpPr>
            <p:cNvPr id="13" name="TextBox 12"/>
            <p:cNvSpPr txBox="1"/>
            <p:nvPr userDrawn="1"/>
          </p:nvSpPr>
          <p:spPr>
            <a:xfrm rot="18900000">
              <a:off x="3238954" y="5948708"/>
              <a:ext cx="1754455" cy="430887"/>
            </a:xfrm>
            <a:prstGeom prst="rect">
              <a:avLst/>
            </a:prstGeom>
            <a:noFill/>
          </p:spPr>
          <p:txBody>
            <a:bodyPr wrap="none" rtlCol="0">
              <a:spAutoFit/>
            </a:bodyPr>
            <a:lstStyle/>
            <a:p>
              <a:r>
                <a:rPr lang="en-GB" sz="2200" dirty="0" smtClean="0">
                  <a:solidFill>
                    <a:schemeClr val="accent3">
                      <a:lumMod val="50000"/>
                    </a:schemeClr>
                  </a:solidFill>
                </a:rPr>
                <a:t>Volunteering</a:t>
              </a:r>
              <a:endParaRPr lang="en-GB" sz="2200" dirty="0">
                <a:solidFill>
                  <a:schemeClr val="accent3">
                    <a:lumMod val="50000"/>
                  </a:schemeClr>
                </a:solidFill>
              </a:endParaRPr>
            </a:p>
          </p:txBody>
        </p:sp>
        <p:sp>
          <p:nvSpPr>
            <p:cNvPr id="14" name="TextBox 13"/>
            <p:cNvSpPr txBox="1"/>
            <p:nvPr userDrawn="1"/>
          </p:nvSpPr>
          <p:spPr>
            <a:xfrm rot="18900000">
              <a:off x="3898857" y="6040985"/>
              <a:ext cx="1393330" cy="430887"/>
            </a:xfrm>
            <a:prstGeom prst="rect">
              <a:avLst/>
            </a:prstGeom>
            <a:noFill/>
          </p:spPr>
          <p:txBody>
            <a:bodyPr wrap="none" rtlCol="0">
              <a:spAutoFit/>
            </a:bodyPr>
            <a:lstStyle/>
            <a:p>
              <a:r>
                <a:rPr lang="en-GB" sz="2200" dirty="0" smtClean="0">
                  <a:solidFill>
                    <a:schemeClr val="accent3">
                      <a:lumMod val="50000"/>
                    </a:schemeClr>
                  </a:solidFill>
                </a:rPr>
                <a:t>Research</a:t>
              </a:r>
              <a:endParaRPr lang="en-GB" sz="2200" dirty="0">
                <a:solidFill>
                  <a:schemeClr val="accent3">
                    <a:lumMod val="50000"/>
                  </a:schemeClr>
                </a:solidFill>
              </a:endParaRPr>
            </a:p>
          </p:txBody>
        </p:sp>
        <p:sp>
          <p:nvSpPr>
            <p:cNvPr id="15" name="TextBox 14"/>
            <p:cNvSpPr txBox="1"/>
            <p:nvPr userDrawn="1"/>
          </p:nvSpPr>
          <p:spPr>
            <a:xfrm rot="18900000">
              <a:off x="4293259" y="5680257"/>
              <a:ext cx="2492990" cy="430887"/>
            </a:xfrm>
            <a:prstGeom prst="rect">
              <a:avLst/>
            </a:prstGeom>
            <a:noFill/>
          </p:spPr>
          <p:txBody>
            <a:bodyPr wrap="none" rtlCol="0">
              <a:spAutoFit/>
            </a:bodyPr>
            <a:lstStyle/>
            <a:p>
              <a:r>
                <a:rPr lang="en-GB" sz="2200" dirty="0" smtClean="0">
                  <a:solidFill>
                    <a:schemeClr val="accent3">
                      <a:lumMod val="50000"/>
                    </a:schemeClr>
                  </a:solidFill>
                </a:rPr>
                <a:t>Shaping</a:t>
              </a:r>
              <a:r>
                <a:rPr lang="en-GB" sz="2200" baseline="0" dirty="0" smtClean="0">
                  <a:solidFill>
                    <a:schemeClr val="accent3">
                      <a:lumMod val="50000"/>
                    </a:schemeClr>
                  </a:solidFill>
                </a:rPr>
                <a:t> the future</a:t>
              </a:r>
              <a:endParaRPr lang="en-GB" sz="2200" dirty="0">
                <a:solidFill>
                  <a:schemeClr val="accent3">
                    <a:lumMod val="50000"/>
                  </a:schemeClr>
                </a:solidFill>
              </a:endParaRPr>
            </a:p>
          </p:txBody>
        </p:sp>
        <p:sp>
          <p:nvSpPr>
            <p:cNvPr id="16" name="TextBox 15"/>
            <p:cNvSpPr txBox="1"/>
            <p:nvPr userDrawn="1"/>
          </p:nvSpPr>
          <p:spPr>
            <a:xfrm rot="18900000">
              <a:off x="5027082" y="5960093"/>
              <a:ext cx="1596912" cy="430887"/>
            </a:xfrm>
            <a:prstGeom prst="rect">
              <a:avLst/>
            </a:prstGeom>
            <a:noFill/>
          </p:spPr>
          <p:txBody>
            <a:bodyPr wrap="none" rtlCol="0">
              <a:spAutoFit/>
            </a:bodyPr>
            <a:lstStyle/>
            <a:p>
              <a:r>
                <a:rPr lang="en-GB" sz="2200" dirty="0" smtClean="0">
                  <a:solidFill>
                    <a:schemeClr val="accent3">
                      <a:lumMod val="50000"/>
                    </a:schemeClr>
                  </a:solidFill>
                </a:rPr>
                <a:t>Networking</a:t>
              </a:r>
              <a:endParaRPr lang="en-GB" sz="2200" dirty="0">
                <a:solidFill>
                  <a:schemeClr val="accent3">
                    <a:lumMod val="50000"/>
                  </a:schemeClr>
                </a:solidFill>
              </a:endParaRPr>
            </a:p>
          </p:txBody>
        </p:sp>
        <p:sp>
          <p:nvSpPr>
            <p:cNvPr id="17" name="TextBox 16"/>
            <p:cNvSpPr txBox="1"/>
            <p:nvPr userDrawn="1"/>
          </p:nvSpPr>
          <p:spPr>
            <a:xfrm rot="18900000">
              <a:off x="5390230" y="5565806"/>
              <a:ext cx="2759089" cy="430887"/>
            </a:xfrm>
            <a:prstGeom prst="rect">
              <a:avLst/>
            </a:prstGeom>
            <a:noFill/>
          </p:spPr>
          <p:txBody>
            <a:bodyPr wrap="none" rtlCol="0">
              <a:spAutoFit/>
            </a:bodyPr>
            <a:lstStyle/>
            <a:p>
              <a:r>
                <a:rPr lang="en-GB" sz="2200" dirty="0" smtClean="0">
                  <a:solidFill>
                    <a:schemeClr val="accent3">
                      <a:lumMod val="50000"/>
                    </a:schemeClr>
                  </a:solidFill>
                </a:rPr>
                <a:t>Professional</a:t>
              </a:r>
              <a:r>
                <a:rPr lang="en-GB" sz="2200" baseline="0" dirty="0" smtClean="0">
                  <a:solidFill>
                    <a:schemeClr val="accent3">
                      <a:lumMod val="50000"/>
                    </a:schemeClr>
                  </a:solidFill>
                </a:rPr>
                <a:t> support</a:t>
              </a:r>
              <a:endParaRPr lang="en-GB" sz="2200" dirty="0">
                <a:solidFill>
                  <a:schemeClr val="accent3">
                    <a:lumMod val="50000"/>
                  </a:schemeClr>
                </a:solidFill>
              </a:endParaRPr>
            </a:p>
          </p:txBody>
        </p:sp>
        <p:sp>
          <p:nvSpPr>
            <p:cNvPr id="18" name="TextBox 17"/>
            <p:cNvSpPr txBox="1"/>
            <p:nvPr userDrawn="1"/>
          </p:nvSpPr>
          <p:spPr>
            <a:xfrm rot="18900000">
              <a:off x="6017373" y="5641308"/>
              <a:ext cx="2539478" cy="430887"/>
            </a:xfrm>
            <a:prstGeom prst="rect">
              <a:avLst/>
            </a:prstGeom>
            <a:noFill/>
          </p:spPr>
          <p:txBody>
            <a:bodyPr wrap="none" rtlCol="0">
              <a:spAutoFit/>
            </a:bodyPr>
            <a:lstStyle/>
            <a:p>
              <a:r>
                <a:rPr lang="en-GB" sz="2200" dirty="0" smtClean="0">
                  <a:solidFill>
                    <a:schemeClr val="accent3">
                      <a:lumMod val="50000"/>
                    </a:schemeClr>
                  </a:solidFill>
                </a:rPr>
                <a:t>Enterprise and risk</a:t>
              </a:r>
              <a:endParaRPr lang="en-GB" sz="2200" dirty="0">
                <a:solidFill>
                  <a:schemeClr val="accent3">
                    <a:lumMod val="50000"/>
                  </a:schemeClr>
                </a:solidFill>
              </a:endParaRPr>
            </a:p>
          </p:txBody>
        </p:sp>
        <p:sp>
          <p:nvSpPr>
            <p:cNvPr id="19" name="TextBox 18"/>
            <p:cNvSpPr txBox="1"/>
            <p:nvPr userDrawn="1"/>
          </p:nvSpPr>
          <p:spPr>
            <a:xfrm rot="18900000">
              <a:off x="6634158" y="5767142"/>
              <a:ext cx="2178802" cy="430887"/>
            </a:xfrm>
            <a:prstGeom prst="rect">
              <a:avLst/>
            </a:prstGeom>
            <a:noFill/>
          </p:spPr>
          <p:txBody>
            <a:bodyPr wrap="none" rtlCol="0">
              <a:spAutoFit/>
            </a:bodyPr>
            <a:lstStyle/>
            <a:p>
              <a:r>
                <a:rPr lang="en-GB" sz="2200" dirty="0" smtClean="0">
                  <a:solidFill>
                    <a:schemeClr val="accent3">
                      <a:lumMod val="50000"/>
                    </a:schemeClr>
                  </a:solidFill>
                </a:rPr>
                <a:t>Learned</a:t>
              </a:r>
              <a:r>
                <a:rPr lang="en-GB" sz="2200" baseline="0" dirty="0" smtClean="0">
                  <a:solidFill>
                    <a:schemeClr val="accent3">
                      <a:lumMod val="50000"/>
                    </a:schemeClr>
                  </a:solidFill>
                </a:rPr>
                <a:t> society</a:t>
              </a:r>
              <a:endParaRPr lang="en-GB" sz="2200" dirty="0">
                <a:solidFill>
                  <a:schemeClr val="accent3">
                    <a:lumMod val="50000"/>
                  </a:schemeClr>
                </a:solidFill>
              </a:endParaRPr>
            </a:p>
          </p:txBody>
        </p:sp>
        <p:sp>
          <p:nvSpPr>
            <p:cNvPr id="20" name="TextBox 19"/>
            <p:cNvSpPr txBox="1"/>
            <p:nvPr userDrawn="1"/>
          </p:nvSpPr>
          <p:spPr>
            <a:xfrm rot="18900000">
              <a:off x="7230849" y="5993646"/>
              <a:ext cx="1645002" cy="430887"/>
            </a:xfrm>
            <a:prstGeom prst="rect">
              <a:avLst/>
            </a:prstGeom>
            <a:noFill/>
          </p:spPr>
          <p:txBody>
            <a:bodyPr wrap="none" rtlCol="0">
              <a:spAutoFit/>
            </a:bodyPr>
            <a:lstStyle/>
            <a:p>
              <a:r>
                <a:rPr lang="en-GB" sz="2200" dirty="0" smtClean="0">
                  <a:solidFill>
                    <a:schemeClr val="accent3">
                      <a:lumMod val="50000"/>
                    </a:schemeClr>
                  </a:solidFill>
                </a:rPr>
                <a:t>Opportunity</a:t>
              </a:r>
              <a:endParaRPr lang="en-GB" sz="2200" dirty="0">
                <a:solidFill>
                  <a:schemeClr val="accent3">
                    <a:lumMod val="50000"/>
                  </a:schemeClr>
                </a:solidFill>
              </a:endParaRPr>
            </a:p>
          </p:txBody>
        </p:sp>
        <p:sp>
          <p:nvSpPr>
            <p:cNvPr id="21" name="TextBox 20"/>
            <p:cNvSpPr txBox="1"/>
            <p:nvPr userDrawn="1"/>
          </p:nvSpPr>
          <p:spPr>
            <a:xfrm rot="18900000">
              <a:off x="7745745" y="5607752"/>
              <a:ext cx="2587568" cy="430887"/>
            </a:xfrm>
            <a:prstGeom prst="rect">
              <a:avLst/>
            </a:prstGeom>
            <a:noFill/>
          </p:spPr>
          <p:txBody>
            <a:bodyPr wrap="none" rtlCol="0">
              <a:spAutoFit/>
            </a:bodyPr>
            <a:lstStyle/>
            <a:p>
              <a:r>
                <a:rPr lang="en-GB" sz="2200" dirty="0" smtClean="0">
                  <a:solidFill>
                    <a:schemeClr val="accent3">
                      <a:lumMod val="50000"/>
                    </a:schemeClr>
                  </a:solidFill>
                </a:rPr>
                <a:t>International profile</a:t>
              </a:r>
              <a:endParaRPr lang="en-GB" sz="2200" dirty="0">
                <a:solidFill>
                  <a:schemeClr val="accent3">
                    <a:lumMod val="50000"/>
                  </a:schemeClr>
                </a:solidFill>
              </a:endParaRPr>
            </a:p>
          </p:txBody>
        </p:sp>
        <p:sp>
          <p:nvSpPr>
            <p:cNvPr id="22" name="TextBox 21"/>
            <p:cNvSpPr txBox="1"/>
            <p:nvPr userDrawn="1"/>
          </p:nvSpPr>
          <p:spPr>
            <a:xfrm rot="18900000">
              <a:off x="8515225" y="6052368"/>
              <a:ext cx="1252266" cy="430887"/>
            </a:xfrm>
            <a:prstGeom prst="rect">
              <a:avLst/>
            </a:prstGeom>
            <a:noFill/>
          </p:spPr>
          <p:txBody>
            <a:bodyPr wrap="none" rtlCol="0">
              <a:spAutoFit/>
            </a:bodyPr>
            <a:lstStyle/>
            <a:p>
              <a:r>
                <a:rPr lang="en-GB" sz="2200" dirty="0" smtClean="0">
                  <a:solidFill>
                    <a:schemeClr val="accent3">
                      <a:lumMod val="50000"/>
                    </a:schemeClr>
                  </a:solidFill>
                </a:rPr>
                <a:t>Journals</a:t>
              </a:r>
              <a:endParaRPr lang="en-GB" sz="2200" dirty="0">
                <a:solidFill>
                  <a:schemeClr val="accent3">
                    <a:lumMod val="50000"/>
                  </a:schemeClr>
                </a:solidFill>
              </a:endParaRPr>
            </a:p>
          </p:txBody>
        </p:sp>
        <p:sp>
          <p:nvSpPr>
            <p:cNvPr id="23" name="TextBox 22"/>
            <p:cNvSpPr txBox="1"/>
            <p:nvPr userDrawn="1"/>
          </p:nvSpPr>
          <p:spPr>
            <a:xfrm rot="18900000">
              <a:off x="8999988" y="6002033"/>
              <a:ext cx="1550424" cy="430887"/>
            </a:xfrm>
            <a:prstGeom prst="rect">
              <a:avLst/>
            </a:prstGeom>
            <a:noFill/>
          </p:spPr>
          <p:txBody>
            <a:bodyPr wrap="none" rtlCol="0">
              <a:spAutoFit/>
            </a:bodyPr>
            <a:lstStyle/>
            <a:p>
              <a:r>
                <a:rPr lang="en-GB" sz="2200" dirty="0" smtClean="0">
                  <a:solidFill>
                    <a:schemeClr val="accent3">
                      <a:lumMod val="50000"/>
                    </a:schemeClr>
                  </a:solidFill>
                </a:rPr>
                <a:t>Supporting</a:t>
              </a:r>
              <a:endParaRPr lang="en-GB" sz="2200" dirty="0">
                <a:solidFill>
                  <a:schemeClr val="accent3">
                    <a:lumMod val="50000"/>
                  </a:schemeClr>
                </a:solidFill>
              </a:endParaRPr>
            </a:p>
          </p:txBody>
        </p:sp>
        <p:sp>
          <p:nvSpPr>
            <p:cNvPr id="24" name="TextBox 23"/>
            <p:cNvSpPr txBox="1"/>
            <p:nvPr userDrawn="1"/>
          </p:nvSpPr>
          <p:spPr>
            <a:xfrm rot="18900000">
              <a:off x="-663784" y="5546033"/>
              <a:ext cx="1361270" cy="430887"/>
            </a:xfrm>
            <a:prstGeom prst="rect">
              <a:avLst/>
            </a:prstGeom>
            <a:noFill/>
          </p:spPr>
          <p:txBody>
            <a:bodyPr wrap="none" rtlCol="0">
              <a:spAutoFit/>
            </a:bodyPr>
            <a:lstStyle/>
            <a:p>
              <a:r>
                <a:rPr lang="en-GB" sz="2200" dirty="0" smtClean="0">
                  <a:solidFill>
                    <a:schemeClr val="accent3">
                      <a:lumMod val="50000"/>
                    </a:schemeClr>
                  </a:solidFill>
                </a:rPr>
                <a:t>Expertise</a:t>
              </a:r>
              <a:endParaRPr lang="en-GB" sz="2200" dirty="0">
                <a:solidFill>
                  <a:schemeClr val="accent3">
                    <a:lumMod val="50000"/>
                  </a:schemeClr>
                </a:solidFill>
              </a:endParaRPr>
            </a:p>
          </p:txBody>
        </p:sp>
        <p:sp>
          <p:nvSpPr>
            <p:cNvPr id="25" name="TextBox 24"/>
            <p:cNvSpPr txBox="1"/>
            <p:nvPr userDrawn="1"/>
          </p:nvSpPr>
          <p:spPr>
            <a:xfrm rot="18900000">
              <a:off x="-612201" y="5873204"/>
              <a:ext cx="1754006" cy="430887"/>
            </a:xfrm>
            <a:prstGeom prst="rect">
              <a:avLst/>
            </a:prstGeom>
            <a:noFill/>
          </p:spPr>
          <p:txBody>
            <a:bodyPr wrap="none" rtlCol="0">
              <a:spAutoFit/>
            </a:bodyPr>
            <a:lstStyle/>
            <a:p>
              <a:r>
                <a:rPr lang="en-GB" sz="2200" dirty="0" smtClean="0">
                  <a:solidFill>
                    <a:schemeClr val="accent3">
                      <a:lumMod val="50000"/>
                    </a:schemeClr>
                  </a:solidFill>
                </a:rPr>
                <a:t>Sponsorship</a:t>
              </a:r>
              <a:endParaRPr lang="en-GB" sz="2200" dirty="0">
                <a:solidFill>
                  <a:schemeClr val="accent3">
                    <a:lumMod val="50000"/>
                  </a:schemeClr>
                </a:solidFill>
              </a:endParaRPr>
            </a:p>
          </p:txBody>
        </p:sp>
        <p:sp>
          <p:nvSpPr>
            <p:cNvPr id="26" name="TextBox 25"/>
            <p:cNvSpPr txBox="1"/>
            <p:nvPr userDrawn="1"/>
          </p:nvSpPr>
          <p:spPr>
            <a:xfrm rot="18900000">
              <a:off x="-251212" y="5655089"/>
              <a:ext cx="2603598" cy="430887"/>
            </a:xfrm>
            <a:prstGeom prst="rect">
              <a:avLst/>
            </a:prstGeom>
            <a:noFill/>
          </p:spPr>
          <p:txBody>
            <a:bodyPr wrap="none" rtlCol="0">
              <a:spAutoFit/>
            </a:bodyPr>
            <a:lstStyle/>
            <a:p>
              <a:r>
                <a:rPr lang="en-GB" sz="2200" dirty="0" smtClean="0">
                  <a:solidFill>
                    <a:schemeClr val="accent3">
                      <a:lumMod val="50000"/>
                    </a:schemeClr>
                  </a:solidFill>
                </a:rPr>
                <a:t>Thought leadership</a:t>
              </a:r>
              <a:endParaRPr lang="en-GB" sz="2200" dirty="0">
                <a:solidFill>
                  <a:schemeClr val="accent3">
                    <a:lumMod val="50000"/>
                  </a:schemeClr>
                </a:solidFill>
              </a:endParaRPr>
            </a:p>
          </p:txBody>
        </p:sp>
      </p:grpSp>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bg1"/>
                </a:solidFill>
              </a:defRPr>
            </a:lvl1pPr>
          </a:lstStyle>
          <a:p>
            <a:pPr lvl="0"/>
            <a:r>
              <a:rPr lang="en-US" noProof="0" smtClean="0"/>
              <a:t>Click to edit Master subtitle style</a:t>
            </a:r>
            <a:endParaRPr lang="en-GB" noProof="0" dirty="0" smtClean="0"/>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a:pPr/>
              <a:t>12 October 2018</a:t>
            </a:fld>
            <a:endParaRPr lang="en-GB"/>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1"/>
            <a:ext cx="2560490"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19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8" y="2133602"/>
            <a:ext cx="8118044" cy="1295399"/>
          </a:xfrm>
        </p:spPr>
        <p:txBody>
          <a:bodyPr anchor="t"/>
          <a:lstStyle>
            <a:lvl1pPr>
              <a:defRPr sz="3600" b="1"/>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521643" y="6074542"/>
            <a:ext cx="1314784" cy="430887"/>
          </a:xfrm>
          <a:prstGeom prst="rect">
            <a:avLst/>
          </a:prstGeom>
          <a:noFill/>
        </p:spPr>
        <p:txBody>
          <a:bodyPr wrap="none" rtlCol="0">
            <a:spAutoFit/>
          </a:bodyPr>
          <a:lstStyle/>
          <a:p>
            <a:r>
              <a:rPr lang="en-GB" sz="2200" dirty="0" smtClean="0">
                <a:solidFill>
                  <a:schemeClr val="bg1">
                    <a:lumMod val="75000"/>
                  </a:schemeClr>
                </a:solidFill>
              </a:rPr>
              <a:t>Progress</a:t>
            </a:r>
            <a:endParaRPr lang="en-GB" sz="2200" dirty="0">
              <a:solidFill>
                <a:schemeClr val="bg1">
                  <a:lumMod val="75000"/>
                </a:schemeClr>
              </a:solidFill>
            </a:endParaRPr>
          </a:p>
        </p:txBody>
      </p:sp>
      <p:sp>
        <p:nvSpPr>
          <p:cNvPr id="11" name="TextBox 10"/>
          <p:cNvSpPr txBox="1"/>
          <p:nvPr userDrawn="1"/>
        </p:nvSpPr>
        <p:spPr>
          <a:xfrm rot="-2700000">
            <a:off x="989622" y="6024209"/>
            <a:ext cx="1612942" cy="430887"/>
          </a:xfrm>
          <a:prstGeom prst="rect">
            <a:avLst/>
          </a:prstGeom>
          <a:noFill/>
        </p:spPr>
        <p:txBody>
          <a:bodyPr wrap="none" rtlCol="0">
            <a:spAutoFit/>
          </a:bodyPr>
          <a:lstStyle/>
          <a:p>
            <a:r>
              <a:rPr lang="en-GB" sz="2200" dirty="0" smtClean="0">
                <a:solidFill>
                  <a:schemeClr val="bg1">
                    <a:lumMod val="75000"/>
                  </a:schemeClr>
                </a:solidFill>
              </a:rPr>
              <a:t>Community</a:t>
            </a:r>
            <a:endParaRPr lang="en-GB" sz="2200" dirty="0">
              <a:solidFill>
                <a:schemeClr val="bg1">
                  <a:lumMod val="75000"/>
                </a:schemeClr>
              </a:solidFill>
            </a:endParaRPr>
          </a:p>
        </p:txBody>
      </p:sp>
      <p:sp>
        <p:nvSpPr>
          <p:cNvPr id="12" name="TextBox 11"/>
          <p:cNvSpPr txBox="1"/>
          <p:nvPr userDrawn="1"/>
        </p:nvSpPr>
        <p:spPr>
          <a:xfrm rot="-2700000">
            <a:off x="1416661" y="5646704"/>
            <a:ext cx="2632452" cy="430887"/>
          </a:xfrm>
          <a:prstGeom prst="rect">
            <a:avLst/>
          </a:prstGeom>
          <a:noFill/>
        </p:spPr>
        <p:txBody>
          <a:bodyPr wrap="none" rtlCol="0">
            <a:spAutoFit/>
          </a:bodyPr>
          <a:lstStyle/>
          <a:p>
            <a:r>
              <a:rPr lang="en-GB" sz="2200" dirty="0" smtClean="0">
                <a:solidFill>
                  <a:schemeClr val="bg1">
                    <a:lumMod val="75000"/>
                  </a:schemeClr>
                </a:solidFill>
              </a:rPr>
              <a:t>Sessional Meetings</a:t>
            </a:r>
            <a:endParaRPr lang="en-GB" sz="2200" dirty="0">
              <a:solidFill>
                <a:schemeClr val="bg1">
                  <a:lumMod val="75000"/>
                </a:schemeClr>
              </a:solidFill>
            </a:endParaRPr>
          </a:p>
        </p:txBody>
      </p:sp>
      <p:sp>
        <p:nvSpPr>
          <p:cNvPr id="13" name="TextBox 12"/>
          <p:cNvSpPr txBox="1"/>
          <p:nvPr userDrawn="1"/>
        </p:nvSpPr>
        <p:spPr>
          <a:xfrm rot="-2700000">
            <a:off x="2155809" y="6024207"/>
            <a:ext cx="1439818" cy="430887"/>
          </a:xfrm>
          <a:prstGeom prst="rect">
            <a:avLst/>
          </a:prstGeom>
          <a:noFill/>
        </p:spPr>
        <p:txBody>
          <a:bodyPr wrap="none" rtlCol="0">
            <a:spAutoFit/>
          </a:bodyPr>
          <a:lstStyle/>
          <a:p>
            <a:r>
              <a:rPr lang="en-GB" sz="2200" dirty="0" smtClean="0">
                <a:solidFill>
                  <a:schemeClr val="bg1">
                    <a:lumMod val="75000"/>
                  </a:schemeClr>
                </a:solidFill>
              </a:rPr>
              <a:t>Education</a:t>
            </a:r>
            <a:endParaRPr lang="en-GB" sz="2200" dirty="0">
              <a:solidFill>
                <a:schemeClr val="bg1">
                  <a:lumMod val="75000"/>
                </a:schemeClr>
              </a:solidFill>
            </a:endParaRPr>
          </a:p>
        </p:txBody>
      </p:sp>
      <p:sp>
        <p:nvSpPr>
          <p:cNvPr id="14" name="TextBox 13"/>
          <p:cNvSpPr txBox="1"/>
          <p:nvPr userDrawn="1"/>
        </p:nvSpPr>
        <p:spPr>
          <a:xfrm rot="-2700000">
            <a:off x="2587675" y="5797706"/>
            <a:ext cx="2141677" cy="430887"/>
          </a:xfrm>
          <a:prstGeom prst="rect">
            <a:avLst/>
          </a:prstGeom>
          <a:noFill/>
        </p:spPr>
        <p:txBody>
          <a:bodyPr wrap="none" rtlCol="0">
            <a:spAutoFit/>
          </a:bodyPr>
          <a:lstStyle/>
          <a:p>
            <a:pPr algn="l"/>
            <a:r>
              <a:rPr lang="en-GB" sz="2200" dirty="0" smtClean="0">
                <a:solidFill>
                  <a:schemeClr val="bg1">
                    <a:lumMod val="75000"/>
                  </a:schemeClr>
                </a:solidFill>
              </a:rPr>
              <a:t>Working parties</a:t>
            </a:r>
            <a:endParaRPr lang="en-GB" sz="2200" dirty="0">
              <a:solidFill>
                <a:schemeClr val="bg1">
                  <a:lumMod val="75000"/>
                </a:schemeClr>
              </a:solidFill>
            </a:endParaRPr>
          </a:p>
        </p:txBody>
      </p:sp>
      <p:sp>
        <p:nvSpPr>
          <p:cNvPr id="15" name="TextBox 14"/>
          <p:cNvSpPr txBox="1"/>
          <p:nvPr userDrawn="1"/>
        </p:nvSpPr>
        <p:spPr>
          <a:xfrm rot="-2700000">
            <a:off x="3238955" y="5948710"/>
            <a:ext cx="1754455" cy="430887"/>
          </a:xfrm>
          <a:prstGeom prst="rect">
            <a:avLst/>
          </a:prstGeom>
          <a:noFill/>
        </p:spPr>
        <p:txBody>
          <a:bodyPr wrap="none" rtlCol="0">
            <a:spAutoFit/>
          </a:bodyPr>
          <a:lstStyle/>
          <a:p>
            <a:r>
              <a:rPr lang="en-GB" sz="2200" dirty="0" smtClean="0">
                <a:solidFill>
                  <a:schemeClr val="bg1">
                    <a:lumMod val="75000"/>
                  </a:schemeClr>
                </a:solidFill>
              </a:rPr>
              <a:t>Volunteering</a:t>
            </a:r>
            <a:endParaRPr lang="en-GB" sz="2200" dirty="0">
              <a:solidFill>
                <a:schemeClr val="bg1">
                  <a:lumMod val="75000"/>
                </a:schemeClr>
              </a:solidFill>
            </a:endParaRPr>
          </a:p>
        </p:txBody>
      </p:sp>
      <p:sp>
        <p:nvSpPr>
          <p:cNvPr id="16" name="TextBox 15"/>
          <p:cNvSpPr txBox="1"/>
          <p:nvPr userDrawn="1"/>
        </p:nvSpPr>
        <p:spPr>
          <a:xfrm rot="-2700000">
            <a:off x="3898858" y="6040987"/>
            <a:ext cx="1393330" cy="430887"/>
          </a:xfrm>
          <a:prstGeom prst="rect">
            <a:avLst/>
          </a:prstGeom>
          <a:noFill/>
        </p:spPr>
        <p:txBody>
          <a:bodyPr wrap="none" rtlCol="0">
            <a:spAutoFit/>
          </a:bodyPr>
          <a:lstStyle/>
          <a:p>
            <a:r>
              <a:rPr lang="en-GB" sz="2200" dirty="0" smtClean="0">
                <a:solidFill>
                  <a:schemeClr val="bg1">
                    <a:lumMod val="75000"/>
                  </a:schemeClr>
                </a:solidFill>
              </a:rPr>
              <a:t>Research</a:t>
            </a:r>
            <a:endParaRPr lang="en-GB" sz="2200" dirty="0">
              <a:solidFill>
                <a:schemeClr val="bg1">
                  <a:lumMod val="75000"/>
                </a:schemeClr>
              </a:solidFill>
            </a:endParaRPr>
          </a:p>
        </p:txBody>
      </p:sp>
      <p:sp>
        <p:nvSpPr>
          <p:cNvPr id="17" name="TextBox 16"/>
          <p:cNvSpPr txBox="1"/>
          <p:nvPr userDrawn="1"/>
        </p:nvSpPr>
        <p:spPr>
          <a:xfrm rot="-2700000">
            <a:off x="4293259" y="5680259"/>
            <a:ext cx="2492990" cy="430887"/>
          </a:xfrm>
          <a:prstGeom prst="rect">
            <a:avLst/>
          </a:prstGeom>
          <a:noFill/>
        </p:spPr>
        <p:txBody>
          <a:bodyPr wrap="none" rtlCol="0">
            <a:spAutoFit/>
          </a:bodyPr>
          <a:lstStyle/>
          <a:p>
            <a:r>
              <a:rPr lang="en-GB" sz="2200" dirty="0" smtClean="0">
                <a:solidFill>
                  <a:schemeClr val="bg1">
                    <a:lumMod val="75000"/>
                  </a:schemeClr>
                </a:solidFill>
              </a:rPr>
              <a:t>Shaping</a:t>
            </a:r>
            <a:r>
              <a:rPr lang="en-GB" sz="2200" baseline="0" dirty="0" smtClean="0">
                <a:solidFill>
                  <a:schemeClr val="bg1">
                    <a:lumMod val="75000"/>
                  </a:schemeClr>
                </a:solidFill>
              </a:rPr>
              <a:t> the future</a:t>
            </a:r>
            <a:endParaRPr lang="en-GB" sz="2200" dirty="0">
              <a:solidFill>
                <a:schemeClr val="bg1">
                  <a:lumMod val="75000"/>
                </a:schemeClr>
              </a:solidFill>
            </a:endParaRPr>
          </a:p>
        </p:txBody>
      </p:sp>
      <p:sp>
        <p:nvSpPr>
          <p:cNvPr id="18" name="TextBox 17"/>
          <p:cNvSpPr txBox="1"/>
          <p:nvPr userDrawn="1"/>
        </p:nvSpPr>
        <p:spPr>
          <a:xfrm rot="-2700000">
            <a:off x="5027082" y="5960095"/>
            <a:ext cx="1596912" cy="430887"/>
          </a:xfrm>
          <a:prstGeom prst="rect">
            <a:avLst/>
          </a:prstGeom>
          <a:noFill/>
        </p:spPr>
        <p:txBody>
          <a:bodyPr wrap="none" rtlCol="0">
            <a:spAutoFit/>
          </a:bodyPr>
          <a:lstStyle/>
          <a:p>
            <a:r>
              <a:rPr lang="en-GB" sz="2200" dirty="0" smtClean="0">
                <a:solidFill>
                  <a:schemeClr val="bg1">
                    <a:lumMod val="75000"/>
                  </a:schemeClr>
                </a:solidFill>
              </a:rPr>
              <a:t>Networking</a:t>
            </a:r>
            <a:endParaRPr lang="en-GB" sz="2200" dirty="0">
              <a:solidFill>
                <a:schemeClr val="bg1">
                  <a:lumMod val="75000"/>
                </a:schemeClr>
              </a:solidFill>
            </a:endParaRPr>
          </a:p>
        </p:txBody>
      </p:sp>
      <p:sp>
        <p:nvSpPr>
          <p:cNvPr id="19" name="TextBox 18"/>
          <p:cNvSpPr txBox="1"/>
          <p:nvPr userDrawn="1"/>
        </p:nvSpPr>
        <p:spPr>
          <a:xfrm rot="-2700000">
            <a:off x="5390231" y="5565808"/>
            <a:ext cx="2759089" cy="430887"/>
          </a:xfrm>
          <a:prstGeom prst="rect">
            <a:avLst/>
          </a:prstGeom>
          <a:noFill/>
        </p:spPr>
        <p:txBody>
          <a:bodyPr wrap="none" rtlCol="0">
            <a:spAutoFit/>
          </a:bodyPr>
          <a:lstStyle/>
          <a:p>
            <a:r>
              <a:rPr lang="en-GB" sz="2200" dirty="0" smtClean="0">
                <a:solidFill>
                  <a:schemeClr val="bg1">
                    <a:lumMod val="75000"/>
                  </a:schemeClr>
                </a:solidFill>
              </a:rPr>
              <a:t>Professional</a:t>
            </a:r>
            <a:r>
              <a:rPr lang="en-GB" sz="2200" baseline="0" dirty="0" smtClean="0">
                <a:solidFill>
                  <a:schemeClr val="bg1">
                    <a:lumMod val="75000"/>
                  </a:schemeClr>
                </a:solidFill>
              </a:rPr>
              <a:t> support</a:t>
            </a:r>
            <a:endParaRPr lang="en-GB" sz="2200" dirty="0">
              <a:solidFill>
                <a:schemeClr val="bg1">
                  <a:lumMod val="75000"/>
                </a:schemeClr>
              </a:solidFill>
            </a:endParaRPr>
          </a:p>
        </p:txBody>
      </p:sp>
      <p:sp>
        <p:nvSpPr>
          <p:cNvPr id="20" name="TextBox 19"/>
          <p:cNvSpPr txBox="1"/>
          <p:nvPr userDrawn="1"/>
        </p:nvSpPr>
        <p:spPr>
          <a:xfrm rot="-2700000">
            <a:off x="6017373" y="5641310"/>
            <a:ext cx="2539478" cy="430887"/>
          </a:xfrm>
          <a:prstGeom prst="rect">
            <a:avLst/>
          </a:prstGeom>
          <a:noFill/>
        </p:spPr>
        <p:txBody>
          <a:bodyPr wrap="none" rtlCol="0">
            <a:spAutoFit/>
          </a:bodyPr>
          <a:lstStyle/>
          <a:p>
            <a:r>
              <a:rPr lang="en-GB" sz="2200" dirty="0" smtClean="0">
                <a:solidFill>
                  <a:schemeClr val="bg1">
                    <a:lumMod val="75000"/>
                  </a:schemeClr>
                </a:solidFill>
              </a:rPr>
              <a:t>Enterprise and risk</a:t>
            </a:r>
            <a:endParaRPr lang="en-GB" sz="2200" dirty="0">
              <a:solidFill>
                <a:schemeClr val="bg1">
                  <a:lumMod val="75000"/>
                </a:schemeClr>
              </a:solidFill>
            </a:endParaRPr>
          </a:p>
        </p:txBody>
      </p:sp>
      <p:sp>
        <p:nvSpPr>
          <p:cNvPr id="21" name="TextBox 20"/>
          <p:cNvSpPr txBox="1"/>
          <p:nvPr userDrawn="1"/>
        </p:nvSpPr>
        <p:spPr>
          <a:xfrm rot="-2700000">
            <a:off x="6634159" y="5767144"/>
            <a:ext cx="2178802" cy="430887"/>
          </a:xfrm>
          <a:prstGeom prst="rect">
            <a:avLst/>
          </a:prstGeom>
          <a:noFill/>
        </p:spPr>
        <p:txBody>
          <a:bodyPr wrap="none" rtlCol="0">
            <a:spAutoFit/>
          </a:bodyPr>
          <a:lstStyle/>
          <a:p>
            <a:r>
              <a:rPr lang="en-GB" sz="2200" dirty="0" smtClean="0">
                <a:solidFill>
                  <a:schemeClr val="bg1">
                    <a:lumMod val="75000"/>
                  </a:schemeClr>
                </a:solidFill>
              </a:rPr>
              <a:t>Learned</a:t>
            </a:r>
            <a:r>
              <a:rPr lang="en-GB" sz="2200" baseline="0" dirty="0" smtClean="0">
                <a:solidFill>
                  <a:schemeClr val="bg1">
                    <a:lumMod val="75000"/>
                  </a:schemeClr>
                </a:solidFill>
              </a:rPr>
              <a:t> society</a:t>
            </a:r>
            <a:endParaRPr lang="en-GB" sz="2200" dirty="0">
              <a:solidFill>
                <a:schemeClr val="bg1">
                  <a:lumMod val="75000"/>
                </a:schemeClr>
              </a:solidFill>
            </a:endParaRPr>
          </a:p>
        </p:txBody>
      </p:sp>
      <p:sp>
        <p:nvSpPr>
          <p:cNvPr id="22" name="TextBox 21"/>
          <p:cNvSpPr txBox="1"/>
          <p:nvPr userDrawn="1"/>
        </p:nvSpPr>
        <p:spPr>
          <a:xfrm rot="-2700000">
            <a:off x="7230849" y="5993648"/>
            <a:ext cx="1645002" cy="430887"/>
          </a:xfrm>
          <a:prstGeom prst="rect">
            <a:avLst/>
          </a:prstGeom>
          <a:noFill/>
        </p:spPr>
        <p:txBody>
          <a:bodyPr wrap="none" rtlCol="0">
            <a:spAutoFit/>
          </a:bodyPr>
          <a:lstStyle/>
          <a:p>
            <a:r>
              <a:rPr lang="en-GB" sz="2200" dirty="0" smtClean="0">
                <a:solidFill>
                  <a:schemeClr val="bg1">
                    <a:lumMod val="75000"/>
                  </a:schemeClr>
                </a:solidFill>
              </a:rPr>
              <a:t>Opportunity</a:t>
            </a:r>
            <a:endParaRPr lang="en-GB" sz="2200" dirty="0">
              <a:solidFill>
                <a:schemeClr val="bg1">
                  <a:lumMod val="75000"/>
                </a:schemeClr>
              </a:solidFill>
            </a:endParaRPr>
          </a:p>
        </p:txBody>
      </p:sp>
      <p:sp>
        <p:nvSpPr>
          <p:cNvPr id="23" name="TextBox 22"/>
          <p:cNvSpPr txBox="1"/>
          <p:nvPr userDrawn="1"/>
        </p:nvSpPr>
        <p:spPr>
          <a:xfrm rot="-2700000">
            <a:off x="7745744" y="5607754"/>
            <a:ext cx="2587568" cy="430887"/>
          </a:xfrm>
          <a:prstGeom prst="rect">
            <a:avLst/>
          </a:prstGeom>
          <a:noFill/>
        </p:spPr>
        <p:txBody>
          <a:bodyPr wrap="none" rtlCol="0">
            <a:spAutoFit/>
          </a:bodyPr>
          <a:lstStyle/>
          <a:p>
            <a:r>
              <a:rPr lang="en-GB" sz="2200" dirty="0" smtClean="0">
                <a:solidFill>
                  <a:schemeClr val="bg1">
                    <a:lumMod val="75000"/>
                  </a:schemeClr>
                </a:solidFill>
              </a:rPr>
              <a:t>International profile</a:t>
            </a:r>
            <a:endParaRPr lang="en-GB" sz="2200" dirty="0">
              <a:solidFill>
                <a:schemeClr val="bg1">
                  <a:lumMod val="75000"/>
                </a:schemeClr>
              </a:solidFill>
            </a:endParaRPr>
          </a:p>
        </p:txBody>
      </p:sp>
      <p:sp>
        <p:nvSpPr>
          <p:cNvPr id="24" name="TextBox 23"/>
          <p:cNvSpPr txBox="1"/>
          <p:nvPr userDrawn="1"/>
        </p:nvSpPr>
        <p:spPr>
          <a:xfrm rot="-2700000">
            <a:off x="8515225" y="6052370"/>
            <a:ext cx="1252266" cy="430887"/>
          </a:xfrm>
          <a:prstGeom prst="rect">
            <a:avLst/>
          </a:prstGeom>
          <a:noFill/>
        </p:spPr>
        <p:txBody>
          <a:bodyPr wrap="none" rtlCol="0">
            <a:spAutoFit/>
          </a:bodyPr>
          <a:lstStyle/>
          <a:p>
            <a:r>
              <a:rPr lang="en-GB" sz="2200" dirty="0" smtClean="0">
                <a:solidFill>
                  <a:schemeClr val="bg1">
                    <a:lumMod val="75000"/>
                  </a:schemeClr>
                </a:solidFill>
              </a:rPr>
              <a:t>Journals</a:t>
            </a:r>
            <a:endParaRPr lang="en-GB" sz="2200" dirty="0">
              <a:solidFill>
                <a:schemeClr val="bg1">
                  <a:lumMod val="75000"/>
                </a:schemeClr>
              </a:solidFill>
            </a:endParaRPr>
          </a:p>
        </p:txBody>
      </p:sp>
      <p:sp>
        <p:nvSpPr>
          <p:cNvPr id="25" name="TextBox 24"/>
          <p:cNvSpPr txBox="1"/>
          <p:nvPr userDrawn="1"/>
        </p:nvSpPr>
        <p:spPr>
          <a:xfrm rot="-2700000">
            <a:off x="8999987" y="6002037"/>
            <a:ext cx="1550424" cy="430887"/>
          </a:xfrm>
          <a:prstGeom prst="rect">
            <a:avLst/>
          </a:prstGeom>
          <a:noFill/>
        </p:spPr>
        <p:txBody>
          <a:bodyPr wrap="none" rtlCol="0">
            <a:spAutoFit/>
          </a:bodyPr>
          <a:lstStyle/>
          <a:p>
            <a:r>
              <a:rPr lang="en-GB" sz="2200" dirty="0" smtClean="0">
                <a:solidFill>
                  <a:schemeClr val="bg1">
                    <a:lumMod val="75000"/>
                  </a:schemeClr>
                </a:solidFill>
              </a:rPr>
              <a:t>Supporting</a:t>
            </a:r>
            <a:endParaRPr lang="en-GB" sz="2200" dirty="0">
              <a:solidFill>
                <a:schemeClr val="bg1">
                  <a:lumMod val="75000"/>
                </a:schemeClr>
              </a:solidFill>
            </a:endParaRPr>
          </a:p>
        </p:txBody>
      </p:sp>
      <p:sp>
        <p:nvSpPr>
          <p:cNvPr id="26" name="TextBox 25"/>
          <p:cNvSpPr txBox="1"/>
          <p:nvPr userDrawn="1"/>
        </p:nvSpPr>
        <p:spPr>
          <a:xfrm rot="-2700000">
            <a:off x="-663785" y="5546037"/>
            <a:ext cx="1361270" cy="430887"/>
          </a:xfrm>
          <a:prstGeom prst="rect">
            <a:avLst/>
          </a:prstGeom>
          <a:noFill/>
        </p:spPr>
        <p:txBody>
          <a:bodyPr wrap="none" rtlCol="0">
            <a:spAutoFit/>
          </a:bodyPr>
          <a:lstStyle/>
          <a:p>
            <a:r>
              <a:rPr lang="en-GB" sz="2200" dirty="0" smtClean="0">
                <a:solidFill>
                  <a:schemeClr val="bg1">
                    <a:lumMod val="75000"/>
                  </a:schemeClr>
                </a:solidFill>
              </a:rPr>
              <a:t>Expertise</a:t>
            </a:r>
            <a:endParaRPr lang="en-GB" sz="2200" dirty="0">
              <a:solidFill>
                <a:schemeClr val="bg1">
                  <a:lumMod val="75000"/>
                </a:schemeClr>
              </a:solidFill>
            </a:endParaRPr>
          </a:p>
        </p:txBody>
      </p:sp>
      <p:sp>
        <p:nvSpPr>
          <p:cNvPr id="27" name="TextBox 26"/>
          <p:cNvSpPr txBox="1"/>
          <p:nvPr userDrawn="1"/>
        </p:nvSpPr>
        <p:spPr>
          <a:xfrm rot="-2700000">
            <a:off x="-612202" y="5873208"/>
            <a:ext cx="1754006" cy="430887"/>
          </a:xfrm>
          <a:prstGeom prst="rect">
            <a:avLst/>
          </a:prstGeom>
          <a:noFill/>
        </p:spPr>
        <p:txBody>
          <a:bodyPr wrap="none" rtlCol="0">
            <a:spAutoFit/>
          </a:bodyPr>
          <a:lstStyle/>
          <a:p>
            <a:r>
              <a:rPr lang="en-GB" sz="2200" dirty="0" smtClean="0">
                <a:solidFill>
                  <a:schemeClr val="bg1">
                    <a:lumMod val="75000"/>
                  </a:schemeClr>
                </a:solidFill>
              </a:rPr>
              <a:t>Sponsorship</a:t>
            </a:r>
            <a:endParaRPr lang="en-GB" sz="2200" dirty="0">
              <a:solidFill>
                <a:schemeClr val="bg1">
                  <a:lumMod val="75000"/>
                </a:schemeClr>
              </a:solidFill>
            </a:endParaRPr>
          </a:p>
        </p:txBody>
      </p:sp>
      <p:sp>
        <p:nvSpPr>
          <p:cNvPr id="28" name="TextBox 27"/>
          <p:cNvSpPr txBox="1"/>
          <p:nvPr userDrawn="1"/>
        </p:nvSpPr>
        <p:spPr>
          <a:xfrm rot="-2700000">
            <a:off x="-251213" y="5655093"/>
            <a:ext cx="2603598" cy="430887"/>
          </a:xfrm>
          <a:prstGeom prst="rect">
            <a:avLst/>
          </a:prstGeom>
          <a:noFill/>
        </p:spPr>
        <p:txBody>
          <a:bodyPr wrap="none" rtlCol="0">
            <a:spAutoFit/>
          </a:bodyPr>
          <a:lstStyle/>
          <a:p>
            <a:r>
              <a:rPr lang="en-GB" sz="2200" dirty="0" smtClean="0">
                <a:solidFill>
                  <a:schemeClr val="bg1">
                    <a:lumMod val="75000"/>
                  </a:schemeClr>
                </a:solidFill>
              </a:rPr>
              <a:t>Thought leadership</a:t>
            </a:r>
            <a:endParaRPr lang="en-GB" sz="2200" dirty="0">
              <a:solidFill>
                <a:schemeClr val="bg1">
                  <a:lumMod val="75000"/>
                </a:schemeClr>
              </a:solidFill>
            </a:endParaRPr>
          </a:p>
        </p:txBody>
      </p:sp>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12 October 2018</a:t>
            </a:fld>
            <a:endParaRPr lang="en-GB" dirty="0"/>
          </a:p>
        </p:txBody>
      </p:sp>
    </p:spTree>
    <p:extLst>
      <p:ext uri="{BB962C8B-B14F-4D97-AF65-F5344CB8AC3E}">
        <p14:creationId xmlns:p14="http://schemas.microsoft.com/office/powerpoint/2010/main" val="2299159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bg1"/>
                </a:solidFill>
              </a:defRPr>
            </a:lvl1pPr>
          </a:lstStyle>
          <a:p>
            <a:fld id="{1744C141-B97D-4979-AB76-E8E6AB76C28B}" type="datetime4">
              <a:rPr lang="en-GB" smtClean="0"/>
              <a:pPr/>
              <a:t>12 October 2018</a:t>
            </a:fld>
            <a:endParaRPr lang="en-GB" dirty="0"/>
          </a:p>
        </p:txBody>
      </p:sp>
    </p:spTree>
    <p:extLst>
      <p:ext uri="{BB962C8B-B14F-4D97-AF65-F5344CB8AC3E}">
        <p14:creationId xmlns:p14="http://schemas.microsoft.com/office/powerpoint/2010/main" val="25266253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12 October 2018</a:t>
            </a:fld>
            <a:endParaRPr lang="en-GB" dirty="0"/>
          </a:p>
        </p:txBody>
      </p:sp>
    </p:spTree>
    <p:extLst>
      <p:ext uri="{BB962C8B-B14F-4D97-AF65-F5344CB8AC3E}">
        <p14:creationId xmlns:p14="http://schemas.microsoft.com/office/powerpoint/2010/main" val="26148595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29" y="6410326"/>
            <a:ext cx="2378471" cy="331788"/>
          </a:xfrm>
        </p:spPr>
        <p:txBody>
          <a:bodyPr/>
          <a:lstStyle>
            <a:lvl1pPr>
              <a:defRPr>
                <a:solidFill>
                  <a:schemeClr val="tx1"/>
                </a:solidFill>
              </a:defRPr>
            </a:lvl1pPr>
          </a:lstStyle>
          <a:p>
            <a:fld id="{1744C141-B97D-4979-AB76-E8E6AB76C28B}" type="datetime4">
              <a:rPr lang="en-GB" smtClean="0"/>
              <a:pPr/>
              <a:t>12 October 2018</a:t>
            </a:fld>
            <a:endParaRPr lang="en-GB" dirty="0"/>
          </a:p>
        </p:txBody>
      </p:sp>
    </p:spTree>
    <p:extLst>
      <p:ext uri="{BB962C8B-B14F-4D97-AF65-F5344CB8AC3E}">
        <p14:creationId xmlns:p14="http://schemas.microsoft.com/office/powerpoint/2010/main" val="24523488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8229" y="2133602"/>
            <a:ext cx="7723585" cy="1295399"/>
          </a:xfrm>
        </p:spPr>
        <p:txBody>
          <a:bodyPr anchor="t"/>
          <a:lstStyle>
            <a:lvl1pPr>
              <a:defRPr sz="36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428230" y="2781300"/>
            <a:ext cx="6631517" cy="1007740"/>
          </a:xfrm>
        </p:spPr>
        <p:txBody>
          <a:bodyPr/>
          <a:lstStyle>
            <a:lvl1pPr marL="0" indent="0">
              <a:spcBef>
                <a:spcPts val="0"/>
              </a:spcBef>
              <a:buFontTx/>
              <a:buNone/>
              <a:defRPr sz="2600">
                <a:solidFill>
                  <a:schemeClr val="tx1"/>
                </a:solidFill>
              </a:defRPr>
            </a:lvl1pPr>
          </a:lstStyle>
          <a:p>
            <a:pPr lvl="0"/>
            <a:r>
              <a:rPr lang="en-US" noProof="0" smtClean="0"/>
              <a:t>Click to edit Master subtitle style</a:t>
            </a:r>
            <a:endParaRPr lang="en-GB" noProof="0" dirty="0" smtClean="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0586" y="248907"/>
            <a:ext cx="258860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428230" y="6410326"/>
            <a:ext cx="1500435"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pPr/>
              <a:t>12 October 2018</a:t>
            </a:fld>
            <a:endParaRPr lang="en-GB" dirty="0"/>
          </a:p>
        </p:txBody>
      </p:sp>
    </p:spTree>
    <p:extLst>
      <p:ext uri="{BB962C8B-B14F-4D97-AF65-F5344CB8AC3E}">
        <p14:creationId xmlns:p14="http://schemas.microsoft.com/office/powerpoint/2010/main" val="9073070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pPr/>
              <a:t>12 October 2018</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Tree>
    <p:extLst>
      <p:ext uri="{BB962C8B-B14F-4D97-AF65-F5344CB8AC3E}">
        <p14:creationId xmlns:p14="http://schemas.microsoft.com/office/powerpoint/2010/main" val="173654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229" y="404813"/>
            <a:ext cx="898247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428229" y="1557338"/>
            <a:ext cx="8982471"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28" name="Rectangle 4"/>
          <p:cNvSpPr>
            <a:spLocks noGrp="1" noChangeArrowheads="1"/>
          </p:cNvSpPr>
          <p:nvPr>
            <p:ph type="dt" sz="half" idx="2"/>
          </p:nvPr>
        </p:nvSpPr>
        <p:spPr bwMode="auto">
          <a:xfrm>
            <a:off x="428231" y="6410326"/>
            <a:ext cx="2184134"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fld id="{0D5A5B80-4E0E-41F8-BFF5-504EC24C412E}" type="datetime4">
              <a:rPr lang="en-GB" smtClean="0"/>
              <a:pPr/>
              <a:t>12 October 2018</a:t>
            </a:fld>
            <a:endParaRPr lang="en-GB" dirty="0"/>
          </a:p>
        </p:txBody>
      </p:sp>
      <p:sp>
        <p:nvSpPr>
          <p:cNvPr id="1029" name="Rectangle 5"/>
          <p:cNvSpPr>
            <a:spLocks noGrp="1" noChangeArrowheads="1"/>
          </p:cNvSpPr>
          <p:nvPr>
            <p:ph type="ftr" sz="quarter" idx="3"/>
          </p:nvPr>
        </p:nvSpPr>
        <p:spPr bwMode="auto">
          <a:xfrm>
            <a:off x="2612366" y="6410326"/>
            <a:ext cx="4681273"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endParaRPr lang="en-GB"/>
          </a:p>
        </p:txBody>
      </p:sp>
      <p:sp>
        <p:nvSpPr>
          <p:cNvPr id="1030" name="Rectangle 6"/>
          <p:cNvSpPr>
            <a:spLocks noGrp="1" noChangeArrowheads="1"/>
          </p:cNvSpPr>
          <p:nvPr>
            <p:ph type="sldNum" sz="quarter" idx="4"/>
          </p:nvPr>
        </p:nvSpPr>
        <p:spPr bwMode="auto">
          <a:xfrm>
            <a:off x="8776099" y="6402390"/>
            <a:ext cx="70167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fld id="{65C5C0B4-F90D-4B90-B187-E84366B07232}" type="slidenum">
              <a:rPr lang="en-GB" smtClean="0"/>
              <a:pPr/>
              <a:t>‹#›</a:t>
            </a:fld>
            <a:endParaRPr lang="en-GB" dirty="0"/>
          </a:p>
        </p:txBody>
      </p:sp>
      <p:sp>
        <p:nvSpPr>
          <p:cNvPr id="1031" name="Line 7"/>
          <p:cNvSpPr>
            <a:spLocks noChangeShapeType="1"/>
          </p:cNvSpPr>
          <p:nvPr/>
        </p:nvSpPr>
        <p:spPr bwMode="auto">
          <a:xfrm>
            <a:off x="507341" y="6329363"/>
            <a:ext cx="8891323" cy="0"/>
          </a:xfrm>
          <a:prstGeom prst="line">
            <a:avLst/>
          </a:prstGeom>
          <a:noFill/>
          <a:ln w="12700">
            <a:solidFill>
              <a:srgbClr val="D9AB1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0" name="Group 64"/>
          <p:cNvGrpSpPr/>
          <p:nvPr/>
        </p:nvGrpSpPr>
        <p:grpSpPr>
          <a:xfrm>
            <a:off x="-3137353" y="0"/>
            <a:ext cx="3018256"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r>
                <a:rPr lang="en-GB" sz="1000" b="1" dirty="0" smtClean="0">
                  <a:solidFill>
                    <a:schemeClr val="accent2"/>
                  </a:solidFill>
                </a:rPr>
                <a:t>Colour</a:t>
              </a:r>
              <a:r>
                <a:rPr lang="en-GB" sz="1000" b="1" baseline="0" dirty="0" smtClean="0">
                  <a:solidFill>
                    <a:schemeClr val="accent2"/>
                  </a:solidFill>
                </a:rPr>
                <a:t> palette for PowerPoint presentations</a:t>
              </a:r>
              <a:endParaRPr lang="en-US" sz="1000" b="1" dirty="0">
                <a:solidFill>
                  <a:schemeClr val="accent2"/>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r>
                  <a:rPr lang="en-GB" sz="1000" dirty="0" smtClean="0"/>
                  <a:t>Dark blue</a:t>
                </a:r>
              </a:p>
              <a:p>
                <a:r>
                  <a:rPr lang="en-GB" sz="1000" dirty="0" smtClean="0"/>
                  <a:t>R17</a:t>
                </a:r>
                <a:r>
                  <a:rPr lang="en-GB" sz="1000" baseline="0" dirty="0" smtClean="0"/>
                  <a:t>  G52  B88</a:t>
                </a:r>
                <a:endParaRPr lang="en-US" sz="1000" dirty="0"/>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15"/>
              <p:cNvSpPr txBox="1"/>
              <p:nvPr userDrawn="1"/>
            </p:nvSpPr>
            <p:spPr>
              <a:xfrm>
                <a:off x="-2500363" y="365095"/>
                <a:ext cx="2214579" cy="307777"/>
              </a:xfrm>
              <a:prstGeom prst="rect">
                <a:avLst/>
              </a:prstGeom>
              <a:noFill/>
            </p:spPr>
            <p:txBody>
              <a:bodyPr wrap="square" lIns="0" tIns="0" rIns="0" bIns="0" rtlCol="0">
                <a:spAutoFit/>
              </a:bodyPr>
              <a:lstStyle/>
              <a:p>
                <a:r>
                  <a:rPr lang="en-GB" sz="1000" dirty="0" smtClean="0"/>
                  <a:t>Gold</a:t>
                </a:r>
              </a:p>
              <a:p>
                <a:r>
                  <a:rPr lang="en-GB" sz="1000" dirty="0" smtClean="0"/>
                  <a:t>R217</a:t>
                </a:r>
                <a:r>
                  <a:rPr lang="en-GB" sz="1000" baseline="0" dirty="0" smtClean="0"/>
                  <a:t>  G171  B22</a:t>
                </a:r>
                <a:endParaRPr lang="en-US" sz="800" dirty="0"/>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8"/>
              <p:cNvSpPr txBox="1"/>
              <p:nvPr userDrawn="1"/>
            </p:nvSpPr>
            <p:spPr>
              <a:xfrm>
                <a:off x="-2500363" y="63509"/>
                <a:ext cx="2214579" cy="307777"/>
              </a:xfrm>
              <a:prstGeom prst="rect">
                <a:avLst/>
              </a:prstGeom>
              <a:noFill/>
            </p:spPr>
            <p:txBody>
              <a:bodyPr wrap="square" lIns="0" tIns="0" rIns="0" bIns="0" rtlCol="0">
                <a:spAutoFit/>
              </a:bodyPr>
              <a:lstStyle/>
              <a:p>
                <a:r>
                  <a:rPr lang="en-GB" sz="1000" dirty="0" smtClean="0"/>
                  <a:t>Mid blue</a:t>
                </a:r>
              </a:p>
              <a:p>
                <a:r>
                  <a:rPr lang="en-GB" sz="1000" dirty="0" smtClean="0"/>
                  <a:t>R64</a:t>
                </a:r>
                <a:r>
                  <a:rPr lang="en-GB" sz="1000" baseline="0" dirty="0" smtClean="0"/>
                  <a:t>  G150  B184</a:t>
                </a:r>
                <a:endParaRPr lang="en-US" sz="1000" dirty="0"/>
              </a:p>
            </p:txBody>
          </p:sp>
        </p:grpSp>
        <p:sp>
          <p:nvSpPr>
            <p:cNvPr id="17" name="TextBox 16"/>
            <p:cNvSpPr txBox="1"/>
            <p:nvPr userDrawn="1"/>
          </p:nvSpPr>
          <p:spPr>
            <a:xfrm>
              <a:off x="-2982572" y="2122984"/>
              <a:ext cx="2399127" cy="153888"/>
            </a:xfrm>
            <a:prstGeom prst="rect">
              <a:avLst/>
            </a:prstGeom>
            <a:noFill/>
          </p:spPr>
          <p:txBody>
            <a:bodyPr wrap="square" lIns="0" tIns="0" rIns="0" bIns="0" rtlCol="0">
              <a:spAutoFit/>
            </a:bodyPr>
            <a:lstStyle/>
            <a:p>
              <a:r>
                <a:rPr lang="en-GB" sz="1000" b="1" dirty="0" smtClean="0">
                  <a:solidFill>
                    <a:schemeClr val="accent1"/>
                  </a:solidFill>
                </a:rPr>
                <a:t>Secondary colour palette</a:t>
              </a:r>
              <a:endParaRPr lang="en-US" sz="1000" b="1" dirty="0">
                <a:solidFill>
                  <a:schemeClr val="accent1"/>
                </a:solidFill>
              </a:endParaRPr>
            </a:p>
          </p:txBody>
        </p:sp>
        <p:sp>
          <p:nvSpPr>
            <p:cNvPr id="18" name="TextBox 17"/>
            <p:cNvSpPr txBox="1"/>
            <p:nvPr userDrawn="1"/>
          </p:nvSpPr>
          <p:spPr>
            <a:xfrm>
              <a:off x="-2982572" y="260648"/>
              <a:ext cx="2399127" cy="153888"/>
            </a:xfrm>
            <a:prstGeom prst="rect">
              <a:avLst/>
            </a:prstGeom>
            <a:noFill/>
          </p:spPr>
          <p:txBody>
            <a:bodyPr wrap="square" lIns="0" tIns="0" rIns="0" bIns="0" rtlCol="0">
              <a:spAutoFit/>
            </a:bodyPr>
            <a:lstStyle/>
            <a:p>
              <a:pPr>
                <a:tabLst>
                  <a:tab pos="2419350" algn="l"/>
                </a:tabLst>
              </a:pPr>
              <a:r>
                <a:rPr lang="en-GB" sz="1000" b="1" dirty="0" smtClean="0">
                  <a:solidFill>
                    <a:schemeClr val="accent1"/>
                  </a:solidFill>
                </a:rPr>
                <a:t>Primary colour palette</a:t>
              </a:r>
              <a:endParaRPr lang="en-US" sz="1000" b="1" dirty="0">
                <a:solidFill>
                  <a:schemeClr val="accent1"/>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userDrawn="1"/>
            </p:nvSpPr>
            <p:spPr>
              <a:xfrm>
                <a:off x="-2500363" y="63509"/>
                <a:ext cx="2214579" cy="307777"/>
              </a:xfrm>
              <a:prstGeom prst="rect">
                <a:avLst/>
              </a:prstGeom>
              <a:noFill/>
            </p:spPr>
            <p:txBody>
              <a:bodyPr wrap="square" lIns="0" tIns="0" rIns="0" bIns="0" rtlCol="0">
                <a:spAutoFit/>
              </a:bodyPr>
              <a:lstStyle/>
              <a:p>
                <a:r>
                  <a:rPr lang="en-GB" sz="1000" dirty="0" smtClean="0"/>
                  <a:t>Light grey</a:t>
                </a:r>
              </a:p>
              <a:p>
                <a:r>
                  <a:rPr lang="en-GB" sz="1000" dirty="0" smtClean="0"/>
                  <a:t>R220</a:t>
                </a:r>
                <a:r>
                  <a:rPr lang="en-GB" sz="1000" baseline="0" dirty="0" smtClean="0"/>
                  <a:t>  G221  B217</a:t>
                </a:r>
                <a:endParaRPr lang="en-US" sz="1000" dirty="0"/>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Pea green</a:t>
                </a:r>
              </a:p>
              <a:p>
                <a:r>
                  <a:rPr lang="en-GB" sz="1000" dirty="0" smtClean="0"/>
                  <a:t>R121</a:t>
                </a:r>
                <a:r>
                  <a:rPr lang="en-GB" sz="1000" baseline="0" dirty="0" smtClean="0"/>
                  <a:t>  G163  B42</a:t>
                </a:r>
                <a:endParaRPr lang="en-US" sz="1000" dirty="0"/>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r>
                  <a:rPr lang="en-GB" sz="1000" dirty="0" smtClean="0"/>
                  <a:t>Forest green</a:t>
                </a:r>
              </a:p>
              <a:p>
                <a:r>
                  <a:rPr lang="en-GB" sz="1000" dirty="0" smtClean="0"/>
                  <a:t>R</a:t>
                </a:r>
                <a:r>
                  <a:rPr lang="en-GB" sz="1000" baseline="0" dirty="0" smtClean="0"/>
                  <a:t>0 G132  B82</a:t>
                </a:r>
                <a:endParaRPr lang="en-US" sz="1000" dirty="0"/>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Bottle green</a:t>
                </a:r>
              </a:p>
              <a:p>
                <a:r>
                  <a:rPr lang="en-GB" sz="1000" dirty="0" smtClean="0"/>
                  <a:t>R17</a:t>
                </a:r>
                <a:r>
                  <a:rPr lang="en-GB" sz="1000" baseline="0" dirty="0" smtClean="0"/>
                  <a:t>  G179  B162</a:t>
                </a:r>
                <a:endParaRPr lang="en-US" sz="1000" dirty="0"/>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Cyan</a:t>
                </a:r>
              </a:p>
              <a:p>
                <a:r>
                  <a:rPr lang="en-GB" sz="1000" dirty="0" smtClean="0"/>
                  <a:t>R0</a:t>
                </a:r>
                <a:r>
                  <a:rPr lang="en-GB" sz="1000" baseline="0" dirty="0" smtClean="0"/>
                  <a:t>  G156  B200</a:t>
                </a:r>
                <a:endParaRPr lang="en-US" sz="1000" dirty="0"/>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r>
                  <a:rPr lang="en-GB" sz="1000" dirty="0" smtClean="0"/>
                  <a:t>Light blue</a:t>
                </a:r>
              </a:p>
              <a:p>
                <a:r>
                  <a:rPr lang="en-GB" sz="1000" dirty="0" smtClean="0"/>
                  <a:t>R124</a:t>
                </a:r>
                <a:r>
                  <a:rPr lang="en-GB" sz="1000" baseline="0" dirty="0" smtClean="0"/>
                  <a:t>  G179  B225</a:t>
                </a:r>
                <a:endParaRPr lang="en-US" sz="1000" dirty="0"/>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Violet</a:t>
                </a:r>
              </a:p>
              <a:p>
                <a:r>
                  <a:rPr lang="en-GB" sz="1000" dirty="0" smtClean="0"/>
                  <a:t>R128</a:t>
                </a:r>
                <a:r>
                  <a:rPr lang="en-GB" sz="1000" baseline="0" dirty="0" smtClean="0"/>
                  <a:t>  G118  B207</a:t>
                </a:r>
                <a:endParaRPr lang="en-US" sz="1000" dirty="0"/>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Purple</a:t>
                </a:r>
              </a:p>
              <a:p>
                <a:r>
                  <a:rPr lang="en-GB" sz="1000" dirty="0" smtClean="0"/>
                  <a:t>R143</a:t>
                </a:r>
                <a:r>
                  <a:rPr lang="en-GB" sz="1000" baseline="0" dirty="0" smtClean="0"/>
                  <a:t>  G70  B147</a:t>
                </a:r>
                <a:endParaRPr lang="en-US" sz="1000" dirty="0"/>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userDrawn="1"/>
            </p:nvSpPr>
            <p:spPr>
              <a:xfrm>
                <a:off x="-2500363" y="696778"/>
                <a:ext cx="2214579" cy="307777"/>
              </a:xfrm>
              <a:prstGeom prst="rect">
                <a:avLst/>
              </a:prstGeom>
              <a:noFill/>
            </p:spPr>
            <p:txBody>
              <a:bodyPr wrap="square" lIns="0" tIns="0" rIns="0" bIns="0" rtlCol="0">
                <a:spAutoFit/>
              </a:bodyPr>
              <a:lstStyle/>
              <a:p>
                <a:r>
                  <a:rPr lang="en-GB" sz="1000" dirty="0" err="1" smtClean="0"/>
                  <a:t>Fuscia</a:t>
                </a:r>
                <a:endParaRPr lang="en-GB" sz="1000" dirty="0" smtClean="0"/>
              </a:p>
              <a:p>
                <a:r>
                  <a:rPr lang="en-GB" sz="1000" dirty="0" smtClean="0"/>
                  <a:t>R233</a:t>
                </a:r>
                <a:r>
                  <a:rPr lang="en-GB" sz="1000" baseline="0" dirty="0" smtClean="0"/>
                  <a:t>  G69  B140</a:t>
                </a:r>
                <a:endParaRPr lang="en-US" sz="1000" dirty="0"/>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Red</a:t>
                </a:r>
              </a:p>
              <a:p>
                <a:r>
                  <a:rPr lang="en-GB" sz="1000" dirty="0" smtClean="0"/>
                  <a:t>R200</a:t>
                </a:r>
                <a:r>
                  <a:rPr lang="en-GB" sz="1000" baseline="0" dirty="0" smtClean="0"/>
                  <a:t>  G30  B69</a:t>
                </a:r>
                <a:endParaRPr lang="en-US" sz="1000" dirty="0"/>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userDrawn="1"/>
            </p:nvSpPr>
            <p:spPr>
              <a:xfrm>
                <a:off x="-2500363" y="696778"/>
                <a:ext cx="2214579" cy="307777"/>
              </a:xfrm>
              <a:prstGeom prst="rect">
                <a:avLst/>
              </a:prstGeom>
              <a:noFill/>
            </p:spPr>
            <p:txBody>
              <a:bodyPr wrap="square" lIns="0" tIns="0" rIns="0" bIns="0" rtlCol="0">
                <a:spAutoFit/>
              </a:bodyPr>
              <a:lstStyle/>
              <a:p>
                <a:r>
                  <a:rPr lang="en-GB" sz="1000" dirty="0" smtClean="0"/>
                  <a:t>Orange</a:t>
                </a:r>
              </a:p>
              <a:p>
                <a:r>
                  <a:rPr lang="en-GB" sz="1000" dirty="0" smtClean="0"/>
                  <a:t>R238</a:t>
                </a:r>
                <a:r>
                  <a:rPr lang="en-GB" sz="1000" baseline="0" dirty="0" smtClean="0"/>
                  <a:t>  G116  29</a:t>
                </a:r>
                <a:endParaRPr lang="en-US" sz="1000" dirty="0"/>
              </a:p>
            </p:txBody>
          </p:sp>
        </p:grpSp>
      </p:grpSp>
      <p:sp>
        <p:nvSpPr>
          <p:cNvPr id="58" name="Rectangle 57"/>
          <p:cNvSpPr/>
          <p:nvPr/>
        </p:nvSpPr>
        <p:spPr>
          <a:xfrm>
            <a:off x="-2989412" y="2351160"/>
            <a:ext cx="309565"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2503532" y="2348881"/>
            <a:ext cx="2399128" cy="307777"/>
          </a:xfrm>
          <a:prstGeom prst="rect">
            <a:avLst/>
          </a:prstGeom>
          <a:noFill/>
        </p:spPr>
        <p:txBody>
          <a:bodyPr wrap="square" lIns="0" tIns="0" rIns="0" bIns="0" rtlCol="0">
            <a:spAutoFit/>
          </a:bodyPr>
          <a:lstStyle/>
          <a:p>
            <a:r>
              <a:rPr lang="en-GB" sz="1000" dirty="0" smtClean="0"/>
              <a:t>Dark grey</a:t>
            </a:r>
          </a:p>
          <a:p>
            <a:r>
              <a:rPr lang="en-GB" sz="1000" dirty="0" smtClean="0"/>
              <a:t>R63</a:t>
            </a:r>
            <a:r>
              <a:rPr lang="en-GB" sz="1000" baseline="0" dirty="0" smtClean="0"/>
              <a:t>  G69  B72</a:t>
            </a:r>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64" r:id="rId5"/>
    <p:sldLayoutId id="2147483666" r:id="rId6"/>
    <p:sldLayoutId id="2147483668" r:id="rId7"/>
    <p:sldLayoutId id="2147483669" r:id="rId8"/>
    <p:sldLayoutId id="2147483650" r:id="rId9"/>
    <p:sldLayoutId id="2147483652" r:id="rId10"/>
    <p:sldLayoutId id="2147483653" r:id="rId11"/>
    <p:sldLayoutId id="2147483654" r:id="rId12"/>
    <p:sldLayoutId id="2147483655" r:id="rId13"/>
    <p:sldLayoutId id="2147483657" r:id="rId14"/>
    <p:sldLayoutId id="2147483660" r:id="rId15"/>
  </p:sldLayoutIdLst>
  <p:timing>
    <p:tnLst>
      <p:par>
        <p:cTn id="1" dur="indefinite" restart="never" nodeType="tmRoot"/>
      </p:par>
    </p:tnLst>
  </p:timing>
  <p:hf hdr="0" ftr="0"/>
  <p:txStyles>
    <p:titleStyle>
      <a:lvl1pPr algn="l" rtl="0" eaLnBrk="1" fontAlgn="base" hangingPunct="1">
        <a:spcBef>
          <a:spcPct val="0"/>
        </a:spcBef>
        <a:spcAft>
          <a:spcPct val="0"/>
        </a:spcAft>
        <a:defRPr sz="3200" b="1">
          <a:solidFill>
            <a:srgbClr val="D9AB16"/>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D9AB16"/>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D9AB16"/>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D9AB16"/>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D9AB16"/>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D9AB16"/>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www.actuaries.org.uk/research-and-resources/pages/consultation-responses" TargetMode="Externa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Consultation Responses</a:t>
            </a:r>
            <a:br>
              <a:rPr lang="en-GB" dirty="0" smtClean="0"/>
            </a:br>
            <a:r>
              <a:rPr lang="en-GB" dirty="0" smtClean="0"/>
              <a:t/>
            </a:r>
            <a:br>
              <a:rPr lang="en-GB" dirty="0" smtClean="0"/>
            </a:br>
            <a:r>
              <a:rPr lang="en-GB" dirty="0" smtClean="0"/>
              <a:t>A Volunteer Guide</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sz="1600" dirty="0" smtClean="0"/>
              <a:t>For further information please contact:</a:t>
            </a:r>
            <a:br>
              <a:rPr lang="en-GB" sz="1600" dirty="0" smtClean="0"/>
            </a:br>
            <a:r>
              <a:rPr lang="en-GB" sz="1600" dirty="0" smtClean="0"/>
              <a:t>policy@actuaries.org.uk</a:t>
            </a:r>
            <a:endParaRPr lang="en-GB"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416496" y="1556792"/>
            <a:ext cx="8845250" cy="4824536"/>
          </a:xfrm>
        </p:spPr>
        <p:txBody>
          <a:bodyPr/>
          <a:lstStyle/>
          <a:p>
            <a:pPr lvl="0">
              <a:buFont typeface="Arial" pitchFamily="34" charset="0"/>
              <a:buChar char="•"/>
            </a:pPr>
            <a:r>
              <a:rPr lang="en-GB" sz="1800" dirty="0" smtClean="0"/>
              <a:t> Why do we respond to consultations?</a:t>
            </a:r>
          </a:p>
          <a:p>
            <a:pPr lvl="0"/>
            <a:r>
              <a:rPr lang="en-GB" sz="1400" dirty="0" smtClean="0"/>
              <a:t>Responding to consultations allows the </a:t>
            </a:r>
            <a:r>
              <a:rPr lang="en-GB" sz="1400" dirty="0" err="1" smtClean="0"/>
              <a:t>IFoA</a:t>
            </a:r>
            <a:r>
              <a:rPr lang="en-GB" sz="1400" dirty="0" smtClean="0"/>
              <a:t> to engage with our key stakeholders on matters that are relevant to actuarial science and to speak up on relevant issues of public interest, raising awareness of the work of actuaries and the value we add to society.</a:t>
            </a:r>
            <a:endParaRPr lang="en-GB" sz="1800" dirty="0" smtClean="0"/>
          </a:p>
          <a:p>
            <a:pPr lvl="0">
              <a:buFont typeface="Arial" pitchFamily="34" charset="0"/>
              <a:buChar char="•"/>
            </a:pPr>
            <a:endParaRPr lang="en-GB" sz="1800" dirty="0" smtClean="0"/>
          </a:p>
          <a:p>
            <a:pPr>
              <a:buFont typeface="Arial" pitchFamily="34" charset="0"/>
              <a:buChar char="•"/>
            </a:pPr>
            <a:r>
              <a:rPr lang="en-GB" sz="1800" dirty="0" smtClean="0"/>
              <a:t> Why do we need member input?</a:t>
            </a:r>
            <a:endParaRPr lang="en-GB" sz="2000" dirty="0" smtClean="0"/>
          </a:p>
          <a:p>
            <a:r>
              <a:rPr lang="en-GB" sz="1400" dirty="0" smtClean="0"/>
              <a:t>As a membership organisation it is important that our external communications are reflective of the whole membership, who have a variety of experience and expertise. We respond to consultations that are relevant to our members daily working life and so the member intellectual capital is vital for considering the reality and practicality of many of the themes covered in consultations.</a:t>
            </a:r>
          </a:p>
          <a:p>
            <a:endParaRPr lang="en-GB" sz="1800" dirty="0" smtClean="0"/>
          </a:p>
          <a:p>
            <a:pPr>
              <a:buFont typeface="Arial" pitchFamily="34" charset="0"/>
              <a:buChar char="•"/>
            </a:pPr>
            <a:r>
              <a:rPr lang="en-GB" sz="1800" dirty="0" smtClean="0"/>
              <a:t> What you would gain from contributing to consultation response?</a:t>
            </a:r>
          </a:p>
          <a:p>
            <a:pPr lvl="1">
              <a:spcBef>
                <a:spcPts val="0"/>
              </a:spcBef>
              <a:buFont typeface="Arial" pitchFamily="34" charset="0"/>
              <a:buChar char="•"/>
            </a:pPr>
            <a:r>
              <a:rPr lang="en-GB" sz="1400" dirty="0" smtClean="0">
                <a:solidFill>
                  <a:schemeClr val="bg1"/>
                </a:solidFill>
              </a:rPr>
              <a:t>Help shape the future of actuarial science</a:t>
            </a:r>
          </a:p>
          <a:p>
            <a:pPr lvl="1">
              <a:spcBef>
                <a:spcPts val="0"/>
              </a:spcBef>
              <a:buFont typeface="Arial" pitchFamily="34" charset="0"/>
              <a:buChar char="•"/>
            </a:pPr>
            <a:r>
              <a:rPr lang="en-GB" sz="1400" dirty="0" smtClean="0">
                <a:solidFill>
                  <a:schemeClr val="bg1"/>
                </a:solidFill>
              </a:rPr>
              <a:t>Further your personal development</a:t>
            </a:r>
          </a:p>
          <a:p>
            <a:pPr lvl="1">
              <a:spcBef>
                <a:spcPts val="0"/>
              </a:spcBef>
              <a:buFont typeface="Arial" pitchFamily="34" charset="0"/>
              <a:buChar char="•"/>
            </a:pPr>
            <a:r>
              <a:rPr lang="en-GB" sz="1400" dirty="0" smtClean="0">
                <a:solidFill>
                  <a:schemeClr val="bg1"/>
                </a:solidFill>
              </a:rPr>
              <a:t>Achieve recognition of having expertise in your chosen area, or of having made a significant contribution to its development</a:t>
            </a:r>
          </a:p>
          <a:p>
            <a:pPr lvl="1">
              <a:spcBef>
                <a:spcPts val="0"/>
              </a:spcBef>
              <a:buFont typeface="Arial" pitchFamily="34" charset="0"/>
              <a:buChar char="•"/>
            </a:pPr>
            <a:r>
              <a:rPr lang="en-GB" sz="1400" dirty="0" smtClean="0">
                <a:solidFill>
                  <a:schemeClr val="bg1"/>
                </a:solidFill>
              </a:rPr>
              <a:t>Meet new people who have a common interest</a:t>
            </a:r>
          </a:p>
          <a:p>
            <a:pPr lvl="1">
              <a:spcBef>
                <a:spcPts val="0"/>
              </a:spcBef>
              <a:buFont typeface="Arial" pitchFamily="34" charset="0"/>
              <a:buChar char="•"/>
            </a:pPr>
            <a:r>
              <a:rPr lang="en-GB" sz="1400" dirty="0" smtClean="0">
                <a:solidFill>
                  <a:schemeClr val="bg1"/>
                </a:solidFill>
              </a:rPr>
              <a:t>Contribute to your CPD activity</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272480" y="1412776"/>
            <a:ext cx="9001000" cy="5040560"/>
          </a:xfrm>
        </p:spPr>
        <p:txBody>
          <a:bodyPr/>
          <a:lstStyle/>
          <a:p>
            <a:pPr lvl="0"/>
            <a:r>
              <a:rPr lang="en-GB" sz="1800" dirty="0" smtClean="0">
                <a:solidFill>
                  <a:schemeClr val="accent1"/>
                </a:solidFill>
              </a:rPr>
              <a:t>Task Specification</a:t>
            </a:r>
          </a:p>
          <a:p>
            <a:pPr lvl="0"/>
            <a:r>
              <a:rPr lang="en-GB" sz="1400" dirty="0" smtClean="0"/>
              <a:t>With appropriate support from the </a:t>
            </a:r>
            <a:r>
              <a:rPr lang="en-GB" sz="1400" dirty="0" err="1" smtClean="0"/>
              <a:t>IFoA</a:t>
            </a:r>
            <a:r>
              <a:rPr lang="en-GB" sz="1400" dirty="0" smtClean="0"/>
              <a:t> policy team, volunteers are expected to: </a:t>
            </a:r>
          </a:p>
          <a:p>
            <a:pPr lvl="1">
              <a:spcBef>
                <a:spcPts val="0"/>
              </a:spcBef>
              <a:buFont typeface="Arial" pitchFamily="34" charset="0"/>
              <a:buChar char="•"/>
            </a:pPr>
            <a:r>
              <a:rPr lang="en-GB" sz="1400" dirty="0" smtClean="0">
                <a:solidFill>
                  <a:schemeClr val="bg1"/>
                </a:solidFill>
              </a:rPr>
              <a:t>provide the intellectual capital of an </a:t>
            </a:r>
            <a:r>
              <a:rPr lang="en-GB" sz="1400" dirty="0" err="1" smtClean="0">
                <a:solidFill>
                  <a:schemeClr val="bg1"/>
                </a:solidFill>
              </a:rPr>
              <a:t>IFoA</a:t>
            </a:r>
            <a:r>
              <a:rPr lang="en-GB" sz="1400" dirty="0" smtClean="0">
                <a:solidFill>
                  <a:schemeClr val="bg1"/>
                </a:solidFill>
              </a:rPr>
              <a:t> consultation response; and</a:t>
            </a:r>
          </a:p>
          <a:p>
            <a:pPr lvl="1">
              <a:spcBef>
                <a:spcPts val="0"/>
              </a:spcBef>
              <a:buFont typeface="Arial" pitchFamily="34" charset="0"/>
              <a:buChar char="•"/>
            </a:pPr>
            <a:r>
              <a:rPr lang="en-GB" sz="1400" dirty="0" smtClean="0">
                <a:solidFill>
                  <a:schemeClr val="bg1"/>
                </a:solidFill>
              </a:rPr>
              <a:t>lead drafting. </a:t>
            </a:r>
          </a:p>
          <a:p>
            <a:r>
              <a:rPr lang="en-GB" sz="1400" dirty="0" smtClean="0">
                <a:solidFill>
                  <a:schemeClr val="bg1"/>
                </a:solidFill>
              </a:rPr>
              <a:t>This is usually coordinated via conference calls and email. Where the volunteers feel a face-to-face meeting would be more appropriate this can also be arranged. </a:t>
            </a:r>
          </a:p>
          <a:p>
            <a:endParaRPr lang="en-GB" sz="1400" dirty="0" smtClean="0"/>
          </a:p>
          <a:p>
            <a:r>
              <a:rPr lang="en-GB" sz="1400" dirty="0" smtClean="0">
                <a:solidFill>
                  <a:schemeClr val="bg1"/>
                </a:solidFill>
              </a:rPr>
              <a:t>For each response we would anticipate approximately 6 hours of time from each volunteer.  Approximately 1 to 2 hours of this would be on conference calls, 2 to 3 hours of drafting and 1 to 2 hours of reviewing (this varies dependent on how the group choose to divide the workload).</a:t>
            </a:r>
          </a:p>
          <a:p>
            <a:endParaRPr lang="en-GB" sz="1400" dirty="0" smtClean="0"/>
          </a:p>
          <a:p>
            <a:r>
              <a:rPr lang="en-GB" sz="1400" dirty="0" smtClean="0">
                <a:solidFill>
                  <a:schemeClr val="bg1"/>
                </a:solidFill>
              </a:rPr>
              <a:t>Most response times are between 4 and 12 weeks.</a:t>
            </a:r>
          </a:p>
          <a:p>
            <a:endParaRPr lang="en-GB" sz="1400" dirty="0" smtClean="0"/>
          </a:p>
          <a:p>
            <a:r>
              <a:rPr lang="en-GB" sz="1600" dirty="0" smtClean="0">
                <a:solidFill>
                  <a:schemeClr val="accent1"/>
                </a:solidFill>
              </a:rPr>
              <a:t>What to expect from your first meeting</a:t>
            </a:r>
          </a:p>
          <a:p>
            <a:pPr lvl="1">
              <a:spcBef>
                <a:spcPts val="0"/>
              </a:spcBef>
              <a:buFont typeface="Arial" pitchFamily="34" charset="0"/>
              <a:buChar char="•"/>
            </a:pPr>
            <a:r>
              <a:rPr lang="en-GB" sz="1400" dirty="0" smtClean="0">
                <a:solidFill>
                  <a:schemeClr val="bg1"/>
                </a:solidFill>
              </a:rPr>
              <a:t>Where there is not already a Chair, a Chair for the group will be allocated.</a:t>
            </a:r>
          </a:p>
          <a:p>
            <a:pPr lvl="1">
              <a:spcBef>
                <a:spcPts val="0"/>
              </a:spcBef>
              <a:buFont typeface="Arial" pitchFamily="34" charset="0"/>
              <a:buChar char="•"/>
            </a:pPr>
            <a:r>
              <a:rPr lang="en-GB" sz="1400" dirty="0" smtClean="0">
                <a:solidFill>
                  <a:schemeClr val="bg1"/>
                </a:solidFill>
              </a:rPr>
              <a:t>The policy team will inform the group of any previous </a:t>
            </a:r>
            <a:r>
              <a:rPr lang="en-GB" sz="1400" dirty="0" err="1" smtClean="0">
                <a:solidFill>
                  <a:schemeClr val="bg1"/>
                </a:solidFill>
              </a:rPr>
              <a:t>IFoA</a:t>
            </a:r>
            <a:r>
              <a:rPr lang="en-GB" sz="1400" dirty="0" smtClean="0">
                <a:solidFill>
                  <a:schemeClr val="bg1"/>
                </a:solidFill>
              </a:rPr>
              <a:t> work of which the group should be aware when deciding their messaging.</a:t>
            </a:r>
          </a:p>
          <a:p>
            <a:pPr lvl="1">
              <a:spcBef>
                <a:spcPts val="0"/>
              </a:spcBef>
              <a:buFont typeface="Arial" pitchFamily="34" charset="0"/>
              <a:buChar char="•"/>
            </a:pPr>
            <a:r>
              <a:rPr lang="en-GB" sz="1400" dirty="0" smtClean="0">
                <a:solidFill>
                  <a:schemeClr val="bg1"/>
                </a:solidFill>
              </a:rPr>
              <a:t>The policy team will work with the group to agree appropriate deadlines for the various stages of the consultation process.</a:t>
            </a:r>
          </a:p>
          <a:p>
            <a:pPr lvl="1">
              <a:spcBef>
                <a:spcPts val="0"/>
              </a:spcBef>
              <a:buFont typeface="Arial" pitchFamily="34" charset="0"/>
              <a:buChar char="•"/>
            </a:pPr>
            <a:r>
              <a:rPr lang="en-GB" sz="1400" dirty="0" smtClean="0">
                <a:solidFill>
                  <a:schemeClr val="bg1"/>
                </a:solidFill>
              </a:rPr>
              <a:t>The group will discuss ideas regarding the content of the consultation and the key points which should feature in the response, in preparation volunteers should have familiarised themselves with the consultation document.</a:t>
            </a:r>
          </a:p>
          <a:p>
            <a:pPr lvl="1">
              <a:spcBef>
                <a:spcPts val="0"/>
              </a:spcBef>
              <a:buFont typeface="Arial" pitchFamily="34" charset="0"/>
              <a:buChar char="•"/>
            </a:pPr>
            <a:r>
              <a:rPr lang="en-GB" sz="1400" dirty="0" smtClean="0">
                <a:solidFill>
                  <a:schemeClr val="bg1"/>
                </a:solidFill>
              </a:rPr>
              <a:t>The workload (i.e. who will draft/ review which sections of the response) will be split amongst the members of the group.</a:t>
            </a:r>
          </a:p>
          <a:p>
            <a:pPr lvl="0"/>
            <a:endParaRPr lang="en-GB" sz="3600" dirty="0" smtClean="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4488" y="1412776"/>
            <a:ext cx="8413203" cy="4536504"/>
          </a:xfrm>
        </p:spPr>
        <p:txBody>
          <a:bodyPr/>
          <a:lstStyle/>
          <a:p>
            <a:r>
              <a:rPr lang="en-GB" sz="1800" dirty="0" smtClean="0"/>
              <a:t>Volunteer Person Specification</a:t>
            </a:r>
            <a:br>
              <a:rPr lang="en-GB" sz="1800" dirty="0" smtClean="0"/>
            </a:br>
            <a:r>
              <a:rPr lang="en-GB" sz="1400" b="0" dirty="0" smtClean="0">
                <a:solidFill>
                  <a:schemeClr val="bg1"/>
                </a:solidFill>
              </a:rPr>
              <a:t>Have relevant experience and expertise to provide intellectual capital to the content of the response.</a:t>
            </a:r>
            <a:br>
              <a:rPr lang="en-GB" sz="1400" b="0" dirty="0" smtClean="0">
                <a:solidFill>
                  <a:schemeClr val="bg1"/>
                </a:solidFill>
              </a:rPr>
            </a:br>
            <a:r>
              <a:rPr lang="en-GB" sz="1400" b="0" dirty="0" smtClean="0">
                <a:solidFill>
                  <a:schemeClr val="bg1"/>
                </a:solidFill>
              </a:rPr>
              <a:t>Understand how the outcome from the consultation might affect the work of actuaries.</a:t>
            </a:r>
            <a:br>
              <a:rPr lang="en-GB" sz="1400" b="0" dirty="0" smtClean="0">
                <a:solidFill>
                  <a:schemeClr val="bg1"/>
                </a:solidFill>
              </a:rPr>
            </a:br>
            <a:r>
              <a:rPr lang="en-GB" sz="1400" b="0" dirty="0" smtClean="0">
                <a:solidFill>
                  <a:schemeClr val="bg1"/>
                </a:solidFill>
              </a:rPr>
              <a:t>Understand how the consultation affects wider policy and the public interest.</a:t>
            </a:r>
            <a:br>
              <a:rPr lang="en-GB" sz="1400" b="0" dirty="0" smtClean="0">
                <a:solidFill>
                  <a:schemeClr val="bg1"/>
                </a:solidFill>
              </a:rPr>
            </a:br>
            <a:r>
              <a:rPr lang="en-GB" sz="1400" b="0" dirty="0" smtClean="0">
                <a:solidFill>
                  <a:schemeClr val="bg1"/>
                </a:solidFill>
              </a:rPr>
              <a:t>Ability to draft clear written communications and/or  to provide peer review.</a:t>
            </a:r>
            <a:br>
              <a:rPr lang="en-GB" sz="1400" b="0" dirty="0" smtClean="0">
                <a:solidFill>
                  <a:schemeClr val="bg1"/>
                </a:solidFill>
              </a:rPr>
            </a:br>
            <a:r>
              <a:rPr lang="en-GB" sz="1400" b="0" dirty="0" smtClean="0">
                <a:solidFill>
                  <a:schemeClr val="bg1"/>
                </a:solidFill>
              </a:rPr>
              <a:t>Ability to work within a team.</a:t>
            </a:r>
            <a:br>
              <a:rPr lang="en-GB" sz="1400" b="0" dirty="0" smtClean="0">
                <a:solidFill>
                  <a:schemeClr val="bg1"/>
                </a:solidFill>
              </a:rPr>
            </a:br>
            <a:r>
              <a:rPr lang="en-GB" sz="1400" b="0" dirty="0" smtClean="0">
                <a:solidFill>
                  <a:schemeClr val="bg1"/>
                </a:solidFill>
              </a:rPr>
              <a:t>Ability to consider and represent </a:t>
            </a:r>
            <a:r>
              <a:rPr lang="en-GB" sz="1400" b="0" dirty="0" err="1" smtClean="0">
                <a:solidFill>
                  <a:schemeClr val="bg1"/>
                </a:solidFill>
              </a:rPr>
              <a:t>IFoA</a:t>
            </a:r>
            <a:r>
              <a:rPr lang="en-GB" sz="1400" b="0" dirty="0" smtClean="0">
                <a:solidFill>
                  <a:schemeClr val="bg1"/>
                </a:solidFill>
              </a:rPr>
              <a:t> views.</a:t>
            </a:r>
            <a:r>
              <a:rPr lang="en-GB" dirty="0" smtClean="0"/>
              <a:t/>
            </a:r>
            <a:br>
              <a:rPr lang="en-GB" dirty="0" smtClean="0"/>
            </a:br>
            <a:r>
              <a:rPr lang="en-GB" dirty="0" smtClean="0"/>
              <a:t/>
            </a:r>
            <a:br>
              <a:rPr lang="en-GB" dirty="0" smtClean="0"/>
            </a:br>
            <a:r>
              <a:rPr lang="en-GB" sz="1800" dirty="0" smtClean="0"/>
              <a:t>Chair , Volunteer Person Specification </a:t>
            </a:r>
            <a:br>
              <a:rPr lang="en-GB" sz="1800" dirty="0" smtClean="0"/>
            </a:br>
            <a:r>
              <a:rPr lang="en-GB" sz="1400" b="0" dirty="0" smtClean="0">
                <a:solidFill>
                  <a:schemeClr val="bg1"/>
                </a:solidFill>
              </a:rPr>
              <a:t>To lead meetings, ensuring that actions and responsibilities are clear and appropriately distributed.</a:t>
            </a:r>
            <a:br>
              <a:rPr lang="en-GB" sz="1400" b="0" dirty="0" smtClean="0">
                <a:solidFill>
                  <a:schemeClr val="bg1"/>
                </a:solidFill>
              </a:rPr>
            </a:br>
            <a:r>
              <a:rPr lang="en-GB" sz="1400" b="0" dirty="0" smtClean="0">
                <a:solidFill>
                  <a:schemeClr val="bg1"/>
                </a:solidFill>
              </a:rPr>
              <a:t>Have the relevant expertise to ensure the response is comprehensive and balanced.</a:t>
            </a:r>
            <a:br>
              <a:rPr lang="en-GB" sz="1400" b="0" dirty="0" smtClean="0">
                <a:solidFill>
                  <a:schemeClr val="bg1"/>
                </a:solidFill>
              </a:rPr>
            </a:br>
            <a:r>
              <a:rPr lang="en-GB" sz="1400" b="0" dirty="0" smtClean="0">
                <a:solidFill>
                  <a:schemeClr val="bg1"/>
                </a:solidFill>
              </a:rPr>
              <a:t>Ability to lead virtual teams.</a:t>
            </a:r>
            <a:br>
              <a:rPr lang="en-GB" sz="1400" b="0" dirty="0" smtClean="0">
                <a:solidFill>
                  <a:schemeClr val="bg1"/>
                </a:solidFill>
              </a:rPr>
            </a:br>
            <a:r>
              <a:rPr lang="en-GB" sz="1400" b="0" dirty="0" smtClean="0">
                <a:solidFill>
                  <a:schemeClr val="bg1"/>
                </a:solidFill>
              </a:rPr>
              <a:t>Ability to lead groups of peers.</a:t>
            </a:r>
            <a:br>
              <a:rPr lang="en-GB" sz="1400" b="0" dirty="0" smtClean="0">
                <a:solidFill>
                  <a:schemeClr val="bg1"/>
                </a:solidFill>
              </a:rPr>
            </a:br>
            <a:r>
              <a:rPr lang="en-GB" sz="1400" b="0" dirty="0" smtClean="0">
                <a:solidFill>
                  <a:schemeClr val="bg1"/>
                </a:solidFill>
              </a:rPr>
              <a:t>Ability to facilitate differences of opinion and find common ground.</a:t>
            </a:r>
            <a:br>
              <a:rPr lang="en-GB" sz="1400" b="0" dirty="0" smtClean="0">
                <a:solidFill>
                  <a:schemeClr val="bg1"/>
                </a:solidFill>
              </a:rPr>
            </a:br>
            <a:r>
              <a:rPr lang="en-GB" sz="1400" b="0" dirty="0" smtClean="0">
                <a:solidFill>
                  <a:schemeClr val="bg1"/>
                </a:solidFill>
              </a:rPr>
              <a:t>Confident verbal and written communicator.</a:t>
            </a:r>
            <a:br>
              <a:rPr lang="en-GB" sz="1400" b="0" dirty="0" smtClean="0">
                <a:solidFill>
                  <a:schemeClr val="bg1"/>
                </a:solidFill>
              </a:rPr>
            </a:br>
            <a:r>
              <a:rPr lang="en-GB" sz="1400" b="0" dirty="0" smtClean="0">
                <a:solidFill>
                  <a:schemeClr val="bg1"/>
                </a:solidFill>
              </a:rPr>
              <a:t>Ability to consider and represent </a:t>
            </a:r>
            <a:r>
              <a:rPr lang="en-GB" sz="1400" b="0" dirty="0" err="1" smtClean="0">
                <a:solidFill>
                  <a:schemeClr val="bg1"/>
                </a:solidFill>
              </a:rPr>
              <a:t>IFoA</a:t>
            </a:r>
            <a:r>
              <a:rPr lang="en-GB" sz="1400" b="0" dirty="0" smtClean="0">
                <a:solidFill>
                  <a:schemeClr val="bg1"/>
                </a:solidFill>
              </a:rPr>
              <a:t> views. </a:t>
            </a:r>
            <a:br>
              <a:rPr lang="en-GB" sz="1400" b="0" dirty="0" smtClean="0">
                <a:solidFill>
                  <a:schemeClr val="bg1"/>
                </a:solidFill>
              </a:rPr>
            </a:br>
            <a:endParaRPr lang="en-GB" b="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16496" y="1412776"/>
            <a:ext cx="8413203" cy="1295399"/>
          </a:xfrm>
        </p:spPr>
        <p:txBody>
          <a:bodyPr/>
          <a:lstStyle/>
          <a:p>
            <a:r>
              <a:rPr lang="en-GB" sz="1800" dirty="0" smtClean="0"/>
              <a:t>Consultation Response Process</a:t>
            </a:r>
            <a:endParaRPr lang="en-GB" sz="1800" dirty="0"/>
          </a:p>
        </p:txBody>
      </p:sp>
      <p:sp>
        <p:nvSpPr>
          <p:cNvPr id="7" name="Rectangle 6"/>
          <p:cNvSpPr/>
          <p:nvPr/>
        </p:nvSpPr>
        <p:spPr>
          <a:xfrm>
            <a:off x="1784648" y="6165304"/>
            <a:ext cx="7632848" cy="507831"/>
          </a:xfrm>
          <a:prstGeom prst="rect">
            <a:avLst/>
          </a:prstGeom>
        </p:spPr>
        <p:txBody>
          <a:bodyPr wrap="square">
            <a:spAutoFit/>
          </a:bodyPr>
          <a:lstStyle/>
          <a:p>
            <a:pPr lvl="0"/>
            <a:r>
              <a:rPr lang="en-GB" dirty="0" smtClean="0">
                <a:solidFill>
                  <a:schemeClr val="accent1"/>
                </a:solidFill>
              </a:rPr>
              <a:t>The </a:t>
            </a:r>
            <a:r>
              <a:rPr lang="en-GB" dirty="0" err="1" smtClean="0">
                <a:solidFill>
                  <a:schemeClr val="accent1"/>
                </a:solidFill>
              </a:rPr>
              <a:t>IFoA’s</a:t>
            </a:r>
            <a:r>
              <a:rPr lang="en-GB" dirty="0" smtClean="0">
                <a:solidFill>
                  <a:schemeClr val="accent1"/>
                </a:solidFill>
              </a:rPr>
              <a:t> previous consultation responses can be found on our </a:t>
            </a:r>
            <a:r>
              <a:rPr lang="en-GB" dirty="0" smtClean="0">
                <a:solidFill>
                  <a:schemeClr val="accent1"/>
                </a:solidFill>
                <a:hlinkClick r:id="rId2"/>
              </a:rPr>
              <a:t>website</a:t>
            </a:r>
            <a:r>
              <a:rPr lang="en-GB" dirty="0" smtClean="0">
                <a:solidFill>
                  <a:schemeClr val="accent1"/>
                </a:solidFill>
              </a:rPr>
              <a:t>.</a:t>
            </a:r>
          </a:p>
          <a:p>
            <a:pPr lvl="0" algn="r"/>
            <a:r>
              <a:rPr lang="en-GB" sz="900" dirty="0" smtClean="0">
                <a:hlinkClick r:id="rId2"/>
              </a:rPr>
              <a:t>http://www.actuaries.org.uk/research-and-resources/pages/consultation-responses</a:t>
            </a:r>
            <a:endParaRPr lang="en-GB" sz="900" dirty="0" smtClean="0">
              <a:solidFill>
                <a:schemeClr val="accent1"/>
              </a:solidFill>
            </a:endParaRPr>
          </a:p>
        </p:txBody>
      </p:sp>
      <p:graphicFrame>
        <p:nvGraphicFramePr>
          <p:cNvPr id="8" name="Diagram 7"/>
          <p:cNvGraphicFramePr/>
          <p:nvPr/>
        </p:nvGraphicFramePr>
        <p:xfrm>
          <a:off x="272480" y="1916832"/>
          <a:ext cx="878497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4488" y="1412776"/>
            <a:ext cx="3312368" cy="504056"/>
          </a:xfrm>
        </p:spPr>
        <p:txBody>
          <a:bodyPr/>
          <a:lstStyle/>
          <a:p>
            <a:pPr algn="r"/>
            <a:r>
              <a:rPr lang="en-GB" sz="1800" dirty="0" smtClean="0"/>
              <a:t>Roles and Responsibilities</a:t>
            </a:r>
            <a:endParaRPr lang="en-GB" sz="1800" dirty="0"/>
          </a:p>
        </p:txBody>
      </p:sp>
      <p:graphicFrame>
        <p:nvGraphicFramePr>
          <p:cNvPr id="7" name="Table 6"/>
          <p:cNvGraphicFramePr>
            <a:graphicFrameLocks noGrp="1"/>
          </p:cNvGraphicFramePr>
          <p:nvPr/>
        </p:nvGraphicFramePr>
        <p:xfrm>
          <a:off x="416496" y="1916832"/>
          <a:ext cx="8712970" cy="3778230"/>
        </p:xfrm>
        <a:graphic>
          <a:graphicData uri="http://schemas.openxmlformats.org/drawingml/2006/table">
            <a:tbl>
              <a:tblPr firstRow="1" bandRow="1">
                <a:tableStyleId>{5C22544A-7EE6-4342-B048-85BDC9FD1C3A}</a:tableStyleId>
              </a:tblPr>
              <a:tblGrid>
                <a:gridCol w="1008112"/>
                <a:gridCol w="1800200"/>
                <a:gridCol w="1944216"/>
                <a:gridCol w="2016224"/>
                <a:gridCol w="1944218"/>
              </a:tblGrid>
              <a:tr h="663088">
                <a:tc>
                  <a:txBody>
                    <a:bodyPr/>
                    <a:lstStyle/>
                    <a:p>
                      <a:endParaRPr lang="en-GB" dirty="0"/>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PACC </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Practice area boards</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Policy Team </a:t>
                      </a:r>
                      <a:endParaRPr lang="en-GB" sz="1400" dirty="0">
                        <a:latin typeface="Calibri"/>
                        <a:ea typeface="Calibri"/>
                        <a:cs typeface="Times New Roman"/>
                      </a:endParaRPr>
                    </a:p>
                  </a:txBody>
                  <a:tcPr/>
                </a:tc>
                <a:tc>
                  <a:txBody>
                    <a:bodyPr/>
                    <a:lstStyle/>
                    <a:p>
                      <a:pPr algn="l">
                        <a:lnSpc>
                          <a:spcPct val="115000"/>
                        </a:lnSpc>
                        <a:spcAft>
                          <a:spcPts val="0"/>
                        </a:spcAft>
                      </a:pPr>
                      <a:r>
                        <a:rPr lang="en-GB" sz="1000" b="1" kern="1200" dirty="0">
                          <a:solidFill>
                            <a:srgbClr val="FFFFFF"/>
                          </a:solidFill>
                          <a:latin typeface="Arial"/>
                          <a:ea typeface="Times New Roman"/>
                          <a:cs typeface="Times New Roman"/>
                        </a:rPr>
                        <a:t>Volunteers </a:t>
                      </a:r>
                      <a:endParaRPr lang="en-GB" sz="1400" dirty="0">
                        <a:latin typeface="Calibri"/>
                        <a:ea typeface="Calibri"/>
                        <a:cs typeface="Times New Roman"/>
                      </a:endParaRPr>
                    </a:p>
                  </a:txBody>
                  <a:tcPr/>
                </a:tc>
              </a:tr>
              <a:tr h="2001208">
                <a:tc>
                  <a:txBody>
                    <a:bodyPr/>
                    <a:lstStyle/>
                    <a:p>
                      <a:pPr algn="l">
                        <a:lnSpc>
                          <a:spcPct val="115000"/>
                        </a:lnSpc>
                        <a:spcAft>
                          <a:spcPts val="0"/>
                        </a:spcAft>
                      </a:pPr>
                      <a:r>
                        <a:rPr lang="en-GB" sz="1000" b="1" kern="1200" dirty="0">
                          <a:solidFill>
                            <a:srgbClr val="404040"/>
                          </a:solidFill>
                          <a:latin typeface="Arial"/>
                          <a:ea typeface="Times New Roman"/>
                          <a:cs typeface="Times New Roman"/>
                        </a:rPr>
                        <a:t>Responsible</a:t>
                      </a:r>
                      <a:endParaRPr lang="en-GB" sz="1400" b="1" dirty="0">
                        <a:latin typeface="Calibri"/>
                        <a:ea typeface="Calibri"/>
                        <a:cs typeface="Times New Roman"/>
                      </a:endParaRPr>
                    </a:p>
                  </a:txBody>
                  <a:tcPr/>
                </a:tc>
                <a:tc>
                  <a:txBody>
                    <a:bodyPr/>
                    <a:lstStyle/>
                    <a:p>
                      <a:pPr algn="l">
                        <a:lnSpc>
                          <a:spcPct val="115000"/>
                        </a:lnSpc>
                        <a:spcAft>
                          <a:spcPts val="0"/>
                        </a:spcAft>
                      </a:pPr>
                      <a:r>
                        <a:rPr lang="en-GB" sz="1000" kern="1200" dirty="0">
                          <a:solidFill>
                            <a:srgbClr val="404040"/>
                          </a:solidFill>
                          <a:latin typeface="Arial"/>
                          <a:ea typeface="Times New Roman"/>
                        </a:rPr>
                        <a:t>Sign off </a:t>
                      </a:r>
                      <a:r>
                        <a:rPr lang="en-GB" sz="1000" kern="1200" dirty="0" smtClean="0">
                          <a:solidFill>
                            <a:srgbClr val="404040"/>
                          </a:solidFill>
                          <a:latin typeface="Arial"/>
                          <a:ea typeface="Times New Roman"/>
                        </a:rPr>
                        <a:t>consultation responses.</a:t>
                      </a:r>
                      <a:endParaRPr lang="en-GB" sz="1000" dirty="0" smtClean="0">
                        <a:solidFill>
                          <a:srgbClr val="404040"/>
                        </a:solidFill>
                        <a:latin typeface="Arial"/>
                        <a:ea typeface="Times New Roman"/>
                        <a:cs typeface="Times New Roman"/>
                      </a:endParaRPr>
                    </a:p>
                    <a:p>
                      <a:pPr algn="l">
                        <a:lnSpc>
                          <a:spcPct val="115000"/>
                        </a:lnSpc>
                        <a:spcAft>
                          <a:spcPts val="0"/>
                        </a:spcAft>
                      </a:pPr>
                      <a:endParaRPr lang="en-GB" sz="1400" dirty="0">
                        <a:latin typeface="Calibri"/>
                        <a:ea typeface="Calibri"/>
                        <a:cs typeface="Times New Roman"/>
                      </a:endParaRPr>
                    </a:p>
                    <a:p>
                      <a:pPr algn="l">
                        <a:lnSpc>
                          <a:spcPct val="115000"/>
                        </a:lnSpc>
                        <a:spcAft>
                          <a:spcPts val="0"/>
                        </a:spcAft>
                      </a:pPr>
                      <a:r>
                        <a:rPr lang="en-GB" sz="1000" dirty="0">
                          <a:solidFill>
                            <a:srgbClr val="404040"/>
                          </a:solidFill>
                          <a:latin typeface="Arial"/>
                          <a:ea typeface="Times New Roman"/>
                          <a:cs typeface="Times New Roman"/>
                        </a:rPr>
                        <a:t>Ensure the response is reflective of </a:t>
                      </a:r>
                      <a:r>
                        <a:rPr lang="en-GB" sz="1000" dirty="0" err="1">
                          <a:solidFill>
                            <a:srgbClr val="404040"/>
                          </a:solidFill>
                          <a:latin typeface="Arial"/>
                          <a:ea typeface="Times New Roman"/>
                          <a:cs typeface="Times New Roman"/>
                        </a:rPr>
                        <a:t>IFoA’s</a:t>
                      </a:r>
                      <a:r>
                        <a:rPr lang="en-GB" sz="1000" dirty="0">
                          <a:solidFill>
                            <a:srgbClr val="404040"/>
                          </a:solidFill>
                          <a:latin typeface="Arial"/>
                          <a:ea typeface="Times New Roman"/>
                          <a:cs typeface="Times New Roman"/>
                        </a:rPr>
                        <a:t> wider policy priorities and that ‘our voice’ is </a:t>
                      </a:r>
                      <a:r>
                        <a:rPr lang="en-GB" sz="1000" dirty="0" smtClean="0">
                          <a:solidFill>
                            <a:srgbClr val="404040"/>
                          </a:solidFill>
                          <a:latin typeface="Arial"/>
                          <a:ea typeface="Times New Roman"/>
                          <a:cs typeface="Times New Roman"/>
                        </a:rPr>
                        <a:t>consistent.</a:t>
                      </a:r>
                      <a:endParaRPr lang="en-GB" sz="1400" dirty="0">
                        <a:latin typeface="Calibri"/>
                        <a:ea typeface="Calibri"/>
                        <a:cs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Sign off technical </a:t>
                      </a:r>
                      <a:r>
                        <a:rPr lang="en-GB" sz="1000" dirty="0" smtClean="0">
                          <a:solidFill>
                            <a:srgbClr val="404040"/>
                          </a:solidFill>
                          <a:latin typeface="Arial"/>
                          <a:ea typeface="Times New Roman"/>
                          <a:cs typeface="Times New Roman"/>
                        </a:rPr>
                        <a:t>content of consultation responses.</a:t>
                      </a:r>
                    </a:p>
                    <a:p>
                      <a:pPr algn="l">
                        <a:lnSpc>
                          <a:spcPct val="115000"/>
                        </a:lnSpc>
                        <a:spcAft>
                          <a:spcPts val="0"/>
                        </a:spcAft>
                      </a:pPr>
                      <a:endParaRPr lang="en-GB" sz="1000" dirty="0" smtClean="0">
                        <a:solidFill>
                          <a:srgbClr val="404040"/>
                        </a:solidFill>
                        <a:latin typeface="Arial"/>
                        <a:ea typeface="Calibri"/>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solidFill>
                            <a:srgbClr val="404040"/>
                          </a:solidFill>
                          <a:latin typeface="+mn-lt"/>
                          <a:ea typeface="Times New Roman"/>
                          <a:cs typeface="Times New Roman"/>
                        </a:rPr>
                        <a:t>Ensuring sufficient volunteers to respond to relevant consultations within the specified timeframes.</a:t>
                      </a:r>
                      <a:endParaRPr lang="en-GB" sz="1000" dirty="0" smtClean="0">
                        <a:latin typeface="Calibri"/>
                        <a:ea typeface="Calibri"/>
                        <a:cs typeface="Times New Roman"/>
                      </a:endParaRPr>
                    </a:p>
                    <a:p>
                      <a:pPr algn="l">
                        <a:lnSpc>
                          <a:spcPct val="115000"/>
                        </a:lnSpc>
                        <a:spcAft>
                          <a:spcPts val="0"/>
                        </a:spcAft>
                      </a:pPr>
                      <a:endParaRPr lang="en-GB" sz="1400" dirty="0" smtClean="0">
                        <a:latin typeface="Calibri"/>
                        <a:ea typeface="Calibri"/>
                        <a:cs typeface="Times New Roman"/>
                      </a:endParaRPr>
                    </a:p>
                    <a:p>
                      <a:pPr algn="l">
                        <a:lnSpc>
                          <a:spcPct val="115000"/>
                        </a:lnSpc>
                        <a:spcAft>
                          <a:spcPts val="0"/>
                        </a:spcAft>
                      </a:pPr>
                      <a:r>
                        <a:rPr lang="en-GB" sz="1000" dirty="0" smtClean="0">
                          <a:latin typeface="+mn-lt"/>
                          <a:ea typeface="Calibri"/>
                          <a:cs typeface="Times New Roman"/>
                        </a:rPr>
                        <a:t>Quality assurance.</a:t>
                      </a:r>
                      <a:endParaRPr lang="en-GB" sz="1000" dirty="0">
                        <a:latin typeface="+mn-lt"/>
                        <a:ea typeface="Calibri"/>
                        <a:cs typeface="Times New Roman"/>
                      </a:endParaRPr>
                    </a:p>
                  </a:txBody>
                  <a:tcPr/>
                </a:tc>
                <a:tc>
                  <a:txBody>
                    <a:bodyPr/>
                    <a:lstStyle/>
                    <a:p>
                      <a:pPr algn="l">
                        <a:lnSpc>
                          <a:spcPct val="115000"/>
                        </a:lnSpc>
                        <a:spcAft>
                          <a:spcPts val="0"/>
                        </a:spcAft>
                      </a:pPr>
                      <a:r>
                        <a:rPr lang="en-GB" sz="1000" kern="1200" dirty="0" smtClean="0">
                          <a:solidFill>
                            <a:srgbClr val="404040"/>
                          </a:solidFill>
                          <a:latin typeface="Arial"/>
                          <a:ea typeface="Times New Roman"/>
                        </a:rPr>
                        <a:t>Brief </a:t>
                      </a:r>
                      <a:r>
                        <a:rPr lang="en-GB" sz="1000" kern="1200" dirty="0">
                          <a:solidFill>
                            <a:srgbClr val="404040"/>
                          </a:solidFill>
                          <a:latin typeface="Arial"/>
                          <a:ea typeface="Times New Roman"/>
                        </a:rPr>
                        <a:t>members on relevant </a:t>
                      </a:r>
                      <a:r>
                        <a:rPr lang="en-GB" sz="1000" kern="1200" dirty="0" smtClean="0">
                          <a:solidFill>
                            <a:srgbClr val="404040"/>
                          </a:solidFill>
                          <a:latin typeface="Arial"/>
                          <a:ea typeface="Times New Roman"/>
                        </a:rPr>
                        <a:t>consultations.</a:t>
                      </a:r>
                    </a:p>
                    <a:p>
                      <a:pPr algn="l">
                        <a:lnSpc>
                          <a:spcPct val="115000"/>
                        </a:lnSpc>
                        <a:spcAft>
                          <a:spcPts val="0"/>
                        </a:spcAft>
                      </a:pPr>
                      <a:endParaRPr lang="en-GB" sz="1400" dirty="0">
                        <a:latin typeface="Calibri"/>
                        <a:ea typeface="Times New Roman"/>
                      </a:endParaRPr>
                    </a:p>
                    <a:p>
                      <a:pPr algn="l">
                        <a:lnSpc>
                          <a:spcPct val="115000"/>
                        </a:lnSpc>
                        <a:spcAft>
                          <a:spcPts val="0"/>
                        </a:spcAft>
                      </a:pPr>
                      <a:r>
                        <a:rPr lang="en-GB" sz="1000" kern="1200" dirty="0" smtClean="0">
                          <a:solidFill>
                            <a:srgbClr val="404040"/>
                          </a:solidFill>
                          <a:latin typeface="Arial"/>
                          <a:ea typeface="Times New Roman"/>
                        </a:rPr>
                        <a:t>Project management</a:t>
                      </a:r>
                      <a:r>
                        <a:rPr lang="en-GB" sz="1000" kern="1200" baseline="0" dirty="0" smtClean="0">
                          <a:solidFill>
                            <a:srgbClr val="404040"/>
                          </a:solidFill>
                          <a:latin typeface="Arial"/>
                          <a:ea typeface="Times New Roman"/>
                        </a:rPr>
                        <a:t> of </a:t>
                      </a:r>
                      <a:r>
                        <a:rPr lang="en-GB" sz="1000" kern="1200" dirty="0" smtClean="0">
                          <a:solidFill>
                            <a:srgbClr val="404040"/>
                          </a:solidFill>
                          <a:latin typeface="Arial"/>
                          <a:ea typeface="Times New Roman"/>
                        </a:rPr>
                        <a:t>the </a:t>
                      </a:r>
                      <a:r>
                        <a:rPr lang="en-GB" sz="1000" kern="1200" dirty="0">
                          <a:solidFill>
                            <a:srgbClr val="404040"/>
                          </a:solidFill>
                          <a:latin typeface="Arial"/>
                          <a:ea typeface="Times New Roman"/>
                        </a:rPr>
                        <a:t>response </a:t>
                      </a:r>
                      <a:r>
                        <a:rPr lang="en-GB" sz="1000" kern="1200" dirty="0" smtClean="0">
                          <a:solidFill>
                            <a:srgbClr val="404040"/>
                          </a:solidFill>
                          <a:latin typeface="Arial"/>
                          <a:ea typeface="Times New Roman"/>
                        </a:rPr>
                        <a:t>process.</a:t>
                      </a:r>
                      <a:endParaRPr lang="en-GB" sz="1400" dirty="0">
                        <a:latin typeface="Calibri"/>
                        <a:ea typeface="Times New Roman"/>
                      </a:endParaRPr>
                    </a:p>
                    <a:p>
                      <a:pPr algn="l">
                        <a:lnSpc>
                          <a:spcPct val="115000"/>
                        </a:lnSpc>
                        <a:spcAft>
                          <a:spcPts val="0"/>
                        </a:spcAft>
                      </a:pPr>
                      <a:endParaRPr lang="en-GB" sz="1000" kern="1200" dirty="0" smtClean="0">
                        <a:solidFill>
                          <a:srgbClr val="404040"/>
                        </a:solidFill>
                        <a:latin typeface="Arial"/>
                        <a:ea typeface="Times New Roman"/>
                      </a:endParaRPr>
                    </a:p>
                    <a:p>
                      <a:pPr algn="l">
                        <a:lnSpc>
                          <a:spcPct val="115000"/>
                        </a:lnSpc>
                        <a:spcAft>
                          <a:spcPts val="0"/>
                        </a:spcAft>
                      </a:pPr>
                      <a:r>
                        <a:rPr lang="en-GB" sz="1000" kern="1200" dirty="0" smtClean="0">
                          <a:solidFill>
                            <a:srgbClr val="404040"/>
                          </a:solidFill>
                          <a:latin typeface="Arial"/>
                          <a:ea typeface="Times New Roman"/>
                        </a:rPr>
                        <a:t>Quality assurance.</a:t>
                      </a:r>
                    </a:p>
                    <a:p>
                      <a:pPr algn="l">
                        <a:lnSpc>
                          <a:spcPct val="115000"/>
                        </a:lnSpc>
                        <a:spcAft>
                          <a:spcPts val="0"/>
                        </a:spcAft>
                      </a:pPr>
                      <a:endParaRPr lang="en-GB" sz="1000" kern="1200" dirty="0" smtClean="0">
                        <a:solidFill>
                          <a:srgbClr val="404040"/>
                        </a:solidFill>
                        <a:latin typeface="Arial"/>
                        <a:ea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GB" sz="1000" dirty="0" smtClean="0">
                          <a:solidFill>
                            <a:srgbClr val="404040"/>
                          </a:solidFill>
                          <a:latin typeface="+mn-lt"/>
                          <a:ea typeface="Times New Roman"/>
                          <a:cs typeface="Times New Roman"/>
                        </a:rPr>
                        <a:t>Ensuring volunteers are sufficiently supported.</a:t>
                      </a:r>
                      <a:endParaRPr lang="en-GB" sz="1400" dirty="0">
                        <a:latin typeface="Calibri"/>
                        <a:ea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Lead drafting of consultation </a:t>
                      </a:r>
                      <a:r>
                        <a:rPr lang="en-GB" sz="1000" dirty="0" smtClean="0">
                          <a:solidFill>
                            <a:srgbClr val="404040"/>
                          </a:solidFill>
                          <a:latin typeface="Arial"/>
                          <a:ea typeface="Times New Roman"/>
                          <a:cs typeface="Times New Roman"/>
                        </a:rPr>
                        <a:t>responses.</a:t>
                      </a:r>
                      <a:endParaRPr lang="en-GB" sz="1400" dirty="0">
                        <a:latin typeface="Calibri"/>
                        <a:ea typeface="Calibri"/>
                        <a:cs typeface="Times New Roman"/>
                      </a:endParaRPr>
                    </a:p>
                  </a:txBody>
                  <a:tcPr/>
                </a:tc>
              </a:tr>
              <a:tr h="1113934">
                <a:tc>
                  <a:txBody>
                    <a:bodyPr/>
                    <a:lstStyle/>
                    <a:p>
                      <a:pPr algn="l">
                        <a:lnSpc>
                          <a:spcPct val="115000"/>
                        </a:lnSpc>
                        <a:spcAft>
                          <a:spcPts val="0"/>
                        </a:spcAft>
                      </a:pPr>
                      <a:r>
                        <a:rPr lang="en-GB" sz="1000" b="1" kern="1200" dirty="0">
                          <a:solidFill>
                            <a:srgbClr val="404040"/>
                          </a:solidFill>
                          <a:latin typeface="Arial"/>
                          <a:ea typeface="Times New Roman"/>
                          <a:cs typeface="Times New Roman"/>
                        </a:rPr>
                        <a:t>Support</a:t>
                      </a:r>
                      <a:endParaRPr lang="en-GB" sz="1400" b="1" dirty="0">
                        <a:latin typeface="Calibri"/>
                        <a:ea typeface="Calibri"/>
                        <a:cs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Help to resolve areas where different opinions are held in different practice </a:t>
                      </a:r>
                      <a:r>
                        <a:rPr lang="en-GB" sz="1000" dirty="0" smtClean="0">
                          <a:solidFill>
                            <a:srgbClr val="404040"/>
                          </a:solidFill>
                          <a:latin typeface="Arial"/>
                          <a:ea typeface="Times New Roman"/>
                          <a:cs typeface="Times New Roman"/>
                        </a:rPr>
                        <a:t>areas.</a:t>
                      </a:r>
                      <a:endParaRPr lang="en-GB" sz="1400" dirty="0">
                        <a:latin typeface="Calibri"/>
                        <a:ea typeface="Calibri"/>
                        <a:cs typeface="Times New Roman"/>
                      </a:endParaRPr>
                    </a:p>
                  </a:txBody>
                  <a:tcPr/>
                </a:tc>
                <a:tc>
                  <a:txBody>
                    <a:bodyPr/>
                    <a:lstStyle/>
                    <a:p>
                      <a:pPr algn="l">
                        <a:lnSpc>
                          <a:spcPct val="115000"/>
                        </a:lnSpc>
                        <a:spcAft>
                          <a:spcPts val="0"/>
                        </a:spcAft>
                      </a:pPr>
                      <a:r>
                        <a:rPr lang="en-GB" sz="1000" kern="1200" dirty="0">
                          <a:solidFill>
                            <a:srgbClr val="404040"/>
                          </a:solidFill>
                          <a:latin typeface="Arial"/>
                          <a:ea typeface="Times New Roman"/>
                        </a:rPr>
                        <a:t>Provide technical input to </a:t>
                      </a:r>
                      <a:r>
                        <a:rPr lang="en-GB" sz="1000" kern="1200" dirty="0" smtClean="0">
                          <a:solidFill>
                            <a:srgbClr val="404040"/>
                          </a:solidFill>
                          <a:latin typeface="Arial"/>
                          <a:ea typeface="Times New Roman"/>
                        </a:rPr>
                        <a:t>consultations.</a:t>
                      </a:r>
                      <a:endParaRPr lang="en-GB" sz="1400" dirty="0">
                        <a:latin typeface="Calibri"/>
                        <a:ea typeface="Times New Roman"/>
                      </a:endParaRPr>
                    </a:p>
                  </a:txBody>
                  <a:tcPr/>
                </a:tc>
                <a:tc>
                  <a:txBody>
                    <a:bodyPr/>
                    <a:lstStyle/>
                    <a:p>
                      <a:pPr algn="l">
                        <a:lnSpc>
                          <a:spcPct val="115000"/>
                        </a:lnSpc>
                        <a:spcAft>
                          <a:spcPts val="0"/>
                        </a:spcAft>
                      </a:pPr>
                      <a:r>
                        <a:rPr lang="en-GB" sz="1000" dirty="0">
                          <a:solidFill>
                            <a:srgbClr val="404040"/>
                          </a:solidFill>
                          <a:latin typeface="Arial"/>
                          <a:ea typeface="Times New Roman"/>
                          <a:cs typeface="Times New Roman"/>
                        </a:rPr>
                        <a:t>Ensure that where necessary cross-practice points of view have been </a:t>
                      </a:r>
                      <a:r>
                        <a:rPr lang="en-GB" sz="1000" dirty="0" smtClean="0">
                          <a:solidFill>
                            <a:srgbClr val="404040"/>
                          </a:solidFill>
                          <a:latin typeface="Arial"/>
                          <a:ea typeface="Times New Roman"/>
                          <a:cs typeface="Times New Roman"/>
                        </a:rPr>
                        <a:t>considered.</a:t>
                      </a:r>
                      <a:endParaRPr lang="en-GB" sz="1400" dirty="0">
                        <a:latin typeface="Calibri"/>
                        <a:ea typeface="Calibri"/>
                        <a:cs typeface="Times New Roman"/>
                      </a:endParaRPr>
                    </a:p>
                  </a:txBody>
                  <a:tcPr/>
                </a:tc>
                <a:tc>
                  <a:txBody>
                    <a:bodyPr/>
                    <a:lstStyle/>
                    <a:p>
                      <a:pPr algn="l">
                        <a:lnSpc>
                          <a:spcPct val="115000"/>
                        </a:lnSpc>
                        <a:spcAft>
                          <a:spcPts val="0"/>
                        </a:spcAft>
                      </a:pPr>
                      <a:endParaRPr lang="en-GB" sz="1400" dirty="0">
                        <a:latin typeface="Calibri"/>
                        <a:ea typeface="Times New Roman"/>
                      </a:endParaRPr>
                    </a:p>
                  </a:txBody>
                  <a:tcPr/>
                </a:tc>
              </a:tr>
            </a:tbl>
          </a:graphicData>
        </a:graphic>
      </p:graphicFrame>
      <p:sp>
        <p:nvSpPr>
          <p:cNvPr id="2" name="TextBox 1"/>
          <p:cNvSpPr txBox="1"/>
          <p:nvPr/>
        </p:nvSpPr>
        <p:spPr>
          <a:xfrm>
            <a:off x="488504" y="6093296"/>
            <a:ext cx="4248472" cy="646331"/>
          </a:xfrm>
          <a:prstGeom prst="rect">
            <a:avLst/>
          </a:prstGeom>
          <a:noFill/>
        </p:spPr>
        <p:txBody>
          <a:bodyPr wrap="square" rtlCol="0">
            <a:spAutoFit/>
          </a:bodyPr>
          <a:lstStyle/>
          <a:p>
            <a:r>
              <a:rPr lang="en-GB" dirty="0">
                <a:solidFill>
                  <a:schemeClr val="accent1"/>
                </a:solidFill>
              </a:rPr>
              <a:t>For further information please contact:</a:t>
            </a:r>
            <a:br>
              <a:rPr lang="en-GB" dirty="0">
                <a:solidFill>
                  <a:schemeClr val="accent1"/>
                </a:solidFill>
              </a:rPr>
            </a:br>
            <a:r>
              <a:rPr lang="en-GB" dirty="0">
                <a:solidFill>
                  <a:schemeClr val="accent1"/>
                </a:solidFill>
              </a:rPr>
              <a:t>policy@actuaries.org.uk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FOA PowerPoint template 14 gold">
  <a:themeElements>
    <a:clrScheme name="Custom 3">
      <a:dk1>
        <a:srgbClr val="3F4548"/>
      </a:dk1>
      <a:lt1>
        <a:sysClr val="window" lastClr="FFFFFF"/>
      </a:lt1>
      <a:dk2>
        <a:srgbClr val="000000"/>
      </a:dk2>
      <a:lt2>
        <a:srgbClr val="FFFFFF"/>
      </a:lt2>
      <a:accent1>
        <a:srgbClr val="D9AB16"/>
      </a:accent1>
      <a:accent2>
        <a:srgbClr val="113458"/>
      </a:accent2>
      <a:accent3>
        <a:srgbClr val="7CB3E1"/>
      </a:accent3>
      <a:accent4>
        <a:srgbClr val="4096B8"/>
      </a:accent4>
      <a:accent5>
        <a:srgbClr val="11B3A2"/>
      </a:accent5>
      <a:accent6>
        <a:srgbClr val="008452"/>
      </a:accent6>
      <a:hlink>
        <a:srgbClr val="D9AB16"/>
      </a:hlink>
      <a:folHlink>
        <a:srgbClr val="D9AB16"/>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A9D80AF541634F88090DB549522CB9" ma:contentTypeVersion="1" ma:contentTypeDescription="Create a new document." ma:contentTypeScope="" ma:versionID="be7ea43377f7a82dc2d06363e000d1ab">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EAE50985-490E-4AFA-8667-F86202B022C8}">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2BE66B1D-2C6C-4EA8-BA9F-1088DD430962}">
  <ds:schemaRefs>
    <ds:schemaRef ds:uri="http://schemas.microsoft.com/sharepoint/v3/contenttype/forms"/>
  </ds:schemaRefs>
</ds:datastoreItem>
</file>

<file path=customXml/itemProps3.xml><?xml version="1.0" encoding="utf-8"?>
<ds:datastoreItem xmlns:ds="http://schemas.openxmlformats.org/officeDocument/2006/customXml" ds:itemID="{4B84E2CD-D4BA-4914-96FD-F35543B8B0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IFOA PowerPoint template 14 gold</Template>
  <TotalTime>981</TotalTime>
  <Words>685</Words>
  <Application>Microsoft Office PowerPoint</Application>
  <PresentationFormat>A4 Paper (210x297 mm)</PresentationFormat>
  <Paragraphs>67</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IFOA PowerPoint template 14 gold</vt:lpstr>
      <vt:lpstr>Consultation Responses  A Volunteer Guide     For further information please contact: policy@actuaries.org.uk</vt:lpstr>
      <vt:lpstr>PowerPoint Presentation</vt:lpstr>
      <vt:lpstr>PowerPoint Presentation</vt:lpstr>
      <vt:lpstr>Volunteer Person Specification Have relevant experience and expertise to provide intellectual capital to the content of the response. Understand how the outcome from the consultation might affect the work of actuaries. Understand how the consultation affects wider policy and the public interest. Ability to draft clear written communications and/or  to provide peer review. Ability to work within a team. Ability to consider and represent IFoA views.  Chair , Volunteer Person Specification  To lead meetings, ensuring that actions and responsibilities are clear and appropriately distributed. Have the relevant expertise to ensure the response is comprehensive and balanced. Ability to lead virtual teams. Ability to lead groups of peers. Ability to facilitate differences of opinion and find common ground. Confident verbal and written communicator. Ability to consider and represent IFoA views.  </vt:lpstr>
      <vt:lpstr>Consultation Response Process</vt:lpstr>
      <vt:lpstr>Roles and Responsibilities</vt:lpstr>
    </vt:vector>
  </TitlesOfParts>
  <Company>The Actuarial Profession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wavexadmin</dc:creator>
  <cp:lastModifiedBy>Sheila Dickson</cp:lastModifiedBy>
  <cp:revision>93</cp:revision>
  <cp:lastPrinted>2014-04-15T12:53:57Z</cp:lastPrinted>
  <dcterms:created xsi:type="dcterms:W3CDTF">2013-05-30T14:29:46Z</dcterms:created>
  <dcterms:modified xsi:type="dcterms:W3CDTF">2018-10-12T13:07:29Z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0x01010065A9D80AF541634F88090DB549522CB9</vt:lpwstr>
  </property>
</Properties>
</file>