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7" r:id="rId2"/>
    <p:sldId id="388" r:id="rId3"/>
    <p:sldId id="389" r:id="rId4"/>
    <p:sldId id="289" r:id="rId5"/>
    <p:sldId id="362" r:id="rId6"/>
    <p:sldId id="380" r:id="rId7"/>
    <p:sldId id="363" r:id="rId8"/>
    <p:sldId id="364" r:id="rId9"/>
    <p:sldId id="365" r:id="rId10"/>
    <p:sldId id="366" r:id="rId11"/>
    <p:sldId id="367" r:id="rId12"/>
    <p:sldId id="381" r:id="rId13"/>
    <p:sldId id="368" r:id="rId14"/>
    <p:sldId id="384" r:id="rId15"/>
    <p:sldId id="371" r:id="rId16"/>
    <p:sldId id="391" r:id="rId17"/>
    <p:sldId id="392" r:id="rId18"/>
    <p:sldId id="372" r:id="rId19"/>
    <p:sldId id="401" r:id="rId20"/>
    <p:sldId id="382" r:id="rId21"/>
    <p:sldId id="375" r:id="rId22"/>
    <p:sldId id="376" r:id="rId23"/>
    <p:sldId id="383" r:id="rId24"/>
    <p:sldId id="377" r:id="rId25"/>
    <p:sldId id="400" r:id="rId26"/>
    <p:sldId id="360" r:id="rId27"/>
    <p:sldId id="394" r:id="rId28"/>
    <p:sldId id="395" r:id="rId29"/>
    <p:sldId id="397" r:id="rId30"/>
    <p:sldId id="398" r:id="rId31"/>
    <p:sldId id="393" r:id="rId32"/>
    <p:sldId id="379" r:id="rId33"/>
    <p:sldId id="387" r:id="rId34"/>
    <p:sldId id="270" r:id="rId35"/>
    <p:sldId id="399" r:id="rId36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c" initials="a" lastIdx="1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2"/>
    <a:srgbClr val="FFFFFF"/>
    <a:srgbClr val="79A32A"/>
    <a:srgbClr val="C3F5FF"/>
    <a:srgbClr val="2F5079"/>
    <a:srgbClr val="E9458C"/>
    <a:srgbClr val="000000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>
        <p:scale>
          <a:sx n="112" d="100"/>
          <a:sy n="112" d="100"/>
        </p:scale>
        <p:origin x="-516" y="-72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ork\chunxiao\inc_rate_07_10%20dataset\Bayesian%20model\07-10%20data%20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ork\chunxiao\inc_rate_07_10%20dataset\Bayesian%20model\07-10%20data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ork\chunxiao\inc_rate_07_10%20dataset\Bayesian%20model\07-10%20data%20summar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ork\chunxiao\inc_rate_07_10%20dataset\Bayesian%20model\07-10%20data%20summar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ropbox\Work\ifoa_grant_2015\phc_conference\99%20&amp;%2005_data_compare_by_factor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ropbox\Work\ifoa_grant_2015\phc_conference\99%20&amp;%2005_data_compare_by_facto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rge\Dropbox\Work\ifoa_grant_2015\phc_conference\99%20&amp;%2005_data_compare_by_factor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Work\chunxiao\inc_rate_07_10%20dataset\Bayesian%20model\99%20&amp;%2005_data_compare_by_fac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Gender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618039858582"/>
          <c:y val="0.245899625871428"/>
          <c:w val="0.53653195558757105"/>
          <c:h val="0.5957293300767160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037772092368599"/>
                  <c:y val="-4.764310767209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92-4FC2-A383-05A5B3BBB57A}"/>
                </c:ext>
              </c:extLst>
            </c:dLbl>
            <c:dLbl>
              <c:idx val="1"/>
              <c:layout>
                <c:manualLayout>
                  <c:x val="0.21382680477243199"/>
                  <c:y val="-2.401240574159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92-4FC2-A383-05A5B3BBB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Sheet3!$M$4:$M$5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(Sheet3!$T$4,Sheet3!$T$5)</c:f>
              <c:numCache>
                <c:formatCode>0.00%</c:formatCode>
                <c:ptCount val="2"/>
                <c:pt idx="0">
                  <c:v>0.478200007607745</c:v>
                </c:pt>
                <c:pt idx="1">
                  <c:v>0.52179999239225505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92-4FC2-A383-05A5B3BBB5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Smoker</a:t>
            </a:r>
            <a:r>
              <a:rPr lang="en-GB" baseline="0"/>
              <a:t> Status</a:t>
            </a:r>
            <a:endParaRPr lang="en-GB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863216142568196E-2"/>
          <c:y val="0.24242211772998301"/>
          <c:w val="0.52603641105371401"/>
          <c:h val="0.583658774102000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438987253665099"/>
                  <c:y val="-4.9034422934916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12-41CA-B554-71FA671D155E}"/>
                </c:ext>
              </c:extLst>
            </c:dLbl>
            <c:dLbl>
              <c:idx val="1"/>
              <c:layout>
                <c:manualLayout>
                  <c:x val="0.19237569060773499"/>
                  <c:y val="7.18829307099936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12-41CA-B554-71FA671D1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Sheet3!$M$7:$M$8</c:f>
              <c:strCache>
                <c:ptCount val="2"/>
                <c:pt idx="0">
                  <c:v>Non-smoker</c:v>
                </c:pt>
                <c:pt idx="1">
                  <c:v>Smoker</c:v>
                </c:pt>
              </c:strCache>
            </c:strRef>
          </c:cat>
          <c:val>
            <c:numRef>
              <c:f>(Sheet3!$T$7,Sheet3!$T$8)</c:f>
              <c:numCache>
                <c:formatCode>0.00%</c:formatCode>
                <c:ptCount val="2"/>
                <c:pt idx="0">
                  <c:v>0.61426261934649495</c:v>
                </c:pt>
                <c:pt idx="1">
                  <c:v>0.38573738065350499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12-41CA-B554-71FA671D155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Benefi</a:t>
            </a:r>
            <a:r>
              <a:rPr lang="en-GB" baseline="0"/>
              <a:t>t Type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464637154469397E-2"/>
          <c:y val="0.28361908986728801"/>
          <c:w val="0.52242277407631699"/>
          <c:h val="0.5500155262282360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465620309167"/>
                  <c:y val="-5.47624856752060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4-442F-A705-77D54AFFF550}"/>
                </c:ext>
              </c:extLst>
            </c:dLbl>
            <c:dLbl>
              <c:idx val="1"/>
              <c:layout>
                <c:manualLayout>
                  <c:x val="0.191642833943416"/>
                  <c:y val="0.1051388118738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4-442F-A705-77D54AFFF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(Sheet3!$M$16,Sheet3!$M$26)</c:f>
              <c:strCache>
                <c:ptCount val="2"/>
                <c:pt idx="0">
                  <c:v>Accelerated</c:v>
                </c:pt>
                <c:pt idx="1">
                  <c:v>Stand-alone</c:v>
                </c:pt>
              </c:strCache>
            </c:strRef>
          </c:cat>
          <c:val>
            <c:numRef>
              <c:f>(Sheet3!$T$16,Sheet3!$T$26)</c:f>
              <c:numCache>
                <c:formatCode>0.00%</c:formatCode>
                <c:ptCount val="2"/>
                <c:pt idx="0">
                  <c:v>0.64750465974361904</c:v>
                </c:pt>
                <c:pt idx="1">
                  <c:v>0.35249534025638102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94-442F-A705-77D54AFFF5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Sum</a:t>
            </a:r>
            <a:r>
              <a:rPr lang="en-GB" baseline="0"/>
              <a:t> Assured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302257840915203E-2"/>
          <c:y val="0.23876782733694299"/>
          <c:w val="0.52528641634929196"/>
          <c:h val="0.5990574986907729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7005988892272"/>
                  <c:y val="0.152484749751109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7-434D-87E1-964FF4204F4F}"/>
                </c:ext>
              </c:extLst>
            </c:dLbl>
            <c:dLbl>
              <c:idx val="1"/>
              <c:layout>
                <c:manualLayout>
                  <c:x val="-0.13204332883803899"/>
                  <c:y val="-0.110580505023079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7-434D-87E1-964FF4204F4F}"/>
                </c:ext>
              </c:extLst>
            </c:dLbl>
            <c:dLbl>
              <c:idx val="2"/>
              <c:layout>
                <c:manualLayout>
                  <c:x val="9.3915111439799304E-2"/>
                  <c:y val="-0.152344646574351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77-434D-87E1-964FF4204F4F}"/>
                </c:ext>
              </c:extLst>
            </c:dLbl>
            <c:dLbl>
              <c:idx val="3"/>
              <c:layout>
                <c:manualLayout>
                  <c:x val="0.12525717434492001"/>
                  <c:y val="2.12200199113041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77-434D-87E1-964FF4204F4F}"/>
                </c:ext>
              </c:extLst>
            </c:dLbl>
            <c:dLbl>
              <c:idx val="4"/>
              <c:layout>
                <c:manualLayout>
                  <c:x val="8.5764417569350798E-2"/>
                  <c:y val="0.143297673997647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77-434D-87E1-964FF4204F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Sheet3!$M$10:$M$14</c:f>
              <c:strCache>
                <c:ptCount val="5"/>
                <c:pt idx="0">
                  <c:v>£0-£25,000</c:v>
                </c:pt>
                <c:pt idx="1">
                  <c:v>£25,001-£75,000</c:v>
                </c:pt>
                <c:pt idx="2">
                  <c:v>£75,001-£125,000</c:v>
                </c:pt>
                <c:pt idx="3">
                  <c:v>£125,000+</c:v>
                </c:pt>
                <c:pt idx="4">
                  <c:v>Unknown</c:v>
                </c:pt>
              </c:strCache>
            </c:strRef>
          </c:cat>
          <c:val>
            <c:numRef>
              <c:f>Sheet3!$T$10:$T$14</c:f>
              <c:numCache>
                <c:formatCode>0.00%</c:formatCode>
                <c:ptCount val="5"/>
                <c:pt idx="0">
                  <c:v>0.23375936703564201</c:v>
                </c:pt>
                <c:pt idx="1">
                  <c:v>0.25663965917303799</c:v>
                </c:pt>
                <c:pt idx="2">
                  <c:v>0.20051732663851801</c:v>
                </c:pt>
                <c:pt idx="3">
                  <c:v>0.166204496177108</c:v>
                </c:pt>
                <c:pt idx="4">
                  <c:v>0.14287915097569301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77-434D-87E1-964FF4204F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433008187409401"/>
          <c:y val="0.23011274753446501"/>
          <c:w val="0.36168981862341798"/>
          <c:h val="0.62825751432233801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Distribution</a:t>
            </a:r>
            <a:r>
              <a:rPr lang="en-GB" baseline="0"/>
              <a:t> Channel</a:t>
            </a:r>
            <a:endParaRPr lang="en-GB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Sheet3!$M$36:$M$40</c:f>
              <c:strCache>
                <c:ptCount val="5"/>
                <c:pt idx="0">
                  <c:v>Bancassurer</c:v>
                </c:pt>
                <c:pt idx="1">
                  <c:v>IFA</c:v>
                </c:pt>
                <c:pt idx="2">
                  <c:v>Multi-tied </c:v>
                </c:pt>
                <c:pt idx="3">
                  <c:v>Single-tied</c:v>
                </c:pt>
                <c:pt idx="4">
                  <c:v>Unknown</c:v>
                </c:pt>
              </c:strCache>
            </c:strRef>
          </c:cat>
          <c:val>
            <c:numRef>
              <c:f>Sheet3!$T$36:$T$40</c:f>
              <c:numCache>
                <c:formatCode>0.00%</c:formatCode>
                <c:ptCount val="5"/>
                <c:pt idx="0">
                  <c:v>0.21409524896344501</c:v>
                </c:pt>
                <c:pt idx="1">
                  <c:v>0.31844497698657198</c:v>
                </c:pt>
                <c:pt idx="2">
                  <c:v>3.08018562897029E-2</c:v>
                </c:pt>
                <c:pt idx="3">
                  <c:v>0.19476777359351799</c:v>
                </c:pt>
                <c:pt idx="4">
                  <c:v>0.24189014416676199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C-4D65-8507-0DB06CEC13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Gender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'[99 &amp; 05_data_compare_by_factors.xlsx]Sheet1'!$D$1</c:f>
              <c:strCache>
                <c:ptCount val="1"/>
                <c:pt idx="0">
                  <c:v>07-10 data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2"/>
              <c:pt idx="0">
                <c:v>Female</c:v>
              </c:pt>
              <c:pt idx="1">
                <c:v>Male</c:v>
              </c:pt>
            </c:strLit>
          </c:cat>
          <c:val>
            <c:numRef>
              <c:f>'[99 &amp; 05_data_compare_by_factors.xlsx]Sheet1'!$I$2,'[99 &amp; 05_data_compare_by_factors.xlsx]Sheet1'!$I$3</c:f>
              <c:numCache>
                <c:formatCode>0.00%</c:formatCode>
                <c:ptCount val="2"/>
                <c:pt idx="0">
                  <c:v>0.478200007607745</c:v>
                </c:pt>
                <c:pt idx="1">
                  <c:v>0.52179999239225505</c:v>
                </c:pt>
              </c:numCache>
            </c:numRef>
          </c:val>
        </c:ser>
        <c:ser>
          <c:idx val="1"/>
          <c:order val="1"/>
          <c:tx>
            <c:strRef>
              <c:f>'[99 &amp; 05_data_compare_by_factors.xlsx]Sheet1'!$D$4</c:f>
              <c:strCache>
                <c:ptCount val="1"/>
                <c:pt idx="0">
                  <c:v>99-05 data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5404564990465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'[99 &amp; 05_data_compare_by_factors.xlsx]Sheet1'!$I$6,'[99 &amp; 05_data_compare_by_factors.xlsx]Sheet1'!$I$7</c:f>
              <c:numCache>
                <c:formatCode>0.00%</c:formatCode>
                <c:ptCount val="2"/>
                <c:pt idx="0">
                  <c:v>0.42699999999999999</c:v>
                </c:pt>
                <c:pt idx="1">
                  <c:v>0.57299999999999995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09120"/>
        <c:axId val="99961088"/>
      </c:barChart>
      <c:catAx>
        <c:axId val="9030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961088"/>
        <c:crosses val="autoZero"/>
        <c:auto val="1"/>
        <c:lblAlgn val="ctr"/>
        <c:lblOffset val="100"/>
        <c:noMultiLvlLbl val="0"/>
      </c:catAx>
      <c:valAx>
        <c:axId val="9996108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030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Smoker status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'[99 &amp; 05_data_compare_by_factors.xlsx]Sheet1'!$D$1</c:f>
              <c:strCache>
                <c:ptCount val="1"/>
                <c:pt idx="0">
                  <c:v>07-10 data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'[99 &amp; 05_data_compare_by_factors.xlsx]Sheet1'!$L$2,'[99 &amp; 05_data_compare_by_factors.xlsx]Sheet1'!$L$3</c:f>
              <c:strCache>
                <c:ptCount val="2"/>
                <c:pt idx="0">
                  <c:v>Non-smoker</c:v>
                </c:pt>
                <c:pt idx="1">
                  <c:v>Smoker</c:v>
                </c:pt>
              </c:strCache>
            </c:strRef>
          </c:cat>
          <c:val>
            <c:numRef>
              <c:f>'[99 &amp; 05_data_compare_by_factors.xlsx]Sheet1'!$P$2,'[99 &amp; 05_data_compare_by_factors.xlsx]Sheet1'!$P$3</c:f>
              <c:numCache>
                <c:formatCode>0.00%</c:formatCode>
                <c:ptCount val="2"/>
                <c:pt idx="0">
                  <c:v>0.61426261934649495</c:v>
                </c:pt>
                <c:pt idx="1">
                  <c:v>0.38573738065350499</c:v>
                </c:pt>
              </c:numCache>
            </c:numRef>
          </c:val>
        </c:ser>
        <c:ser>
          <c:idx val="1"/>
          <c:order val="1"/>
          <c:tx>
            <c:strRef>
              <c:f>'[99 &amp; 05_data_compare_by_factors.xlsx]Sheet1'!$D$4</c:f>
              <c:strCache>
                <c:ptCount val="1"/>
                <c:pt idx="0">
                  <c:v>99-05 data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59824940722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'[99 &amp; 05_data_compare_by_factors.xlsx]Sheet1'!$P$6,'[99 &amp; 05_data_compare_by_factors.xlsx]Sheet1'!$P$7</c:f>
              <c:numCache>
                <c:formatCode>0.00%</c:formatCode>
                <c:ptCount val="2"/>
                <c:pt idx="0">
                  <c:v>0.73899999999999999</c:v>
                </c:pt>
                <c:pt idx="1">
                  <c:v>0.26100000000000001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09632"/>
        <c:axId val="99962816"/>
      </c:barChart>
      <c:catAx>
        <c:axId val="9030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962816"/>
        <c:crosses val="autoZero"/>
        <c:auto val="1"/>
        <c:lblAlgn val="ctr"/>
        <c:lblOffset val="100"/>
        <c:noMultiLvlLbl val="0"/>
      </c:catAx>
      <c:valAx>
        <c:axId val="9996281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0309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'[99 &amp; 05_data_compare_by_factors.xlsx]Sheet1'!$D$1</c:f>
              <c:strCache>
                <c:ptCount val="1"/>
                <c:pt idx="0">
                  <c:v>07-10 data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72786177105832E-2"/>
                  <c:y val="-1.23647584263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'[99 &amp; 05_data_compare_by_factors.xlsx]Sheet1'!$Y$2:$Y$5</c:f>
              <c:strCache>
                <c:ptCount val="4"/>
                <c:pt idx="0">
                  <c:v>16-30</c:v>
                </c:pt>
                <c:pt idx="1">
                  <c:v>31-50</c:v>
                </c:pt>
                <c:pt idx="2">
                  <c:v>51-70</c:v>
                </c:pt>
                <c:pt idx="3">
                  <c:v>71+</c:v>
                </c:pt>
              </c:strCache>
            </c:strRef>
          </c:cat>
          <c:val>
            <c:numRef>
              <c:f>'[99 &amp; 05_data_compare_by_factors.xlsx]Sheet1'!$AA$2:$AA$5</c:f>
              <c:numCache>
                <c:formatCode>0.00%</c:formatCode>
                <c:ptCount val="4"/>
                <c:pt idx="0">
                  <c:v>0.16779451481608301</c:v>
                </c:pt>
                <c:pt idx="1">
                  <c:v>0.56326600479287903</c:v>
                </c:pt>
                <c:pt idx="2">
                  <c:v>0.26521929324051902</c:v>
                </c:pt>
                <c:pt idx="3">
                  <c:v>3.7201871505192301E-3</c:v>
                </c:pt>
              </c:numCache>
            </c:numRef>
          </c:val>
        </c:ser>
        <c:ser>
          <c:idx val="1"/>
          <c:order val="1"/>
          <c:tx>
            <c:strRef>
              <c:f>'[99 &amp; 05_data_compare_by_factors.xlsx]Sheet1'!$D$4</c:f>
              <c:strCache>
                <c:ptCount val="1"/>
                <c:pt idx="0">
                  <c:v>99-05 data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134395171471999E-2"/>
                  <c:y val="-1.2597806592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3549316054716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677465802735803E-2"/>
                  <c:y val="-8.243172284247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'[99 &amp; 05_data_compare_by_factors.xlsx]Sheet1'!$AA$7:$AA$10</c:f>
              <c:numCache>
                <c:formatCode>0.00%</c:formatCode>
                <c:ptCount val="4"/>
                <c:pt idx="0">
                  <c:v>9.2892086330935195E-2</c:v>
                </c:pt>
                <c:pt idx="1">
                  <c:v>0.64863309352517995</c:v>
                </c:pt>
                <c:pt idx="2">
                  <c:v>0.25830215827338099</c:v>
                </c:pt>
                <c:pt idx="3">
                  <c:v>1.72661870503597E-4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12704"/>
        <c:axId val="120056640"/>
      </c:barChart>
      <c:catAx>
        <c:axId val="90312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0056640"/>
        <c:crosses val="autoZero"/>
        <c:auto val="1"/>
        <c:lblAlgn val="ctr"/>
        <c:lblOffset val="100"/>
        <c:noMultiLvlLbl val="0"/>
      </c:catAx>
      <c:valAx>
        <c:axId val="12005664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031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Product type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07-10 data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(Sheet1!$T$2,Sheet1!$T$3)</c:f>
              <c:strCache>
                <c:ptCount val="2"/>
                <c:pt idx="0">
                  <c:v>Accelerated</c:v>
                </c:pt>
                <c:pt idx="1">
                  <c:v>Stand-alone</c:v>
                </c:pt>
              </c:strCache>
            </c:strRef>
          </c:cat>
          <c:val>
            <c:numRef>
              <c:f>(Sheet1!$V$2,Sheet1!$V$3)</c:f>
              <c:numCache>
                <c:formatCode>0.00%</c:formatCode>
                <c:ptCount val="2"/>
                <c:pt idx="0">
                  <c:v>0.64750465974361904</c:v>
                </c:pt>
                <c:pt idx="1">
                  <c:v>0.35249534025638102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99-05 data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408163265305999E-2"/>
                  <c:y val="4.0281973816717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(Sheet1!$V$6,Sheet1!$V$7)</c:f>
              <c:numCache>
                <c:formatCode>0.00%</c:formatCode>
                <c:ptCount val="2"/>
                <c:pt idx="0">
                  <c:v>0.88200000000000001</c:v>
                </c:pt>
                <c:pt idx="1">
                  <c:v>0.11799999999999999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13216"/>
        <c:axId val="140206656"/>
      </c:barChart>
      <c:catAx>
        <c:axId val="90313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0206656"/>
        <c:crosses val="autoZero"/>
        <c:auto val="1"/>
        <c:lblAlgn val="ctr"/>
        <c:lblOffset val="100"/>
        <c:noMultiLvlLbl val="0"/>
      </c:catAx>
      <c:valAx>
        <c:axId val="14020665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031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73D13-BFAB-BD4A-977B-AB1BF0EEFAE2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EC265E1-6418-5748-AE93-C28EC23AF09A}">
      <dgm:prSet phldrT="[Text]"/>
      <dgm:spPr/>
      <dgm:t>
        <a:bodyPr/>
        <a:lstStyle/>
        <a:p>
          <a:r>
            <a:rPr lang="en-US"/>
            <a:t>Diagnosis</a:t>
          </a:r>
        </a:p>
      </dgm:t>
    </dgm:pt>
    <dgm:pt modelId="{C204256D-CA11-1345-A084-90E07EDE5AA2}" type="parTrans" cxnId="{7A414A23-0166-5248-9771-CAB3FE44CD54}">
      <dgm:prSet/>
      <dgm:spPr/>
      <dgm:t>
        <a:bodyPr/>
        <a:lstStyle/>
        <a:p>
          <a:endParaRPr lang="en-US"/>
        </a:p>
      </dgm:t>
    </dgm:pt>
    <dgm:pt modelId="{0FCAC250-979C-E244-9562-3A9EC0930647}" type="sibTrans" cxnId="{7A414A23-0166-5248-9771-CAB3FE44CD54}">
      <dgm:prSet/>
      <dgm:spPr/>
      <dgm:t>
        <a:bodyPr/>
        <a:lstStyle/>
        <a:p>
          <a:endParaRPr lang="en-US"/>
        </a:p>
      </dgm:t>
    </dgm:pt>
    <dgm:pt modelId="{D7B78ACB-7B51-F045-AF0E-DC5CF0B27CD7}">
      <dgm:prSet phldrT="[Text]"/>
      <dgm:spPr/>
      <dgm:t>
        <a:bodyPr/>
        <a:lstStyle/>
        <a:p>
          <a:r>
            <a:rPr lang="en-US"/>
            <a:t>Notification</a:t>
          </a:r>
        </a:p>
      </dgm:t>
    </dgm:pt>
    <dgm:pt modelId="{A62885C8-1666-E24A-BD78-64B0FE7377A1}" type="parTrans" cxnId="{3D53DD2E-E55A-E047-9866-0ED846C76677}">
      <dgm:prSet/>
      <dgm:spPr/>
      <dgm:t>
        <a:bodyPr/>
        <a:lstStyle/>
        <a:p>
          <a:endParaRPr lang="en-US"/>
        </a:p>
      </dgm:t>
    </dgm:pt>
    <dgm:pt modelId="{06A2AA30-93DB-8F4D-9FC8-9866B9C7F1CD}" type="sibTrans" cxnId="{3D53DD2E-E55A-E047-9866-0ED846C76677}">
      <dgm:prSet/>
      <dgm:spPr/>
      <dgm:t>
        <a:bodyPr/>
        <a:lstStyle/>
        <a:p>
          <a:endParaRPr lang="en-US"/>
        </a:p>
      </dgm:t>
    </dgm:pt>
    <dgm:pt modelId="{3C2F0BB1-4FBA-5E47-B2E9-AA9F8075081B}">
      <dgm:prSet phldrT="[Text]"/>
      <dgm:spPr/>
      <dgm:t>
        <a:bodyPr/>
        <a:lstStyle/>
        <a:p>
          <a:r>
            <a:rPr lang="en-US"/>
            <a:t>Admission</a:t>
          </a:r>
        </a:p>
      </dgm:t>
    </dgm:pt>
    <dgm:pt modelId="{FF145784-23B3-1B46-A053-68D9A65E9CE6}" type="parTrans" cxnId="{D4987877-5CB3-1148-94B2-7C029D85CCFB}">
      <dgm:prSet/>
      <dgm:spPr/>
      <dgm:t>
        <a:bodyPr/>
        <a:lstStyle/>
        <a:p>
          <a:endParaRPr lang="en-US"/>
        </a:p>
      </dgm:t>
    </dgm:pt>
    <dgm:pt modelId="{B9C67AD1-645E-204F-9561-85FEED73841E}" type="sibTrans" cxnId="{D4987877-5CB3-1148-94B2-7C029D85CCFB}">
      <dgm:prSet/>
      <dgm:spPr/>
      <dgm:t>
        <a:bodyPr/>
        <a:lstStyle/>
        <a:p>
          <a:endParaRPr lang="en-US"/>
        </a:p>
      </dgm:t>
    </dgm:pt>
    <dgm:pt modelId="{07E4F545-0BA3-A447-826D-5CC9783E3063}">
      <dgm:prSet phldrT="[Text]"/>
      <dgm:spPr/>
      <dgm:t>
        <a:bodyPr/>
        <a:lstStyle/>
        <a:p>
          <a:r>
            <a:rPr lang="en-US"/>
            <a:t>Settlement</a:t>
          </a:r>
        </a:p>
      </dgm:t>
    </dgm:pt>
    <dgm:pt modelId="{6909A78D-6D7B-674D-A446-521D4E78A37A}" type="parTrans" cxnId="{4C643769-F202-9249-911B-B2C812B7C2C9}">
      <dgm:prSet/>
      <dgm:spPr/>
      <dgm:t>
        <a:bodyPr/>
        <a:lstStyle/>
        <a:p>
          <a:endParaRPr lang="en-US"/>
        </a:p>
      </dgm:t>
    </dgm:pt>
    <dgm:pt modelId="{047361A3-E69D-6C4B-A070-4B1697EE33F4}" type="sibTrans" cxnId="{4C643769-F202-9249-911B-B2C812B7C2C9}">
      <dgm:prSet/>
      <dgm:spPr/>
      <dgm:t>
        <a:bodyPr/>
        <a:lstStyle/>
        <a:p>
          <a:endParaRPr lang="en-US"/>
        </a:p>
      </dgm:t>
    </dgm:pt>
    <dgm:pt modelId="{5FEA7EB2-535F-9E4C-BEB4-BF3E6FF63CAF}" type="pres">
      <dgm:prSet presAssocID="{C6A73D13-BFAB-BD4A-977B-AB1BF0EEFAE2}" presName="Name0" presStyleCnt="0">
        <dgm:presLayoutVars>
          <dgm:dir/>
          <dgm:resizeHandles val="exact"/>
        </dgm:presLayoutVars>
      </dgm:prSet>
      <dgm:spPr/>
    </dgm:pt>
    <dgm:pt modelId="{D26FAC76-97F3-F744-8F71-CCDB950E5C84}" type="pres">
      <dgm:prSet presAssocID="{DEC265E1-6418-5748-AE93-C28EC23AF0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63E74-7A38-6E4D-88D5-ABF47DF32CE1}" type="pres">
      <dgm:prSet presAssocID="{0FCAC250-979C-E244-9562-3A9EC09306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9B365C-110F-F046-A7E1-12620C120E65}" type="pres">
      <dgm:prSet presAssocID="{0FCAC250-979C-E244-9562-3A9EC09306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A7C6836-EF9F-634C-A9C9-C723CE6D2AE3}" type="pres">
      <dgm:prSet presAssocID="{D7B78ACB-7B51-F045-AF0E-DC5CF0B27C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7147B-A752-4445-9CD4-3057FDD9303E}" type="pres">
      <dgm:prSet presAssocID="{06A2AA30-93DB-8F4D-9FC8-9866B9C7F1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AC3FDD6-E0C4-7D41-A9FA-19182A7F5801}" type="pres">
      <dgm:prSet presAssocID="{06A2AA30-93DB-8F4D-9FC8-9866B9C7F1C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069DE76-3F36-6445-9DB1-ADF045489BC1}" type="pres">
      <dgm:prSet presAssocID="{3C2F0BB1-4FBA-5E47-B2E9-AA9F807508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8899-2002-3548-A49B-BA34259A51E9}" type="pres">
      <dgm:prSet presAssocID="{B9C67AD1-645E-204F-9561-85FEED73841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FBFA3B1-7115-A845-B35F-F0379C20CC4F}" type="pres">
      <dgm:prSet presAssocID="{B9C67AD1-645E-204F-9561-85FEED73841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AD93C4-BEF9-204B-BEDC-548830933B5F}" type="pres">
      <dgm:prSet presAssocID="{07E4F545-0BA3-A447-826D-5CC9783E30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43769-F202-9249-911B-B2C812B7C2C9}" srcId="{C6A73D13-BFAB-BD4A-977B-AB1BF0EEFAE2}" destId="{07E4F545-0BA3-A447-826D-5CC9783E3063}" srcOrd="3" destOrd="0" parTransId="{6909A78D-6D7B-674D-A446-521D4E78A37A}" sibTransId="{047361A3-E69D-6C4B-A070-4B1697EE33F4}"/>
    <dgm:cxn modelId="{A345B6C0-8905-4A91-BAD9-A79E9594E00A}" type="presOf" srcId="{B9C67AD1-645E-204F-9561-85FEED73841E}" destId="{1FBFA3B1-7115-A845-B35F-F0379C20CC4F}" srcOrd="1" destOrd="0" presId="urn:microsoft.com/office/officeart/2005/8/layout/process1"/>
    <dgm:cxn modelId="{345C55DE-B3DC-4827-838C-06BE0DC4AB12}" type="presOf" srcId="{0FCAC250-979C-E244-9562-3A9EC0930647}" destId="{709B365C-110F-F046-A7E1-12620C120E65}" srcOrd="1" destOrd="0" presId="urn:microsoft.com/office/officeart/2005/8/layout/process1"/>
    <dgm:cxn modelId="{DCB5E424-1CAC-4FDF-8802-9897C3115108}" type="presOf" srcId="{06A2AA30-93DB-8F4D-9FC8-9866B9C7F1CD}" destId="{7AC3FDD6-E0C4-7D41-A9FA-19182A7F5801}" srcOrd="1" destOrd="0" presId="urn:microsoft.com/office/officeart/2005/8/layout/process1"/>
    <dgm:cxn modelId="{4A2DB129-F7C4-4A5C-BF3E-264DE2AA3C1A}" type="presOf" srcId="{3C2F0BB1-4FBA-5E47-B2E9-AA9F8075081B}" destId="{3069DE76-3F36-6445-9DB1-ADF045489BC1}" srcOrd="0" destOrd="0" presId="urn:microsoft.com/office/officeart/2005/8/layout/process1"/>
    <dgm:cxn modelId="{3D53DD2E-E55A-E047-9866-0ED846C76677}" srcId="{C6A73D13-BFAB-BD4A-977B-AB1BF0EEFAE2}" destId="{D7B78ACB-7B51-F045-AF0E-DC5CF0B27CD7}" srcOrd="1" destOrd="0" parTransId="{A62885C8-1666-E24A-BD78-64B0FE7377A1}" sibTransId="{06A2AA30-93DB-8F4D-9FC8-9866B9C7F1CD}"/>
    <dgm:cxn modelId="{E76AA04A-0D6D-49CA-8475-921B7BD1A16D}" type="presOf" srcId="{0FCAC250-979C-E244-9562-3A9EC0930647}" destId="{A7A63E74-7A38-6E4D-88D5-ABF47DF32CE1}" srcOrd="0" destOrd="0" presId="urn:microsoft.com/office/officeart/2005/8/layout/process1"/>
    <dgm:cxn modelId="{5B0A706B-5AFC-45F2-96CC-63864404C7E9}" type="presOf" srcId="{D7B78ACB-7B51-F045-AF0E-DC5CF0B27CD7}" destId="{4A7C6836-EF9F-634C-A9C9-C723CE6D2AE3}" srcOrd="0" destOrd="0" presId="urn:microsoft.com/office/officeart/2005/8/layout/process1"/>
    <dgm:cxn modelId="{806B2BB4-D44F-42D5-9C62-A27C73D1F745}" type="presOf" srcId="{B9C67AD1-645E-204F-9561-85FEED73841E}" destId="{C5298899-2002-3548-A49B-BA34259A51E9}" srcOrd="0" destOrd="0" presId="urn:microsoft.com/office/officeart/2005/8/layout/process1"/>
    <dgm:cxn modelId="{C116301B-D922-45C2-8393-4047F8021A9D}" type="presOf" srcId="{07E4F545-0BA3-A447-826D-5CC9783E3063}" destId="{24AD93C4-BEF9-204B-BEDC-548830933B5F}" srcOrd="0" destOrd="0" presId="urn:microsoft.com/office/officeart/2005/8/layout/process1"/>
    <dgm:cxn modelId="{59562EB7-A882-4F1F-AC62-B3A95E81547F}" type="presOf" srcId="{DEC265E1-6418-5748-AE93-C28EC23AF09A}" destId="{D26FAC76-97F3-F744-8F71-CCDB950E5C84}" srcOrd="0" destOrd="0" presId="urn:microsoft.com/office/officeart/2005/8/layout/process1"/>
    <dgm:cxn modelId="{7A414A23-0166-5248-9771-CAB3FE44CD54}" srcId="{C6A73D13-BFAB-BD4A-977B-AB1BF0EEFAE2}" destId="{DEC265E1-6418-5748-AE93-C28EC23AF09A}" srcOrd="0" destOrd="0" parTransId="{C204256D-CA11-1345-A084-90E07EDE5AA2}" sibTransId="{0FCAC250-979C-E244-9562-3A9EC0930647}"/>
    <dgm:cxn modelId="{D4987877-5CB3-1148-94B2-7C029D85CCFB}" srcId="{C6A73D13-BFAB-BD4A-977B-AB1BF0EEFAE2}" destId="{3C2F0BB1-4FBA-5E47-B2E9-AA9F8075081B}" srcOrd="2" destOrd="0" parTransId="{FF145784-23B3-1B46-A053-68D9A65E9CE6}" sibTransId="{B9C67AD1-645E-204F-9561-85FEED73841E}"/>
    <dgm:cxn modelId="{4E207D0B-1EA7-4901-BD89-9AC0AC49E17E}" type="presOf" srcId="{C6A73D13-BFAB-BD4A-977B-AB1BF0EEFAE2}" destId="{5FEA7EB2-535F-9E4C-BEB4-BF3E6FF63CAF}" srcOrd="0" destOrd="0" presId="urn:microsoft.com/office/officeart/2005/8/layout/process1"/>
    <dgm:cxn modelId="{C7CDD4A1-BFE8-466B-89B6-DD16BC6B7F28}" type="presOf" srcId="{06A2AA30-93DB-8F4D-9FC8-9866B9C7F1CD}" destId="{6FE7147B-A752-4445-9CD4-3057FDD9303E}" srcOrd="0" destOrd="0" presId="urn:microsoft.com/office/officeart/2005/8/layout/process1"/>
    <dgm:cxn modelId="{A1528F00-C559-4D5C-A265-646338C419AB}" type="presParOf" srcId="{5FEA7EB2-535F-9E4C-BEB4-BF3E6FF63CAF}" destId="{D26FAC76-97F3-F744-8F71-CCDB950E5C84}" srcOrd="0" destOrd="0" presId="urn:microsoft.com/office/officeart/2005/8/layout/process1"/>
    <dgm:cxn modelId="{6E039ADE-C8A0-4962-BC61-1B2178903CFB}" type="presParOf" srcId="{5FEA7EB2-535F-9E4C-BEB4-BF3E6FF63CAF}" destId="{A7A63E74-7A38-6E4D-88D5-ABF47DF32CE1}" srcOrd="1" destOrd="0" presId="urn:microsoft.com/office/officeart/2005/8/layout/process1"/>
    <dgm:cxn modelId="{217336FB-61A1-4830-A918-F4FCCE5DED76}" type="presParOf" srcId="{A7A63E74-7A38-6E4D-88D5-ABF47DF32CE1}" destId="{709B365C-110F-F046-A7E1-12620C120E65}" srcOrd="0" destOrd="0" presId="urn:microsoft.com/office/officeart/2005/8/layout/process1"/>
    <dgm:cxn modelId="{30518683-B45C-4C14-8FA9-D25E00319012}" type="presParOf" srcId="{5FEA7EB2-535F-9E4C-BEB4-BF3E6FF63CAF}" destId="{4A7C6836-EF9F-634C-A9C9-C723CE6D2AE3}" srcOrd="2" destOrd="0" presId="urn:microsoft.com/office/officeart/2005/8/layout/process1"/>
    <dgm:cxn modelId="{271DBAEC-4776-49D8-ACFB-593F81614FCC}" type="presParOf" srcId="{5FEA7EB2-535F-9E4C-BEB4-BF3E6FF63CAF}" destId="{6FE7147B-A752-4445-9CD4-3057FDD9303E}" srcOrd="3" destOrd="0" presId="urn:microsoft.com/office/officeart/2005/8/layout/process1"/>
    <dgm:cxn modelId="{DB9E87A3-9D83-439B-AB00-C59278ADBB1B}" type="presParOf" srcId="{6FE7147B-A752-4445-9CD4-3057FDD9303E}" destId="{7AC3FDD6-E0C4-7D41-A9FA-19182A7F5801}" srcOrd="0" destOrd="0" presId="urn:microsoft.com/office/officeart/2005/8/layout/process1"/>
    <dgm:cxn modelId="{FC125DFD-EC48-4F73-8444-82EAFEA03634}" type="presParOf" srcId="{5FEA7EB2-535F-9E4C-BEB4-BF3E6FF63CAF}" destId="{3069DE76-3F36-6445-9DB1-ADF045489BC1}" srcOrd="4" destOrd="0" presId="urn:microsoft.com/office/officeart/2005/8/layout/process1"/>
    <dgm:cxn modelId="{F07DE024-FB83-4CFA-988C-805293EBB8E3}" type="presParOf" srcId="{5FEA7EB2-535F-9E4C-BEB4-BF3E6FF63CAF}" destId="{C5298899-2002-3548-A49B-BA34259A51E9}" srcOrd="5" destOrd="0" presId="urn:microsoft.com/office/officeart/2005/8/layout/process1"/>
    <dgm:cxn modelId="{9A23B185-DE92-4246-AC6C-42AD0408B061}" type="presParOf" srcId="{C5298899-2002-3548-A49B-BA34259A51E9}" destId="{1FBFA3B1-7115-A845-B35F-F0379C20CC4F}" srcOrd="0" destOrd="0" presId="urn:microsoft.com/office/officeart/2005/8/layout/process1"/>
    <dgm:cxn modelId="{5266CD43-E83D-4EE8-89AF-317B4F2DBE73}" type="presParOf" srcId="{5FEA7EB2-535F-9E4C-BEB4-BF3E6FF63CAF}" destId="{24AD93C4-BEF9-204B-BEDC-548830933B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FAC76-97F3-F744-8F71-CCDB950E5C84}">
      <dsp:nvSpPr>
        <dsp:cNvPr id="0" name=""/>
        <dsp:cNvSpPr/>
      </dsp:nvSpPr>
      <dsp:spPr>
        <a:xfrm>
          <a:off x="2462" y="781929"/>
          <a:ext cx="1076568" cy="64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Diagnosis</a:t>
          </a:r>
        </a:p>
      </dsp:txBody>
      <dsp:txXfrm>
        <a:off x="21381" y="800848"/>
        <a:ext cx="1038730" cy="608103"/>
      </dsp:txXfrm>
    </dsp:sp>
    <dsp:sp modelId="{A7A63E74-7A38-6E4D-88D5-ABF47DF32CE1}">
      <dsp:nvSpPr>
        <dsp:cNvPr id="0" name=""/>
        <dsp:cNvSpPr/>
      </dsp:nvSpPr>
      <dsp:spPr>
        <a:xfrm>
          <a:off x="1186687" y="971405"/>
          <a:ext cx="228232" cy="266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86687" y="1024803"/>
        <a:ext cx="159762" cy="160192"/>
      </dsp:txXfrm>
    </dsp:sp>
    <dsp:sp modelId="{4A7C6836-EF9F-634C-A9C9-C723CE6D2AE3}">
      <dsp:nvSpPr>
        <dsp:cNvPr id="0" name=""/>
        <dsp:cNvSpPr/>
      </dsp:nvSpPr>
      <dsp:spPr>
        <a:xfrm>
          <a:off x="1509658" y="781929"/>
          <a:ext cx="1076568" cy="64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Notification</a:t>
          </a:r>
        </a:p>
      </dsp:txBody>
      <dsp:txXfrm>
        <a:off x="1528577" y="800848"/>
        <a:ext cx="1038730" cy="608103"/>
      </dsp:txXfrm>
    </dsp:sp>
    <dsp:sp modelId="{6FE7147B-A752-4445-9CD4-3057FDD9303E}">
      <dsp:nvSpPr>
        <dsp:cNvPr id="0" name=""/>
        <dsp:cNvSpPr/>
      </dsp:nvSpPr>
      <dsp:spPr>
        <a:xfrm>
          <a:off x="2693883" y="971405"/>
          <a:ext cx="228232" cy="266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93883" y="1024803"/>
        <a:ext cx="159762" cy="160192"/>
      </dsp:txXfrm>
    </dsp:sp>
    <dsp:sp modelId="{3069DE76-3F36-6445-9DB1-ADF045489BC1}">
      <dsp:nvSpPr>
        <dsp:cNvPr id="0" name=""/>
        <dsp:cNvSpPr/>
      </dsp:nvSpPr>
      <dsp:spPr>
        <a:xfrm>
          <a:off x="3016854" y="781929"/>
          <a:ext cx="1076568" cy="64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Admission</a:t>
          </a:r>
        </a:p>
      </dsp:txBody>
      <dsp:txXfrm>
        <a:off x="3035773" y="800848"/>
        <a:ext cx="1038730" cy="608103"/>
      </dsp:txXfrm>
    </dsp:sp>
    <dsp:sp modelId="{C5298899-2002-3548-A49B-BA34259A51E9}">
      <dsp:nvSpPr>
        <dsp:cNvPr id="0" name=""/>
        <dsp:cNvSpPr/>
      </dsp:nvSpPr>
      <dsp:spPr>
        <a:xfrm>
          <a:off x="4201079" y="971405"/>
          <a:ext cx="228232" cy="266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01079" y="1024803"/>
        <a:ext cx="159762" cy="160192"/>
      </dsp:txXfrm>
    </dsp:sp>
    <dsp:sp modelId="{24AD93C4-BEF9-204B-BEDC-548830933B5F}">
      <dsp:nvSpPr>
        <dsp:cNvPr id="0" name=""/>
        <dsp:cNvSpPr/>
      </dsp:nvSpPr>
      <dsp:spPr>
        <a:xfrm>
          <a:off x="4524050" y="781929"/>
          <a:ext cx="1076568" cy="645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Settlement</a:t>
          </a:r>
        </a:p>
      </dsp:txBody>
      <dsp:txXfrm>
        <a:off x="4542969" y="800848"/>
        <a:ext cx="1038730" cy="608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2018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2018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2018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2018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0" y="5658393"/>
            <a:ext cx="1234610" cy="65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640" y="5517232"/>
            <a:ext cx="172819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04 May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04 May 2018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 smtClean="0"/>
                <a:t>Light grey</a:t>
              </a:r>
            </a:p>
            <a:p>
              <a:r>
                <a:rPr lang="en-GB" sz="1000" dirty="0" smtClean="0"/>
                <a:t>R</a:t>
              </a:r>
              <a:r>
                <a:rPr lang="en-GB" sz="1000" baseline="0" dirty="0" smtClean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Fuscia</a:t>
                </a:r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28" y="1484784"/>
            <a:ext cx="9133283" cy="1800200"/>
          </a:xfrm>
        </p:spPr>
        <p:txBody>
          <a:bodyPr/>
          <a:lstStyle/>
          <a:p>
            <a:r>
              <a:rPr lang="en-GB" dirty="0" smtClean="0"/>
              <a:t>Critical illness insurance  </a:t>
            </a:r>
            <a:r>
              <a:rPr lang="en-GB" dirty="0"/>
              <a:t>rates: </a:t>
            </a:r>
            <a:br>
              <a:rPr lang="en-GB" dirty="0"/>
            </a:br>
            <a:r>
              <a:rPr lang="en-GB" dirty="0" smtClean="0"/>
              <a:t>are </a:t>
            </a:r>
            <a:r>
              <a:rPr lang="en-GB" dirty="0"/>
              <a:t>they changing over time and how?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272" y="2996952"/>
            <a:ext cx="9299264" cy="2232248"/>
          </a:xfrm>
        </p:spPr>
        <p:txBody>
          <a:bodyPr/>
          <a:lstStyle/>
          <a:p>
            <a:r>
              <a:rPr lang="en-GB" b="1" dirty="0"/>
              <a:t>Dr George </a:t>
            </a:r>
            <a:r>
              <a:rPr lang="en-GB" b="1" dirty="0" smtClean="0"/>
              <a:t>Streftaris &amp; Dr Erengul Dodd</a:t>
            </a:r>
            <a:endParaRPr lang="en-GB" b="1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Work with </a:t>
            </a:r>
          </a:p>
          <a:p>
            <a:r>
              <a:rPr lang="en-GB" sz="2400" dirty="0" err="1" smtClean="0"/>
              <a:t>Chunxiao</a:t>
            </a:r>
            <a:r>
              <a:rPr lang="en-GB" sz="2400" dirty="0" smtClean="0"/>
              <a:t> </a:t>
            </a:r>
            <a:r>
              <a:rPr lang="en-GB" sz="2400" dirty="0" err="1" smtClean="0"/>
              <a:t>Xie</a:t>
            </a:r>
            <a:endParaRPr lang="en-GB" sz="2400" dirty="0" smtClean="0"/>
          </a:p>
          <a:p>
            <a:r>
              <a:rPr lang="en-GB" sz="1800" dirty="0" smtClean="0"/>
              <a:t>.</a:t>
            </a:r>
            <a:endParaRPr lang="en-GB" sz="1800" dirty="0"/>
          </a:p>
          <a:p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6496" y="6381328"/>
            <a:ext cx="2378471" cy="331788"/>
          </a:xfrm>
        </p:spPr>
        <p:txBody>
          <a:bodyPr/>
          <a:lstStyle/>
          <a:p>
            <a:fld id="{1744C141-B97D-4979-AB76-E8E6AB76C28B}" type="datetime4">
              <a:rPr lang="en-GB" smtClean="0"/>
              <a:pPr/>
              <a:t>04 May 2018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62081" y="6381328"/>
            <a:ext cx="189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www.actuaries.org.uk/arc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6061480"/>
            <a:ext cx="1983764" cy="639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82" y="6018973"/>
            <a:ext cx="2633848" cy="722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27" y="189020"/>
            <a:ext cx="1664643" cy="896345"/>
          </a:xfrm>
          <a:prstGeom prst="rect">
            <a:avLst/>
          </a:prstGeom>
        </p:spPr>
      </p:pic>
      <p:pic>
        <p:nvPicPr>
          <p:cNvPr id="1026" name="Picture 2" descr="D:\Dropbox\Work\ifoa_grant_2015\phc_conference\HW - Logo (Negativ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7" y="228019"/>
            <a:ext cx="1649435" cy="8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87" y="-171400"/>
            <a:ext cx="8982471" cy="1008112"/>
          </a:xfrm>
        </p:spPr>
        <p:txBody>
          <a:bodyPr/>
          <a:lstStyle/>
          <a:p>
            <a:r>
              <a:rPr lang="en-GB" dirty="0"/>
              <a:t>Data: 2007 – 2010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rgbClr val="008452"/>
                </a:solidFill>
              </a:rPr>
              <a:t>v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1999 – 2005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788201"/>
              </p:ext>
            </p:extLst>
          </p:nvPr>
        </p:nvGraphicFramePr>
        <p:xfrm>
          <a:off x="344488" y="764704"/>
          <a:ext cx="426287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182822"/>
              </p:ext>
            </p:extLst>
          </p:nvPr>
        </p:nvGraphicFramePr>
        <p:xfrm>
          <a:off x="5097016" y="692696"/>
          <a:ext cx="41764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5"/>
          <p:cNvSpPr txBox="1">
            <a:spLocks/>
          </p:cNvSpPr>
          <p:nvPr/>
        </p:nvSpPr>
        <p:spPr>
          <a:xfrm>
            <a:off x="560512" y="4437112"/>
            <a:ext cx="8928992" cy="1080120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2200" kern="0" dirty="0" smtClean="0"/>
              <a:t>Distributions more “even” in 2007 – 2010 </a:t>
            </a:r>
          </a:p>
          <a:p>
            <a:r>
              <a:rPr lang="en-GB" sz="2200" kern="0" dirty="0" smtClean="0"/>
              <a:t>Higher proportion of </a:t>
            </a:r>
            <a:r>
              <a:rPr lang="en-GB" sz="2200" b="1" kern="0" dirty="0" smtClean="0"/>
              <a:t>smokers</a:t>
            </a:r>
            <a:r>
              <a:rPr lang="en-GB" sz="2200" kern="0" dirty="0" smtClean="0"/>
              <a:t> in 2007 – 2010 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3820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87" y="-27384"/>
            <a:ext cx="8982471" cy="7920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Data: 2007 </a:t>
            </a:r>
            <a:r>
              <a:rPr lang="en-GB" dirty="0"/>
              <a:t>– </a:t>
            </a:r>
            <a:r>
              <a:rPr lang="en-GB" dirty="0" smtClean="0"/>
              <a:t>2010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008452"/>
                </a:solidFill>
              </a:rPr>
              <a:t>v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1999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– 2005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88206"/>
              </p:ext>
            </p:extLst>
          </p:nvPr>
        </p:nvGraphicFramePr>
        <p:xfrm>
          <a:off x="344488" y="764704"/>
          <a:ext cx="448699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560512" y="4437112"/>
            <a:ext cx="8928992" cy="1080120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sz="2200" kern="0" dirty="0" smtClean="0"/>
              <a:t>Higher proportion of </a:t>
            </a:r>
            <a:r>
              <a:rPr lang="en-GB" sz="2200" b="1" kern="0" dirty="0" smtClean="0"/>
              <a:t>age 16-30</a:t>
            </a:r>
            <a:r>
              <a:rPr lang="en-GB" sz="2200" kern="0" dirty="0" smtClean="0"/>
              <a:t> in 2007 – 2010 </a:t>
            </a:r>
          </a:p>
          <a:p>
            <a:r>
              <a:rPr lang="en-GB" kern="0" dirty="0"/>
              <a:t>Higher proportion of </a:t>
            </a:r>
            <a:r>
              <a:rPr lang="en-GB" b="1" kern="0" dirty="0"/>
              <a:t>s</a:t>
            </a:r>
            <a:r>
              <a:rPr lang="en-GB" b="1" kern="0" dirty="0" smtClean="0"/>
              <a:t>tand-alone</a:t>
            </a:r>
            <a:r>
              <a:rPr lang="en-GB" kern="0" dirty="0" smtClean="0"/>
              <a:t> </a:t>
            </a:r>
            <a:r>
              <a:rPr lang="en-GB" kern="0" dirty="0"/>
              <a:t>in 2007 – 2010 </a:t>
            </a:r>
          </a:p>
          <a:p>
            <a:endParaRPr lang="en-GB" kern="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752805"/>
              </p:ext>
            </p:extLst>
          </p:nvPr>
        </p:nvGraphicFramePr>
        <p:xfrm>
          <a:off x="5133404" y="836712"/>
          <a:ext cx="44281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4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152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6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E9FE6-F765-482F-9590-CDE256A9976C}" type="slidenum">
              <a:rPr lang="en-GB" altLang="en-US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hlink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1" y="1541463"/>
            <a:ext cx="6399213" cy="1600200"/>
          </a:xfrm>
        </p:spPr>
        <p:txBody>
          <a:bodyPr/>
          <a:lstStyle/>
          <a:p>
            <a:r>
              <a:rPr lang="en-US" altLang="en-US" dirty="0" smtClean="0"/>
              <a:t>Modelling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Mostly Bayesian stochastic </a:t>
            </a:r>
            <a:endParaRPr lang="en-US" altLang="en-US" dirty="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32" y="188640"/>
            <a:ext cx="8982471" cy="576064"/>
          </a:xfrm>
        </p:spPr>
        <p:txBody>
          <a:bodyPr/>
          <a:lstStyle/>
          <a:p>
            <a:r>
              <a:rPr lang="en-GB" dirty="0" smtClean="0"/>
              <a:t>Stochastic modelling</a:t>
            </a:r>
            <a:br>
              <a:rPr lang="en-GB" dirty="0" smtClean="0"/>
            </a:b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2480" y="620688"/>
            <a:ext cx="9068508" cy="5807568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Estimation &amp; smoothing of CI diagnosis rates</a:t>
            </a:r>
          </a:p>
          <a:p>
            <a:pPr lvl="1">
              <a:buFontTx/>
              <a:buNone/>
            </a:pPr>
            <a:r>
              <a:rPr lang="en-GB" kern="0" dirty="0" smtClean="0"/>
              <a:t>	– how do these depend on </a:t>
            </a:r>
            <a:r>
              <a:rPr lang="en-GB" b="1" kern="0" dirty="0" smtClean="0"/>
              <a:t>risk factors?</a:t>
            </a:r>
          </a:p>
          <a:p>
            <a:r>
              <a:rPr lang="en-GB" kern="0" dirty="0" smtClean="0"/>
              <a:t>Diagnosis is the </a:t>
            </a:r>
            <a:r>
              <a:rPr lang="en-GB" b="1" kern="0" dirty="0" smtClean="0"/>
              <a:t>insured event and there is a delay between diagnosis </a:t>
            </a:r>
            <a:r>
              <a:rPr lang="en-GB" kern="0" dirty="0" smtClean="0"/>
              <a:t>and </a:t>
            </a:r>
            <a:r>
              <a:rPr lang="en-GB" b="1" kern="0" dirty="0" smtClean="0"/>
              <a:t>settlement</a:t>
            </a:r>
          </a:p>
          <a:p>
            <a:endParaRPr lang="en-GB" b="1" kern="0" dirty="0"/>
          </a:p>
          <a:p>
            <a:endParaRPr lang="en-GB" b="1" kern="0" dirty="0" smtClean="0"/>
          </a:p>
          <a:p>
            <a:r>
              <a:rPr lang="en-GB" kern="0" dirty="0" smtClean="0"/>
              <a:t>The </a:t>
            </a:r>
            <a:r>
              <a:rPr lang="en-GB" b="1" kern="0" dirty="0" smtClean="0"/>
              <a:t>exposure corresponds to claims settled, not to claims diagnosed</a:t>
            </a:r>
          </a:p>
          <a:p>
            <a:r>
              <a:rPr lang="en-GB" b="1" kern="0" dirty="0" smtClean="0"/>
              <a:t>This can lead to biased rate estimates; </a:t>
            </a:r>
            <a:r>
              <a:rPr lang="en-GB" kern="0" dirty="0" smtClean="0"/>
              <a:t>need to adjust it</a:t>
            </a:r>
            <a:endParaRPr lang="en-GB" b="1" kern="0" dirty="0" smtClean="0"/>
          </a:p>
          <a:p>
            <a:r>
              <a:rPr lang="en-GB" kern="0" dirty="0" smtClean="0"/>
              <a:t>Also take into account uncertainty </a:t>
            </a:r>
            <a:endParaRPr lang="en-GB" kern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792081"/>
              </p:ext>
            </p:extLst>
          </p:nvPr>
        </p:nvGraphicFramePr>
        <p:xfrm>
          <a:off x="2144688" y="1988840"/>
          <a:ext cx="5603081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0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1983"/>
            <a:ext cx="8982471" cy="1143000"/>
          </a:xfrm>
        </p:spPr>
        <p:txBody>
          <a:bodyPr/>
          <a:lstStyle/>
          <a:p>
            <a:r>
              <a:rPr lang="en-GB" dirty="0" smtClean="0"/>
              <a:t>Stochastic modelling </a:t>
            </a:r>
            <a:br>
              <a:rPr lang="en-GB" dirty="0" smtClean="0"/>
            </a:br>
            <a:r>
              <a:rPr lang="en-GB" sz="2400" dirty="0"/>
              <a:t>D</a:t>
            </a:r>
            <a:r>
              <a:rPr lang="en-GB" sz="2400" dirty="0" smtClean="0"/>
              <a:t>elay time distribution (1999-2005) 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72480" y="1196752"/>
            <a:ext cx="9361040" cy="5807568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Diagnosis date not always recorded or available</a:t>
            </a:r>
          </a:p>
          <a:p>
            <a:pPr lvl="1"/>
            <a:r>
              <a:rPr lang="en-GB" kern="0" dirty="0" smtClean="0"/>
              <a:t>18% diagnosis dates missing </a:t>
            </a:r>
          </a:p>
          <a:p>
            <a:r>
              <a:rPr lang="en-GB" kern="0" dirty="0" smtClean="0"/>
              <a:t>Observed data: mean delay 185 days;  </a:t>
            </a:r>
            <a:r>
              <a:rPr lang="en-GB" kern="0" dirty="0" err="1" smtClean="0"/>
              <a:t>sd</a:t>
            </a:r>
            <a:r>
              <a:rPr lang="en-GB" kern="0" dirty="0" smtClean="0"/>
              <a:t> 263 days</a:t>
            </a:r>
          </a:p>
          <a:p>
            <a:pPr marL="0" indent="0">
              <a:buNone/>
            </a:pPr>
            <a:endParaRPr lang="en-GB" sz="800" kern="0" dirty="0" smtClean="0"/>
          </a:p>
          <a:p>
            <a:r>
              <a:rPr lang="en-GB" kern="0" dirty="0"/>
              <a:t>Fit a delay distribution (GB2 in Bayesian GLM-type setting</a:t>
            </a:r>
            <a:r>
              <a:rPr lang="en-GB" kern="0" dirty="0" smtClean="0"/>
              <a:t>):</a:t>
            </a:r>
          </a:p>
          <a:p>
            <a:pPr lvl="1"/>
            <a:r>
              <a:rPr lang="en-GB" i="1" kern="0" dirty="0" smtClean="0"/>
              <a:t>F</a:t>
            </a:r>
            <a:r>
              <a:rPr lang="en-GB" kern="0" dirty="0" smtClean="0"/>
              <a:t>(</a:t>
            </a:r>
            <a:r>
              <a:rPr lang="en-GB" i="1" kern="0" dirty="0" smtClean="0"/>
              <a:t>d</a:t>
            </a:r>
            <a:r>
              <a:rPr lang="en-GB" kern="0" dirty="0"/>
              <a:t>; </a:t>
            </a:r>
            <a:r>
              <a:rPr lang="en-GB" i="1" kern="0" dirty="0"/>
              <a:t>x</a:t>
            </a:r>
            <a:r>
              <a:rPr lang="en-GB" kern="0" dirty="0"/>
              <a:t>, </a:t>
            </a:r>
            <a:r>
              <a:rPr lang="en-GB" i="1" kern="0" dirty="0"/>
              <a:t>z</a:t>
            </a:r>
            <a:r>
              <a:rPr lang="en-GB" kern="0" dirty="0" smtClean="0"/>
              <a:t>) = </a:t>
            </a:r>
            <a:r>
              <a:rPr lang="en-GB" i="1" kern="0" dirty="0" err="1" smtClean="0"/>
              <a:t>Pr</a:t>
            </a:r>
            <a:r>
              <a:rPr lang="en-GB" kern="0" dirty="0" smtClean="0"/>
              <a:t>(claim diagnosed age </a:t>
            </a:r>
            <a:r>
              <a:rPr lang="en-GB" i="1" kern="0" dirty="0" smtClean="0"/>
              <a:t>x</a:t>
            </a:r>
            <a:r>
              <a:rPr lang="en-GB" kern="0" dirty="0" smtClean="0"/>
              <a:t>, risk factors </a:t>
            </a:r>
            <a:r>
              <a:rPr lang="en-GB" i="1" kern="0" dirty="0" smtClean="0"/>
              <a:t>z</a:t>
            </a:r>
            <a:r>
              <a:rPr lang="en-GB" kern="0" dirty="0" smtClean="0"/>
              <a:t>, will be settled in </a:t>
            </a:r>
            <a:r>
              <a:rPr lang="en-GB" i="1" kern="0" dirty="0" smtClean="0"/>
              <a:t>d</a:t>
            </a:r>
            <a:r>
              <a:rPr lang="en-GB" kern="0" dirty="0" smtClean="0"/>
              <a:t> days)</a:t>
            </a:r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293096"/>
            <a:ext cx="66967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53752"/>
            <a:ext cx="8982471" cy="1143000"/>
          </a:xfrm>
        </p:spPr>
        <p:txBody>
          <a:bodyPr/>
          <a:lstStyle/>
          <a:p>
            <a:r>
              <a:rPr lang="en-GB" dirty="0"/>
              <a:t>Stochastic modelling </a:t>
            </a:r>
            <a:br>
              <a:rPr lang="en-GB" dirty="0"/>
            </a:br>
            <a:r>
              <a:rPr lang="en-GB" dirty="0"/>
              <a:t>Delay time distribution (1999-2005) 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72480" y="1365848"/>
            <a:ext cx="9433048" cy="4079376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Most </a:t>
            </a:r>
            <a:r>
              <a:rPr lang="en-GB" kern="0" dirty="0"/>
              <a:t>factors significant:</a:t>
            </a:r>
          </a:p>
          <a:p>
            <a:pPr lvl="2"/>
            <a:r>
              <a:rPr lang="en-GB" kern="0" dirty="0"/>
              <a:t>Policy duration, amount, death: </a:t>
            </a:r>
            <a:r>
              <a:rPr lang="en-GB" b="1" kern="0" dirty="0"/>
              <a:t>shorter delay</a:t>
            </a:r>
          </a:p>
          <a:p>
            <a:pPr lvl="2"/>
            <a:r>
              <a:rPr lang="en-GB" kern="0" dirty="0"/>
              <a:t>Single life, stroke, multiple sclerosis: </a:t>
            </a:r>
            <a:r>
              <a:rPr lang="en-GB" b="1" kern="0" dirty="0"/>
              <a:t>longer </a:t>
            </a:r>
            <a:r>
              <a:rPr lang="en-GB" b="1" kern="0" dirty="0" smtClean="0"/>
              <a:t>delay</a:t>
            </a:r>
          </a:p>
          <a:p>
            <a:pPr marL="896984" lvl="2" indent="0">
              <a:buNone/>
            </a:pPr>
            <a:endParaRPr lang="en-GB" sz="800" dirty="0" smtClean="0"/>
          </a:p>
          <a:p>
            <a:r>
              <a:rPr lang="en-GB" dirty="0" smtClean="0"/>
              <a:t>Non-recorded </a:t>
            </a:r>
            <a:r>
              <a:rPr lang="en-GB" b="1" dirty="0"/>
              <a:t>diagnosis dates estimated through </a:t>
            </a:r>
            <a:r>
              <a:rPr lang="en-GB" b="1" dirty="0" smtClean="0"/>
              <a:t>delay distribution </a:t>
            </a:r>
            <a:r>
              <a:rPr lang="en-GB" b="1" i="1" dirty="0" smtClean="0"/>
              <a:t>F</a:t>
            </a:r>
            <a:r>
              <a:rPr lang="en-GB" b="1" dirty="0" smtClean="0"/>
              <a:t>()</a:t>
            </a:r>
          </a:p>
          <a:p>
            <a:pPr marL="0" indent="0">
              <a:buNone/>
            </a:pPr>
            <a:endParaRPr lang="en-GB" sz="800" b="1" dirty="0"/>
          </a:p>
          <a:p>
            <a:r>
              <a:rPr lang="en-GB" kern="0" dirty="0" smtClean="0"/>
              <a:t>Data (exposures) adjusted to allow for non-settled claims </a:t>
            </a:r>
          </a:p>
          <a:p>
            <a:pPr marL="449285" lvl="1" indent="0">
              <a:buNone/>
            </a:pPr>
            <a:r>
              <a:rPr lang="en-GB" i="1" kern="0" dirty="0" smtClean="0"/>
              <a:t>E</a:t>
            </a:r>
            <a:r>
              <a:rPr lang="en-GB" kern="0" dirty="0" smtClean="0"/>
              <a:t>*(</a:t>
            </a:r>
            <a:r>
              <a:rPr lang="en-GB" i="1" kern="0" dirty="0" smtClean="0"/>
              <a:t>u</a:t>
            </a:r>
            <a:r>
              <a:rPr lang="en-GB" kern="0" dirty="0" smtClean="0"/>
              <a:t>; </a:t>
            </a:r>
            <a:r>
              <a:rPr lang="en-GB" i="1" kern="0" dirty="0" smtClean="0"/>
              <a:t>x</a:t>
            </a:r>
            <a:r>
              <a:rPr lang="en-GB" kern="0" dirty="0" smtClean="0"/>
              <a:t>) = </a:t>
            </a:r>
            <a:r>
              <a:rPr lang="en-GB" i="1" kern="0" dirty="0" smtClean="0"/>
              <a:t>E</a:t>
            </a:r>
            <a:r>
              <a:rPr lang="en-GB" kern="0" dirty="0" smtClean="0"/>
              <a:t>(</a:t>
            </a:r>
            <a:r>
              <a:rPr lang="en-GB" i="1" kern="0" dirty="0" smtClean="0"/>
              <a:t>u</a:t>
            </a:r>
            <a:r>
              <a:rPr lang="en-GB" kern="0" dirty="0"/>
              <a:t>; </a:t>
            </a:r>
            <a:r>
              <a:rPr lang="en-GB" i="1" kern="0" dirty="0"/>
              <a:t>x</a:t>
            </a:r>
            <a:r>
              <a:rPr lang="en-GB" kern="0" dirty="0"/>
              <a:t>) </a:t>
            </a:r>
            <a:r>
              <a:rPr lang="en-GB" kern="0" dirty="0" smtClean="0"/>
              <a:t>× </a:t>
            </a:r>
            <a:r>
              <a:rPr lang="en-GB" i="1" kern="0" dirty="0" smtClean="0"/>
              <a:t>F</a:t>
            </a:r>
            <a:r>
              <a:rPr lang="en-GB" kern="0" dirty="0" smtClean="0"/>
              <a:t>(</a:t>
            </a:r>
            <a:r>
              <a:rPr lang="en-GB" i="1" kern="0" dirty="0" smtClean="0"/>
              <a:t>t-u</a:t>
            </a:r>
            <a:r>
              <a:rPr lang="en-GB" kern="0" dirty="0" smtClean="0"/>
              <a:t>; </a:t>
            </a:r>
            <a:r>
              <a:rPr lang="en-GB" i="1" kern="0" dirty="0" smtClean="0"/>
              <a:t>x</a:t>
            </a:r>
            <a:r>
              <a:rPr lang="en-GB" kern="0" dirty="0" smtClean="0"/>
              <a:t>)</a:t>
            </a:r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84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125760"/>
            <a:ext cx="8982471" cy="1143000"/>
          </a:xfrm>
        </p:spPr>
        <p:txBody>
          <a:bodyPr/>
          <a:lstStyle/>
          <a:p>
            <a:r>
              <a:rPr lang="en-GB" dirty="0"/>
              <a:t>Stochastic modelling </a:t>
            </a:r>
            <a:br>
              <a:rPr lang="en-GB" dirty="0"/>
            </a:br>
            <a:r>
              <a:rPr lang="en-GB" dirty="0"/>
              <a:t>Delay time distribution </a:t>
            </a:r>
            <a:r>
              <a:rPr lang="en-GB" dirty="0" smtClean="0"/>
              <a:t>(2007 – 2010) 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16024" y="1725888"/>
            <a:ext cx="9633520" cy="2903784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Diagnosis date </a:t>
            </a:r>
            <a:r>
              <a:rPr lang="en-GB" b="1" kern="0" dirty="0" smtClean="0"/>
              <a:t>not available</a:t>
            </a:r>
          </a:p>
          <a:p>
            <a:r>
              <a:rPr lang="en-GB" kern="0" dirty="0" smtClean="0"/>
              <a:t>Assume similar delay distribution</a:t>
            </a:r>
          </a:p>
          <a:p>
            <a:r>
              <a:rPr lang="en-GB" kern="0" dirty="0" smtClean="0"/>
              <a:t>Match claims with common characteristics (age, policy duration </a:t>
            </a:r>
            <a:r>
              <a:rPr lang="en-GB" kern="0" dirty="0" err="1" smtClean="0"/>
              <a:t>etc</a:t>
            </a:r>
            <a:r>
              <a:rPr lang="en-GB" kern="0" dirty="0" smtClean="0"/>
              <a:t>)</a:t>
            </a:r>
          </a:p>
          <a:p>
            <a:r>
              <a:rPr lang="en-GB" kern="0" dirty="0" smtClean="0"/>
              <a:t>Adjust exposures as in earlier data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499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33" y="-99392"/>
            <a:ext cx="8982471" cy="1143000"/>
          </a:xfrm>
        </p:spPr>
        <p:txBody>
          <a:bodyPr/>
          <a:lstStyle/>
          <a:p>
            <a:r>
              <a:rPr lang="en-GB" dirty="0" smtClean="0"/>
              <a:t>Stochastic modelling: </a:t>
            </a:r>
            <a:r>
              <a:rPr lang="en-GB" sz="2800" dirty="0" smtClean="0"/>
              <a:t>Claim rates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9350" y="908720"/>
            <a:ext cx="8961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Model: 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Fit Bayesian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GB" sz="2400" i="1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i="1" kern="0" dirty="0" smtClean="0"/>
              <a:t>λ</a:t>
            </a:r>
            <a:r>
              <a:rPr lang="en-GB" sz="2400" i="1" kern="0" baseline="30000" dirty="0" smtClean="0"/>
              <a:t>(j)</a:t>
            </a:r>
            <a:r>
              <a:rPr lang="en-GB" sz="2400" i="1" kern="0" baseline="-25000" dirty="0" smtClean="0"/>
              <a:t>x,</a:t>
            </a:r>
            <a:r>
              <a:rPr lang="el-GR" sz="2400" i="1" baseline="-25000" dirty="0" smtClean="0"/>
              <a:t>θ</a:t>
            </a:r>
            <a:r>
              <a:rPr lang="en-GB" sz="2400" i="1" baseline="-25000" dirty="0" smtClean="0"/>
              <a:t>  </a:t>
            </a:r>
            <a:r>
              <a:rPr lang="en-GB" sz="2400" dirty="0"/>
              <a:t>:</a:t>
            </a:r>
            <a:r>
              <a:rPr lang="en-GB" sz="2400" dirty="0" smtClean="0"/>
              <a:t> </a:t>
            </a:r>
            <a:r>
              <a:rPr lang="en-GB" sz="2400" b="1" dirty="0"/>
              <a:t>diagnosis </a:t>
            </a:r>
            <a:r>
              <a:rPr lang="en-GB" sz="2400" b="1" dirty="0" smtClean="0"/>
              <a:t>(claim) rate </a:t>
            </a:r>
            <a:r>
              <a:rPr lang="en-GB" sz="2400" dirty="0"/>
              <a:t>for cause </a:t>
            </a:r>
            <a:r>
              <a:rPr lang="en-GB" sz="2400" i="1" dirty="0"/>
              <a:t>j </a:t>
            </a:r>
            <a:r>
              <a:rPr lang="en-GB" sz="2400" dirty="0"/>
              <a:t>at age </a:t>
            </a:r>
            <a:r>
              <a:rPr lang="en-GB" sz="2400" i="1" dirty="0"/>
              <a:t>x </a:t>
            </a:r>
            <a:r>
              <a:rPr lang="en-GB" sz="2400" dirty="0" smtClean="0"/>
              <a:t>with risk factors </a:t>
            </a:r>
            <a:r>
              <a:rPr lang="el-GR" sz="2400" i="1" dirty="0" smtClean="0"/>
              <a:t>θ</a:t>
            </a:r>
            <a:endParaRPr lang="en-GB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649" y="1340768"/>
            <a:ext cx="380742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780928"/>
            <a:ext cx="77931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/>
          <p:cNvSpPr/>
          <p:nvPr/>
        </p:nvSpPr>
        <p:spPr>
          <a:xfrm rot="16200000" flipH="1">
            <a:off x="6711770" y="878143"/>
            <a:ext cx="360040" cy="37335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81891" y="217527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Adjusted exposure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33" y="-90264"/>
            <a:ext cx="8982471" cy="1143000"/>
          </a:xfrm>
        </p:spPr>
        <p:txBody>
          <a:bodyPr/>
          <a:lstStyle/>
          <a:p>
            <a:r>
              <a:rPr lang="en-GB" dirty="0" smtClean="0"/>
              <a:t>Stochastic modelling: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Risk factor estimates</a:t>
            </a:r>
            <a:r>
              <a:rPr lang="en-GB" sz="2400" dirty="0" smtClean="0"/>
              <a:t> for claim rates (2007 – 2010)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72766" y="1371540"/>
            <a:ext cx="37047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Perform variable (factor)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Selected model includes: 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age (older </a:t>
            </a:r>
            <a:r>
              <a:rPr lang="en-GB" sz="2000" dirty="0">
                <a:sym typeface="Wingdings"/>
              </a:rPr>
              <a:t></a:t>
            </a:r>
            <a:r>
              <a:rPr lang="en-GB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smoker status (S </a:t>
            </a:r>
            <a:r>
              <a:rPr lang="en-GB" sz="2000" dirty="0">
                <a:sym typeface="Wingdings"/>
              </a:rPr>
              <a:t></a:t>
            </a:r>
            <a:r>
              <a:rPr lang="en-GB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distribution </a:t>
            </a:r>
            <a:r>
              <a:rPr lang="en-GB" sz="2000" dirty="0" smtClean="0"/>
              <a:t>channel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benefit </a:t>
            </a:r>
            <a:r>
              <a:rPr lang="en-GB" sz="2000" dirty="0" smtClean="0"/>
              <a:t>type </a:t>
            </a:r>
            <a:r>
              <a:rPr lang="en-GB" sz="2000" dirty="0" smtClean="0"/>
              <a:t>(</a:t>
            </a:r>
            <a:r>
              <a:rPr lang="en-GB" sz="2000" dirty="0" smtClean="0"/>
              <a:t>stand-alone</a:t>
            </a:r>
            <a:r>
              <a:rPr lang="en-GB" sz="2000" dirty="0" smtClean="0"/>
              <a:t> </a:t>
            </a:r>
            <a:r>
              <a:rPr lang="en-GB" sz="2000" dirty="0" smtClean="0">
                <a:sym typeface="Wingdings"/>
              </a:rPr>
              <a:t>)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age x smoker</a:t>
            </a:r>
          </a:p>
        </p:txBody>
      </p:sp>
      <p:pic>
        <p:nvPicPr>
          <p:cNvPr id="2050" name="Picture 2" descr="D:\Dropbox\Work\chunxiao\inc_rate_07_10 dataset\Bayesian model\plot\CI_1_bay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980728"/>
            <a:ext cx="5616624" cy="46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33" y="-90264"/>
            <a:ext cx="8982471" cy="1143000"/>
          </a:xfrm>
        </p:spPr>
        <p:txBody>
          <a:bodyPr/>
          <a:lstStyle/>
          <a:p>
            <a:r>
              <a:rPr lang="en-GB" dirty="0" smtClean="0"/>
              <a:t>Stochastic modelling: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Risk factor estimates</a:t>
            </a:r>
            <a:r>
              <a:rPr lang="en-GB" sz="2400" dirty="0" smtClean="0"/>
              <a:t> for claim rates (2007 – 2010) cont.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72766" y="1371540"/>
            <a:ext cx="3704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dirty="0" smtClean="0"/>
              <a:t>Selected model includes: 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policy </a:t>
            </a:r>
            <a:r>
              <a:rPr lang="en-GB" sz="2000" dirty="0" smtClean="0"/>
              <a:t>duration (longer </a:t>
            </a:r>
            <a:r>
              <a:rPr lang="en-GB" sz="2000" dirty="0" smtClean="0">
                <a:sym typeface="Wingdings"/>
              </a:rPr>
              <a:t></a:t>
            </a:r>
            <a:r>
              <a:rPr lang="en-GB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benefit amount (mid </a:t>
            </a:r>
            <a:r>
              <a:rPr lang="en-GB" sz="2000" dirty="0" smtClean="0">
                <a:sym typeface="Wingdings"/>
              </a:rPr>
              <a:t></a:t>
            </a:r>
            <a:r>
              <a:rPr lang="en-GB" sz="2000" dirty="0" smtClean="0">
                <a:sym typeface="Wingdings"/>
              </a:rPr>
              <a:t>)</a:t>
            </a:r>
            <a:endParaRPr lang="en-GB" sz="2000" dirty="0" smtClean="0"/>
          </a:p>
        </p:txBody>
      </p:sp>
      <p:pic>
        <p:nvPicPr>
          <p:cNvPr id="3074" name="Picture 2" descr="D:\Dropbox\Work\chunxiao\inc_rate_07_10 dataset\Bayesian model\plot\CI_2_bay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" y="1065216"/>
            <a:ext cx="5628903" cy="45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188640"/>
            <a:ext cx="8982471" cy="1143000"/>
          </a:xfrm>
        </p:spPr>
        <p:txBody>
          <a:bodyPr/>
          <a:lstStyle/>
          <a:p>
            <a:r>
              <a:rPr lang="en-GB" dirty="0"/>
              <a:t>Modelling, Measurement and Management of Longevity and Morbidity </a:t>
            </a:r>
            <a:r>
              <a:rPr lang="en-GB" dirty="0" smtClean="0"/>
              <a:t>Risk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2480" y="1581904"/>
            <a:ext cx="85036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Major research programme funded by the Actuarial Research Centre of the Institute and Faculty of Actuaries running from 2016 to </a:t>
            </a:r>
            <a:r>
              <a:rPr lang="en-GB" sz="2000" dirty="0" smtClean="0"/>
              <a:t>2020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Significant supporting funding from the Society of Actuaries and the Canadian Institute of </a:t>
            </a:r>
            <a:r>
              <a:rPr lang="en-GB" sz="2000" dirty="0" smtClean="0"/>
              <a:t>Actuaries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Development of new single and multi-population models for mortality and new sub-population mortality datasets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Drivers of mortality and cause of death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Longevity risk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Stochastic models for critical illness </a:t>
            </a:r>
            <a:r>
              <a:rPr lang="en-GB" b="1" dirty="0" smtClean="0">
                <a:solidFill>
                  <a:srgbClr val="FF0000"/>
                </a:solidFill>
              </a:rPr>
              <a:t>insurance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5682120"/>
            <a:ext cx="1695732" cy="546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0" y="5589240"/>
            <a:ext cx="2371168" cy="6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152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6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E9FE6-F765-482F-9590-CDE256A9976C}" type="slidenum">
              <a:rPr lang="en-GB" altLang="en-US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chemeClr val="hlink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1" y="1541463"/>
            <a:ext cx="6399213" cy="1600200"/>
          </a:xfrm>
        </p:spPr>
        <p:txBody>
          <a:bodyPr/>
          <a:lstStyle/>
          <a:p>
            <a:r>
              <a:rPr lang="en-US" altLang="en-US" dirty="0" smtClean="0"/>
              <a:t>Claim rates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Smoothed estimates, intervals</a:t>
            </a:r>
            <a:endParaRPr lang="en-US" altLang="en-US" dirty="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188640"/>
            <a:ext cx="9777536" cy="719931"/>
          </a:xfrm>
        </p:spPr>
        <p:txBody>
          <a:bodyPr/>
          <a:lstStyle/>
          <a:p>
            <a:r>
              <a:rPr lang="en-GB" dirty="0" smtClean="0"/>
              <a:t>Claim rates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2007-2010 v 1999 – 2005, Accelerated, Smoker, Pol Duration 1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 descr="D:\Dropbox\Work\chunxiao\inc_rate_07_10 dataset\Bayesian model\plot\age 16-80\FA_16_80_GB2_adjusted\1_s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47813"/>
            <a:ext cx="5115662" cy="45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6624" y="1850048"/>
            <a:ext cx="4232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Model fits crude rates (2007 – 2010) well</a:t>
            </a:r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2007 – 2010 rates significantly higher</a:t>
            </a:r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Gap widens at younger ages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507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777536" cy="764704"/>
          </a:xfrm>
        </p:spPr>
        <p:txBody>
          <a:bodyPr/>
          <a:lstStyle/>
          <a:p>
            <a:r>
              <a:rPr lang="en-GB" dirty="0"/>
              <a:t>Claim rates</a:t>
            </a:r>
            <a:br>
              <a:rPr lang="en-GB" dirty="0"/>
            </a:b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2007-2010 v 1999 – 2005,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Accelerated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Smoker,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Pol Duration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6" name="Picture 3" descr="D:\Dropbox\Work\chunxiao\inc_rate_07_10 dataset\Bayesian model\plot\age 16-80\FA_16_80_GB2_adjusted\4_s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170704"/>
            <a:ext cx="5040560" cy="44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6624" y="1850048"/>
            <a:ext cx="4232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Again, 2007 – 2010 rates significantly higher</a:t>
            </a:r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Rates higher than for Pol Duration 1</a:t>
            </a:r>
          </a:p>
        </p:txBody>
      </p:sp>
    </p:spTree>
    <p:extLst>
      <p:ext uri="{BB962C8B-B14F-4D97-AF65-F5344CB8AC3E}">
        <p14:creationId xmlns:p14="http://schemas.microsoft.com/office/powerpoint/2010/main" val="32328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14" y="72008"/>
            <a:ext cx="8982471" cy="764704"/>
          </a:xfrm>
        </p:spPr>
        <p:txBody>
          <a:bodyPr/>
          <a:lstStyle/>
          <a:p>
            <a:r>
              <a:rPr lang="en-GB" dirty="0" smtClean="0"/>
              <a:t>Claim rates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Accelerated v Stand alone (2007 – 2010)  &amp;  1999 – 2005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27" name="Picture 3" descr="D:\Dropbox\Work\chunxiao\inc_rate_07_10 dataset\Bayesian model\plot\age 16-80\FA_SA_16_80_adjusted\4_s_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124744"/>
            <a:ext cx="4498405" cy="44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6624" y="1850048"/>
            <a:ext cx="4232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Accelerated 2007 -2010 (black) higher than stand-alone (green)</a:t>
            </a:r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Both significantly higher than 1999 – 2005 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583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70" y="44624"/>
            <a:ext cx="8982471" cy="1080120"/>
          </a:xfrm>
        </p:spPr>
        <p:txBody>
          <a:bodyPr/>
          <a:lstStyle/>
          <a:p>
            <a:r>
              <a:rPr lang="en-GB" dirty="0" smtClean="0"/>
              <a:t>Claim rates 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Smokers &amp; non-smokers (Accelerated, Pol Duration 1)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4098" name="Picture 2" descr="D:\Dropbox\Work\chunxiao\inc_rate_07_10 dataset\Bayesian model\plot\age 30-65\ns&amp;s_new\PolDur 1_s_with99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0" y="1268760"/>
            <a:ext cx="4755532" cy="42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ropbox\Work\chunxiao\inc_rate_07_10 dataset\Bayesian model\plot\age 30-65\ns&amp;s_new\PolDur 1_ns_with99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13" y="1196752"/>
            <a:ext cx="4908823" cy="44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4376" y="5129897"/>
            <a:ext cx="423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2007 – 2010 rates significantly higher, both S &amp; NS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593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41" y="44624"/>
            <a:ext cx="8982471" cy="1143000"/>
          </a:xfrm>
        </p:spPr>
        <p:txBody>
          <a:bodyPr/>
          <a:lstStyle/>
          <a:p>
            <a:r>
              <a:rPr lang="en-GB" dirty="0"/>
              <a:t>Claim rates </a:t>
            </a:r>
            <a:br>
              <a:rPr lang="en-GB" dirty="0"/>
            </a:b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Different benefit amount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(Accelerated,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Smokers)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29064" y="2465601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2007 – 2010 rates significantly higher</a:t>
            </a:r>
            <a:r>
              <a:rPr lang="en-GB" sz="2000" dirty="0" smtClean="0"/>
              <a:t>, also for different amount</a:t>
            </a:r>
          </a:p>
          <a:p>
            <a:endParaRPr lang="en-GB" sz="2000" dirty="0" smtClean="0"/>
          </a:p>
        </p:txBody>
      </p:sp>
      <p:pic>
        <p:nvPicPr>
          <p:cNvPr id="1026" name="Picture 2" descr="D:\Dropbox\Work\chunxiao\inc_rate_07_10 dataset\Bayesian model\plot\Bamount_plot_with99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9" y="1268760"/>
            <a:ext cx="527543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152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6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888340-7574-455C-8734-3B7E8C5A464F}" type="slidenum">
              <a:rPr lang="en-GB" altLang="en-US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solidFill>
                <a:schemeClr val="hlink"/>
              </a:solidFill>
            </a:endParaRP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1" y="1541463"/>
            <a:ext cx="6399213" cy="1600200"/>
          </a:xfrm>
        </p:spPr>
        <p:txBody>
          <a:bodyPr/>
          <a:lstStyle/>
          <a:p>
            <a:r>
              <a:rPr lang="en-GB" altLang="en-US" dirty="0" smtClean="0"/>
              <a:t>Pricing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> </a:t>
            </a:r>
            <a:r>
              <a:rPr lang="en-GB" altLang="en-US" dirty="0" smtClean="0"/>
              <a:t> </a:t>
            </a:r>
            <a:endParaRPr lang="en-US" altLang="en-US" dirty="0" smtClean="0"/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87" y="188641"/>
            <a:ext cx="8982471" cy="647923"/>
          </a:xfrm>
        </p:spPr>
        <p:txBody>
          <a:bodyPr/>
          <a:lstStyle/>
          <a:p>
            <a:r>
              <a:rPr lang="en-GB" dirty="0" smtClean="0"/>
              <a:t>Pricing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1250" y="2813279"/>
            <a:ext cx="213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rgbClr val="000000"/>
                </a:solidFill>
                <a:latin typeface="Helvetica"/>
              </a:rPr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49" y="404664"/>
            <a:ext cx="734876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87" y="188641"/>
            <a:ext cx="8982471" cy="647923"/>
          </a:xfrm>
        </p:spPr>
        <p:txBody>
          <a:bodyPr/>
          <a:lstStyle/>
          <a:p>
            <a:r>
              <a:rPr lang="en-GB" dirty="0" smtClean="0"/>
              <a:t>Pricing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1250" y="2813279"/>
            <a:ext cx="213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rgbClr val="000000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6496" y="836712"/>
            <a:ext cx="9046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 smtClean="0"/>
              <a:t>All </a:t>
            </a:r>
            <a:r>
              <a:rPr lang="en-US" sz="2800" baseline="30000" dirty="0"/>
              <a:t>causes, </a:t>
            </a:r>
            <a:r>
              <a:rPr lang="en-US" sz="2800" baseline="30000" dirty="0" smtClean="0"/>
              <a:t>Smoker,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Age </a:t>
            </a:r>
            <a:r>
              <a:rPr lang="en-US" sz="2800" baseline="30000" dirty="0"/>
              <a:t>40, </a:t>
            </a:r>
            <a:r>
              <a:rPr lang="en-US" sz="2800" baseline="30000" dirty="0" smtClean="0"/>
              <a:t>Policy duration 0, Benefit amount £</a:t>
            </a:r>
            <a:r>
              <a:rPr lang="en-US" sz="2800" baseline="30000" dirty="0"/>
              <a:t>100k, </a:t>
            </a:r>
            <a:r>
              <a:rPr lang="en-US" sz="2800" baseline="30000" dirty="0" err="1"/>
              <a:t>i</a:t>
            </a:r>
            <a:r>
              <a:rPr lang="en-US" sz="2800" baseline="30000" dirty="0"/>
              <a:t>=3</a:t>
            </a:r>
            <a:r>
              <a:rPr lang="en-US" sz="2800" baseline="30000" dirty="0" smtClean="0"/>
              <a:t>% </a:t>
            </a:r>
            <a:endParaRPr lang="en-US" sz="2800" baseline="30000" dirty="0"/>
          </a:p>
        </p:txBody>
      </p:sp>
      <p:pic>
        <p:nvPicPr>
          <p:cNvPr id="15" name="Picture 14" descr="Prem_comp_old_vs_new_S_F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" y="1052736"/>
            <a:ext cx="4563506" cy="4896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36976" y="1772816"/>
            <a:ext cx="4232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/>
              <a:t>Since 2007 – 2010 FA rates are higher than 1999-2005 combined rates, the net premium rates are also higher. </a:t>
            </a:r>
          </a:p>
        </p:txBody>
      </p:sp>
    </p:spTree>
    <p:extLst>
      <p:ext uri="{BB962C8B-B14F-4D97-AF65-F5344CB8AC3E}">
        <p14:creationId xmlns:p14="http://schemas.microsoft.com/office/powerpoint/2010/main" val="2935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" y="188640"/>
            <a:ext cx="9809040" cy="792088"/>
          </a:xfrm>
        </p:spPr>
        <p:txBody>
          <a:bodyPr/>
          <a:lstStyle/>
          <a:p>
            <a:r>
              <a:rPr lang="en-GB" dirty="0" smtClean="0"/>
              <a:t>All Cancers Excluding Non-melanoma Skin Cancer (UK)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980728"/>
            <a:ext cx="6424013" cy="4392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2026" y="5291916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 smtClean="0"/>
              <a:t>cruk.org</a:t>
            </a:r>
            <a:r>
              <a:rPr lang="en-US" dirty="0" smtClean="0"/>
              <a:t>/</a:t>
            </a:r>
            <a:r>
              <a:rPr lang="en-US" dirty="0" err="1" smtClean="0"/>
              <a:t>cancerstats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9184" y="1772816"/>
            <a:ext cx="3224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 1999-2005 dataset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GB" sz="2000" dirty="0" smtClean="0">
                <a:solidFill>
                  <a:srgbClr val="FF0000"/>
                </a:solidFill>
              </a:rPr>
              <a:t>49% </a:t>
            </a:r>
            <a:r>
              <a:rPr lang="en-GB" sz="2000" dirty="0" smtClean="0"/>
              <a:t>of the claims were caused by cancer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000" dirty="0" smtClean="0"/>
              <a:t>Death </a:t>
            </a:r>
            <a:r>
              <a:rPr lang="en-GB" sz="2000" dirty="0"/>
              <a:t>17.6% </a:t>
            </a:r>
            <a:endParaRPr lang="en-GB" sz="2000" dirty="0" smtClean="0"/>
          </a:p>
          <a:p>
            <a:r>
              <a:rPr lang="en-GB" sz="2000" dirty="0" smtClean="0"/>
              <a:t>     Heart attack 11.6%</a:t>
            </a:r>
          </a:p>
          <a:p>
            <a:r>
              <a:rPr lang="en-GB" sz="2000" dirty="0" smtClean="0"/>
              <a:t>     CABG    </a:t>
            </a:r>
            <a:r>
              <a:rPr lang="en-GB" sz="2000" dirty="0"/>
              <a:t>2.1</a:t>
            </a:r>
            <a:r>
              <a:rPr lang="en-GB" sz="20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845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4624"/>
            <a:ext cx="8982471" cy="1143000"/>
          </a:xfrm>
        </p:spPr>
        <p:txBody>
          <a:bodyPr/>
          <a:lstStyle/>
          <a:p>
            <a:r>
              <a:rPr lang="en-GB" altLang="en-US" dirty="0"/>
              <a:t>Outline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229" y="660400"/>
            <a:ext cx="8982471" cy="5216872"/>
          </a:xfrm>
          <a:prstGeom prst="rect">
            <a:avLst/>
          </a:prstGeom>
        </p:spPr>
        <p:txBody>
          <a:bodyPr/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endParaRPr lang="en-GB" kern="0" dirty="0" smtClean="0"/>
          </a:p>
          <a:p>
            <a:r>
              <a:rPr lang="en-GB" kern="0" dirty="0" smtClean="0"/>
              <a:t>Critical illness insurance</a:t>
            </a:r>
          </a:p>
          <a:p>
            <a:r>
              <a:rPr lang="en-GB" kern="0" dirty="0" smtClean="0"/>
              <a:t>Data </a:t>
            </a:r>
          </a:p>
          <a:p>
            <a:r>
              <a:rPr lang="en-GB" kern="0" dirty="0" smtClean="0"/>
              <a:t>Stochastic modelling</a:t>
            </a:r>
          </a:p>
          <a:p>
            <a:pPr lvl="1"/>
            <a:r>
              <a:rPr lang="en-GB" kern="0" dirty="0" smtClean="0"/>
              <a:t>Delay time distribution (diagnosis to settlement) </a:t>
            </a:r>
          </a:p>
          <a:p>
            <a:pPr lvl="1"/>
            <a:r>
              <a:rPr lang="en-GB" kern="0" dirty="0" smtClean="0"/>
              <a:t>Claim rates</a:t>
            </a:r>
          </a:p>
          <a:p>
            <a:r>
              <a:rPr lang="en-GB" kern="0" dirty="0" smtClean="0"/>
              <a:t>Claim rates comparison</a:t>
            </a:r>
          </a:p>
          <a:p>
            <a:pPr lvl="1"/>
            <a:r>
              <a:rPr lang="en-GB" kern="0" dirty="0" smtClean="0"/>
              <a:t>Smoothed rates: 1999-2005 v 2007-2010</a:t>
            </a:r>
          </a:p>
          <a:p>
            <a:r>
              <a:rPr lang="en-GB" kern="0" dirty="0" smtClean="0"/>
              <a:t>Pricing rates</a:t>
            </a:r>
          </a:p>
          <a:p>
            <a:pPr marL="0" indent="0">
              <a:buFontTx/>
              <a:buNone/>
            </a:pPr>
            <a:endParaRPr lang="en-GB" kern="0" dirty="0" smtClean="0"/>
          </a:p>
          <a:p>
            <a:pPr marL="0" indent="0">
              <a:buFontTx/>
              <a:buNone/>
            </a:pPr>
            <a:endParaRPr lang="en-GB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25106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trends of CII claims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72480" y="1556793"/>
            <a:ext cx="9068508" cy="5161574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Cancer </a:t>
            </a:r>
            <a:r>
              <a:rPr lang="en-GB" kern="0" dirty="0"/>
              <a:t>forms </a:t>
            </a:r>
            <a:r>
              <a:rPr lang="en-GB" kern="0" dirty="0" smtClean="0"/>
              <a:t>almost half </a:t>
            </a:r>
            <a:r>
              <a:rPr lang="en-GB" kern="0" dirty="0"/>
              <a:t>of the CII claims. </a:t>
            </a:r>
          </a:p>
          <a:p>
            <a:pPr lvl="1"/>
            <a:r>
              <a:rPr lang="en-GB" kern="0" dirty="0"/>
              <a:t>Availability of screening (</a:t>
            </a:r>
            <a:r>
              <a:rPr lang="en-GB" kern="0" dirty="0" err="1"/>
              <a:t>e.g</a:t>
            </a:r>
            <a:r>
              <a:rPr lang="en-GB" kern="0" dirty="0"/>
              <a:t> colonoscopy, mammography)</a:t>
            </a:r>
          </a:p>
          <a:p>
            <a:pPr lvl="1"/>
            <a:r>
              <a:rPr lang="en-GB" kern="0" dirty="0"/>
              <a:t>Social/behavioural changes (e.g. </a:t>
            </a:r>
            <a:r>
              <a:rPr lang="en-GB" kern="0" dirty="0" smtClean="0"/>
              <a:t>obesity</a:t>
            </a:r>
            <a:r>
              <a:rPr lang="en-GB" kern="0" dirty="0"/>
              <a:t>, </a:t>
            </a:r>
            <a:r>
              <a:rPr lang="en-GB" kern="0" dirty="0" smtClean="0"/>
              <a:t>alcohol </a:t>
            </a:r>
            <a:r>
              <a:rPr lang="en-GB" kern="0" dirty="0"/>
              <a:t>consumption)</a:t>
            </a:r>
          </a:p>
          <a:p>
            <a:pPr lvl="1"/>
            <a:r>
              <a:rPr lang="en-GB" kern="0" dirty="0"/>
              <a:t>New treatments (e.g. targeted immunotherapy)</a:t>
            </a:r>
          </a:p>
          <a:p>
            <a:pPr lvl="1"/>
            <a:r>
              <a:rPr lang="en-GB" kern="0" dirty="0"/>
              <a:t>Statistical advances (e.g. use of big data, AI methods)</a:t>
            </a:r>
          </a:p>
          <a:p>
            <a:endParaRPr lang="en-GB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7862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152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6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888340-7574-455C-8734-3B7E8C5A464F}" type="slidenum">
              <a:rPr lang="en-GB" altLang="en-US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solidFill>
                <a:schemeClr val="hlink"/>
              </a:solidFill>
            </a:endParaRP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1" y="1541463"/>
            <a:ext cx="6399213" cy="1600200"/>
          </a:xfrm>
        </p:spPr>
        <p:txBody>
          <a:bodyPr/>
          <a:lstStyle/>
          <a:p>
            <a:r>
              <a:rPr lang="en-GB" altLang="en-US" dirty="0" smtClean="0"/>
              <a:t>Conclusions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> </a:t>
            </a:r>
            <a:r>
              <a:rPr lang="en-GB" altLang="en-US" dirty="0" smtClean="0"/>
              <a:t> </a:t>
            </a:r>
            <a:endParaRPr lang="en-US" altLang="en-US" dirty="0" smtClean="0"/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3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-99392"/>
            <a:ext cx="8982471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2480" y="1268760"/>
            <a:ext cx="9068508" cy="3312368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b="1" kern="0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8464" y="859714"/>
            <a:ext cx="9649072" cy="5161574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Critical illness insured population distribution has some differences between 1999-2005 &amp; 2007-2010</a:t>
            </a:r>
          </a:p>
          <a:p>
            <a:r>
              <a:rPr lang="en-GB" dirty="0" smtClean="0"/>
              <a:t>Time </a:t>
            </a:r>
            <a:r>
              <a:rPr lang="en-GB" dirty="0"/>
              <a:t>between diagnosis and settlement of a claim is </a:t>
            </a:r>
            <a:r>
              <a:rPr lang="en-GB" dirty="0" smtClean="0"/>
              <a:t>important</a:t>
            </a:r>
            <a:endParaRPr lang="en-GB" dirty="0"/>
          </a:p>
          <a:p>
            <a:r>
              <a:rPr lang="en-GB" dirty="0" smtClean="0"/>
              <a:t>Claim rates (2007-2010) depend on a number of risk factors including: </a:t>
            </a:r>
          </a:p>
          <a:p>
            <a:pPr lvl="1"/>
            <a:r>
              <a:rPr lang="en-GB" dirty="0" smtClean="0"/>
              <a:t>age</a:t>
            </a:r>
            <a:r>
              <a:rPr lang="en-GB" dirty="0"/>
              <a:t>, </a:t>
            </a:r>
            <a:r>
              <a:rPr lang="en-GB" dirty="0" smtClean="0"/>
              <a:t>smoker status, </a:t>
            </a:r>
            <a:r>
              <a:rPr lang="en-GB" dirty="0"/>
              <a:t>distribution channel, policy duration,  benefit </a:t>
            </a:r>
            <a:r>
              <a:rPr lang="en-GB" dirty="0" smtClean="0"/>
              <a:t>amount and </a:t>
            </a:r>
            <a:r>
              <a:rPr lang="en-GB" dirty="0"/>
              <a:t>benefit type</a:t>
            </a:r>
            <a:r>
              <a:rPr lang="en-GB" dirty="0" smtClean="0"/>
              <a:t>  </a:t>
            </a:r>
          </a:p>
          <a:p>
            <a:r>
              <a:rPr lang="en-GB" dirty="0" smtClean="0"/>
              <a:t>Analysis suggests increase of a CII claim and premium </a:t>
            </a:r>
            <a:r>
              <a:rPr lang="en-GB" dirty="0"/>
              <a:t>rates over </a:t>
            </a:r>
            <a:r>
              <a:rPr lang="en-GB" dirty="0" smtClean="0"/>
              <a:t>time (</a:t>
            </a:r>
            <a:r>
              <a:rPr lang="en-GB" kern="0" dirty="0" smtClean="0"/>
              <a:t>1999-2005 v 2007-2010)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specially at younger ages</a:t>
            </a:r>
          </a:p>
        </p:txBody>
      </p:sp>
    </p:spTree>
    <p:extLst>
      <p:ext uri="{BB962C8B-B14F-4D97-AF65-F5344CB8AC3E}">
        <p14:creationId xmlns:p14="http://schemas.microsoft.com/office/powerpoint/2010/main" val="35693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82471" cy="1143000"/>
          </a:xfrm>
        </p:spPr>
        <p:txBody>
          <a:bodyPr/>
          <a:lstStyle/>
          <a:p>
            <a:r>
              <a:rPr lang="en-GB" dirty="0" smtClean="0"/>
              <a:t>Continuing work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2480" y="1268760"/>
            <a:ext cx="9068508" cy="3312368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b="1" kern="0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8464" y="1291762"/>
            <a:ext cx="9649072" cy="5161574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dirty="0" smtClean="0"/>
              <a:t>Fit </a:t>
            </a:r>
            <a:r>
              <a:rPr lang="en-GB" dirty="0" smtClean="0"/>
              <a:t>more sophisticated Bayesian model to allow for more variation in rates (e.g. hierarchical, negative binomial)</a:t>
            </a:r>
          </a:p>
          <a:p>
            <a:r>
              <a:rPr lang="en-GB" dirty="0" smtClean="0"/>
              <a:t>Use of population morbidity statistics</a:t>
            </a:r>
          </a:p>
          <a:p>
            <a:r>
              <a:rPr lang="en-GB" dirty="0" smtClean="0"/>
              <a:t>Liaise with CMI for knowledge exchange on data, modelling</a:t>
            </a:r>
          </a:p>
          <a:p>
            <a:r>
              <a:rPr lang="en-GB" dirty="0" smtClean="0"/>
              <a:t>Compare with CMI rates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56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04 May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8504" y="5877272"/>
            <a:ext cx="9099788" cy="48419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The </a:t>
            </a:r>
            <a:r>
              <a:rPr lang="en-GB" sz="1600" dirty="0"/>
              <a:t>views expressed in this presentation are those of the </a:t>
            </a:r>
            <a:r>
              <a:rPr lang="en-GB" sz="1600" dirty="0" smtClean="0"/>
              <a:t>presenter.</a:t>
            </a:r>
            <a:endParaRPr lang="en-GB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b="0" dirty="0" smtClean="0">
                <a:solidFill>
                  <a:schemeClr val="bg2"/>
                </a:solidFill>
              </a:rPr>
              <a:t>Questions</a:t>
            </a:r>
            <a:endParaRPr lang="en-GB" sz="4800" b="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1983"/>
            <a:ext cx="8982471" cy="1143000"/>
          </a:xfrm>
        </p:spPr>
        <p:txBody>
          <a:bodyPr/>
          <a:lstStyle/>
          <a:p>
            <a:r>
              <a:rPr lang="en-GB" dirty="0" smtClean="0"/>
              <a:t>Stochastic modelling: </a:t>
            </a:r>
            <a:r>
              <a:rPr lang="en-GB" sz="2800" dirty="0" smtClean="0"/>
              <a:t>Delay time distribution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72480" y="910799"/>
            <a:ext cx="9361040" cy="5807568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1999 – 2005 (cont.)</a:t>
            </a:r>
          </a:p>
          <a:p>
            <a:r>
              <a:rPr lang="en-GB" kern="0" dirty="0" smtClean="0"/>
              <a:t>Generalised Beta 2 distribution in Bayesian GLM-type setting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1" y="2001261"/>
            <a:ext cx="5274851" cy="3318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2257" y="2276872"/>
            <a:ext cx="3393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Most factors significant: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Policy duration, amount, death, </a:t>
            </a:r>
            <a:r>
              <a:rPr lang="en-GB" dirty="0" smtClean="0"/>
              <a:t>CABG: </a:t>
            </a:r>
            <a:r>
              <a:rPr lang="en-GB" b="1" dirty="0" smtClean="0"/>
              <a:t>shorter </a:t>
            </a:r>
            <a:r>
              <a:rPr lang="en-GB" dirty="0" smtClean="0"/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 life, stroke, </a:t>
            </a:r>
            <a:r>
              <a:rPr lang="en-GB" dirty="0" err="1"/>
              <a:t>mult</a:t>
            </a:r>
            <a:r>
              <a:rPr lang="en-GB" dirty="0"/>
              <a:t> </a:t>
            </a:r>
            <a:r>
              <a:rPr lang="en-GB" dirty="0" smtClean="0"/>
              <a:t>sclerosis: </a:t>
            </a:r>
            <a:r>
              <a:rPr lang="en-GB" b="1" dirty="0" smtClean="0"/>
              <a:t>longer</a:t>
            </a:r>
            <a:r>
              <a:rPr lang="en-GB" dirty="0" smtClean="0"/>
              <a:t> </a:t>
            </a:r>
            <a:r>
              <a:rPr lang="en-GB" dirty="0"/>
              <a:t>delay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0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152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6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E9FE6-F765-482F-9590-CDE256A9976C}" type="slidenum">
              <a:rPr lang="en-GB" altLang="en-US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hlink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1" y="1541463"/>
            <a:ext cx="6399213" cy="1600200"/>
          </a:xfrm>
        </p:spPr>
        <p:txBody>
          <a:bodyPr/>
          <a:lstStyle/>
          <a:p>
            <a:r>
              <a:rPr lang="en-US" altLang="en-US" dirty="0" smtClean="0"/>
              <a:t>Critical illness insurance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6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77" y="197768"/>
            <a:ext cx="8982471" cy="1143000"/>
          </a:xfrm>
        </p:spPr>
        <p:txBody>
          <a:bodyPr/>
          <a:lstStyle/>
          <a:p>
            <a:r>
              <a:rPr lang="en-US" dirty="0"/>
              <a:t>Critical </a:t>
            </a:r>
            <a:r>
              <a:rPr lang="en-US" dirty="0" smtClean="0"/>
              <a:t>illness</a:t>
            </a:r>
            <a:r>
              <a:rPr lang="en-US" dirty="0"/>
              <a:t>: Policy description </a:t>
            </a:r>
            <a:endParaRPr lang="en-US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30986" y="1268760"/>
            <a:ext cx="9185521" cy="4608512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Fixed term policy, usually ceasing at age 65 </a:t>
            </a:r>
          </a:p>
          <a:p>
            <a:r>
              <a:rPr lang="en-US" dirty="0"/>
              <a:t>A fixed sum insured payable on the diagnosis of one of a specified list of critical illnesses </a:t>
            </a:r>
          </a:p>
          <a:p>
            <a:r>
              <a:rPr lang="en-US" dirty="0" smtClean="0"/>
              <a:t>Covers: Cancer</a:t>
            </a:r>
            <a:r>
              <a:rPr lang="en-US" dirty="0"/>
              <a:t>; </a:t>
            </a:r>
            <a:r>
              <a:rPr lang="en-US" i="1" dirty="0"/>
              <a:t>Death</a:t>
            </a:r>
            <a:r>
              <a:rPr lang="en-US" dirty="0"/>
              <a:t>; Heart attack; Stroke; Multiple Sclerosis; Total &amp; permanent disability; Coronary artery bypass graft; Kidney failure; Major organ transplant etc. </a:t>
            </a:r>
          </a:p>
          <a:p>
            <a:r>
              <a:rPr lang="en-US" dirty="0"/>
              <a:t>Policies are often sold together </a:t>
            </a:r>
            <a:r>
              <a:rPr lang="en-US" dirty="0" smtClean="0"/>
              <a:t>with </a:t>
            </a:r>
            <a:r>
              <a:rPr lang="en-US" dirty="0"/>
              <a:t>term </a:t>
            </a:r>
            <a:r>
              <a:rPr lang="en-US" dirty="0" smtClean="0"/>
              <a:t>or </a:t>
            </a:r>
            <a:r>
              <a:rPr lang="en-US" dirty="0"/>
              <a:t>endowment insurance </a:t>
            </a:r>
          </a:p>
          <a:p>
            <a:r>
              <a:rPr lang="en-US" dirty="0"/>
              <a:t>Benefit </a:t>
            </a:r>
            <a:r>
              <a:rPr lang="en-US" dirty="0" smtClean="0"/>
              <a:t>type: Full Accelerated (FA) or Stand Alone (SA) </a:t>
            </a:r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1937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3152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8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6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4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04000"/>
              <a:buFont typeface="Arial" panose="020B0604020202020204" pitchFamily="34" charset="0"/>
              <a:buChar char="•"/>
              <a:defRPr kumimoji="1" sz="20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E9FE6-F765-482F-9590-CDE256A9976C}" type="slidenum">
              <a:rPr lang="en-GB" altLang="en-US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hlink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8504" y="1541462"/>
            <a:ext cx="8568953" cy="2607617"/>
          </a:xfrm>
        </p:spPr>
        <p:txBody>
          <a:bodyPr/>
          <a:lstStyle/>
          <a:p>
            <a:r>
              <a:rPr lang="en-US" altLang="en-US" dirty="0" smtClean="0"/>
              <a:t>Data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GB" altLang="en-US" sz="2800" dirty="0" smtClean="0"/>
              <a:t>P</a:t>
            </a:r>
            <a:r>
              <a:rPr lang="en-GB" sz="2800" dirty="0" smtClean="0"/>
              <a:t>rovided </a:t>
            </a:r>
            <a:r>
              <a:rPr lang="en-GB" sz="2800" dirty="0"/>
              <a:t>by the CMI Assurances Committee  </a:t>
            </a:r>
            <a:r>
              <a:rPr lang="en-GB" dirty="0"/>
              <a:t/>
            </a:r>
            <a:br>
              <a:rPr lang="en-GB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8701235" cy="1007740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GB" altLang="en-US" dirty="0" smtClean="0"/>
              <a:t> 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72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77" y="197768"/>
            <a:ext cx="8982471" cy="1143000"/>
          </a:xfrm>
        </p:spPr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208584" y="1124744"/>
            <a:ext cx="6965205" cy="4248472"/>
          </a:xfrm>
          <a:prstGeom prst="rect">
            <a:avLst/>
          </a:prstGeom>
        </p:spPr>
        <p:txBody>
          <a:bodyPr/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kern="0" dirty="0" smtClean="0"/>
              <a:t>CII data supplied by CMI:</a:t>
            </a:r>
          </a:p>
          <a:p>
            <a:r>
              <a:rPr lang="en-GB" kern="0" dirty="0" smtClean="0"/>
              <a:t>1999-2005</a:t>
            </a:r>
          </a:p>
          <a:p>
            <a:pPr lvl="1"/>
            <a:r>
              <a:rPr lang="en-GB" kern="0" dirty="0" smtClean="0"/>
              <a:t>Details of policies inforce at the start and end of each year</a:t>
            </a:r>
          </a:p>
          <a:p>
            <a:pPr lvl="1"/>
            <a:r>
              <a:rPr lang="en-GB" kern="0" dirty="0" smtClean="0"/>
              <a:t>19,000 claims settled</a:t>
            </a:r>
          </a:p>
          <a:p>
            <a:r>
              <a:rPr lang="en-GB" kern="0" dirty="0" smtClean="0"/>
              <a:t>2007- 2010</a:t>
            </a:r>
          </a:p>
          <a:p>
            <a:pPr lvl="1"/>
            <a:r>
              <a:rPr lang="en-GB" dirty="0" smtClean="0"/>
              <a:t>Grouped by various risk factors</a:t>
            </a:r>
            <a:endParaRPr lang="en-GB" kern="0" dirty="0" smtClean="0"/>
          </a:p>
          <a:p>
            <a:pPr lvl="1"/>
            <a:r>
              <a:rPr lang="en-GB" kern="0" dirty="0" smtClean="0">
                <a:solidFill>
                  <a:schemeClr val="tx1"/>
                </a:solidFill>
              </a:rPr>
              <a:t>25,187 claims settled </a:t>
            </a:r>
          </a:p>
          <a:p>
            <a:pPr lvl="1"/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915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01257"/>
              </p:ext>
            </p:extLst>
          </p:nvPr>
        </p:nvGraphicFramePr>
        <p:xfrm>
          <a:off x="3368823" y="116632"/>
          <a:ext cx="6408713" cy="617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035"/>
                <a:gridCol w="1475859"/>
                <a:gridCol w="1541819"/>
              </a:tblGrid>
              <a:tr h="599192">
                <a:tc>
                  <a:txBody>
                    <a:bodyPr/>
                    <a:lstStyle/>
                    <a:p>
                      <a:r>
                        <a:rPr lang="en-GB" dirty="0" smtClean="0"/>
                        <a:t>Risk factor (covariate)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1999 – 2005 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2007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/>
                        <a:t>Age</a:t>
                      </a:r>
                      <a:r>
                        <a:rPr lang="en-GB" baseline="0" dirty="0" smtClean="0"/>
                        <a:t> (last birthday)</a:t>
                      </a:r>
                      <a:endParaRPr lang="en-GB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/>
                        <a:t>Gender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/>
                        <a:t>Smoker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/>
                        <a:t>Policy duration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√</a:t>
                      </a:r>
                      <a:endParaRPr lang="en-GB" b="1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Office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  <a:p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/>
                        <a:t>Distribution channel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599192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 type 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(accelerated,</a:t>
                      </a:r>
                      <a:r>
                        <a:rPr lang="en-GB" baseline="0" dirty="0" smtClean="0"/>
                        <a:t> standalone)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42395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 amount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61353">
                <a:tc>
                  <a:txBody>
                    <a:bodyPr/>
                    <a:lstStyle/>
                    <a:p>
                      <a:r>
                        <a:rPr lang="en-GB" dirty="0" smtClean="0"/>
                        <a:t>Policy</a:t>
                      </a:r>
                      <a:r>
                        <a:rPr lang="en-GB" baseline="0" dirty="0" smtClean="0"/>
                        <a:t> type   (single, joint)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4295" marR="74295"/>
                </a:tc>
              </a:tr>
              <a:tr h="361353">
                <a:tc>
                  <a:txBody>
                    <a:bodyPr/>
                    <a:lstStyle/>
                    <a:p>
                      <a:r>
                        <a:rPr lang="en-GB" dirty="0" smtClean="0"/>
                        <a:t>Settlement year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6135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Cause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4295" marR="74295"/>
                </a:tc>
              </a:tr>
              <a:tr h="361353">
                <a:tc>
                  <a:txBody>
                    <a:bodyPr/>
                    <a:lstStyle/>
                    <a:p>
                      <a:r>
                        <a:rPr lang="en-GB" dirty="0" smtClean="0"/>
                        <a:t>Product category</a:t>
                      </a:r>
                      <a:endParaRPr lang="en-GB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</a:tr>
              <a:tr h="36135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Date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of diagnosis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√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/>
                    </a:p>
                  </a:txBody>
                  <a:tcPr marL="74295" marR="74295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2480" y="404665"/>
            <a:ext cx="29523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Data: </a:t>
            </a:r>
          </a:p>
          <a:p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Exposures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Risk factors: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778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-171400"/>
            <a:ext cx="8982471" cy="936104"/>
          </a:xfrm>
        </p:spPr>
        <p:txBody>
          <a:bodyPr/>
          <a:lstStyle/>
          <a:p>
            <a:r>
              <a:rPr lang="en-GB" dirty="0" smtClean="0"/>
              <a:t>Data: 2007 - 2010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/>
              <a:pPr/>
              <a:t>04 May 2018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718443"/>
              </p:ext>
            </p:extLst>
          </p:nvPr>
        </p:nvGraphicFramePr>
        <p:xfrm>
          <a:off x="200472" y="620688"/>
          <a:ext cx="3027892" cy="271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24733"/>
              </p:ext>
            </p:extLst>
          </p:nvPr>
        </p:nvGraphicFramePr>
        <p:xfrm>
          <a:off x="3368824" y="620688"/>
          <a:ext cx="3002492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762"/>
              </p:ext>
            </p:extLst>
          </p:nvPr>
        </p:nvGraphicFramePr>
        <p:xfrm>
          <a:off x="6537176" y="548680"/>
          <a:ext cx="3008924" cy="277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965265"/>
              </p:ext>
            </p:extLst>
          </p:nvPr>
        </p:nvGraphicFramePr>
        <p:xfrm>
          <a:off x="992560" y="3068960"/>
          <a:ext cx="3689474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00266"/>
              </p:ext>
            </p:extLst>
          </p:nvPr>
        </p:nvGraphicFramePr>
        <p:xfrm>
          <a:off x="4808984" y="3068960"/>
          <a:ext cx="3816425" cy="267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722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 PowerPoint Template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ARC PowerPoint Template V03.potx" id="{B1EFF89D-A4B7-4CA3-B2BA-87D9FEFA2EA8}" vid="{D44E4394-C528-46F0-83E8-181675B2D4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5296</TotalTime>
  <Words>1146</Words>
  <Application>Microsoft Office PowerPoint</Application>
  <PresentationFormat>A4 Paper (210x297 mm)</PresentationFormat>
  <Paragraphs>324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ARC PowerPoint Template</vt:lpstr>
      <vt:lpstr>Critical illness insurance  rates:  are they changing over time and how? </vt:lpstr>
      <vt:lpstr>Modelling, Measurement and Management of Longevity and Morbidity Risk</vt:lpstr>
      <vt:lpstr>Outline</vt:lpstr>
      <vt:lpstr>Critical illness insurance</vt:lpstr>
      <vt:lpstr>Critical illness: Policy description </vt:lpstr>
      <vt:lpstr>Data  Provided by the CMI Assurances Committee    </vt:lpstr>
      <vt:lpstr>Data</vt:lpstr>
      <vt:lpstr>PowerPoint Presentation</vt:lpstr>
      <vt:lpstr>Data: 2007 - 2010</vt:lpstr>
      <vt:lpstr>Data: 2007 – 2010 v 1999 – 2005 </vt:lpstr>
      <vt:lpstr>Data: 2007 – 2010 v 1999 – 2005 </vt:lpstr>
      <vt:lpstr>Modelling  Mostly Bayesian stochastic </vt:lpstr>
      <vt:lpstr>Stochastic modelling </vt:lpstr>
      <vt:lpstr>Stochastic modelling  Delay time distribution (1999-2005) </vt:lpstr>
      <vt:lpstr>Stochastic modelling  Delay time distribution (1999-2005) </vt:lpstr>
      <vt:lpstr>Stochastic modelling  Delay time distribution (2007 – 2010) </vt:lpstr>
      <vt:lpstr>Stochastic modelling: Claim rates</vt:lpstr>
      <vt:lpstr>Stochastic modelling:  Risk factor estimates for claim rates (2007 – 2010)</vt:lpstr>
      <vt:lpstr>Stochastic modelling:  Risk factor estimates for claim rates (2007 – 2010) cont.</vt:lpstr>
      <vt:lpstr>Claim rates  Smoothed estimates, intervals</vt:lpstr>
      <vt:lpstr>Claim rates 2007-2010 v 1999 – 2005, Accelerated, Smoker, Pol Duration 1 </vt:lpstr>
      <vt:lpstr>Claim rates 2007-2010 v 1999 – 2005, Accelerated, Smoker, Pol Duration 4</vt:lpstr>
      <vt:lpstr>Claim rates Accelerated v Stand alone (2007 – 2010)  &amp;  1999 – 2005</vt:lpstr>
      <vt:lpstr>Claim rates  Smokers &amp; non-smokers (Accelerated, Pol Duration 1)</vt:lpstr>
      <vt:lpstr>Claim rates  Different benefit amount (Accelerated, Smokers)</vt:lpstr>
      <vt:lpstr>Pricing    </vt:lpstr>
      <vt:lpstr>Pricing</vt:lpstr>
      <vt:lpstr>Pricing</vt:lpstr>
      <vt:lpstr>All Cancers Excluding Non-melanoma Skin Cancer (UK)</vt:lpstr>
      <vt:lpstr>Future trends of CII claims</vt:lpstr>
      <vt:lpstr>Conclusions    </vt:lpstr>
      <vt:lpstr>Conclusions</vt:lpstr>
      <vt:lpstr>Continuing work</vt:lpstr>
      <vt:lpstr>Questions</vt:lpstr>
      <vt:lpstr>Stochastic modelling: Delay time distribution</vt:lpstr>
    </vt:vector>
  </TitlesOfParts>
  <Company>IFoA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Actuarial Research Centre (ARC)</dc:title>
  <dc:creator>Windows User</dc:creator>
  <cp:lastModifiedBy>George Streftaris</cp:lastModifiedBy>
  <cp:revision>174</cp:revision>
  <dcterms:created xsi:type="dcterms:W3CDTF">2017-04-21T13:05:38Z</dcterms:created>
  <dcterms:modified xsi:type="dcterms:W3CDTF">2018-05-04T13:09:33Z</dcterms:modified>
</cp:coreProperties>
</file>