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87" r:id="rId5"/>
    <p:sldId id="288" r:id="rId6"/>
    <p:sldId id="289" r:id="rId7"/>
    <p:sldId id="263" r:id="rId8"/>
    <p:sldId id="290" r:id="rId9"/>
    <p:sldId id="292" r:id="rId10"/>
    <p:sldId id="293" r:id="rId11"/>
    <p:sldId id="297" r:id="rId12"/>
    <p:sldId id="262" r:id="rId13"/>
    <p:sldId id="296" r:id="rId14"/>
    <p:sldId id="285" r:id="rId15"/>
    <p:sldId id="270" r:id="rId16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5FF"/>
    <a:srgbClr val="FFFFFF"/>
    <a:srgbClr val="2F5079"/>
    <a:srgbClr val="E9458C"/>
    <a:srgbClr val="000000"/>
    <a:srgbClr val="79A32A"/>
    <a:srgbClr val="008452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3B9B2-13F5-4F09-B870-12460F490F86}" v="43" dt="2021-02-24T06:33:49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26"/>
      </p:cViewPr>
      <p:guideLst>
        <p:guide orient="horz" pos="4247"/>
        <p:guide pos="2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CEC8F-4E3C-45FE-9DD6-6BCE22EA678C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E9CFE44-00B6-4380-B485-11F302C2FC6B}">
      <dgm:prSet phldrT="[Text]" custT="1"/>
      <dgm:spPr/>
      <dgm:t>
        <a:bodyPr/>
        <a:lstStyle/>
        <a:p>
          <a:r>
            <a:rPr lang="en-GB" sz="1800" dirty="0"/>
            <a:t>Introduction</a:t>
          </a:r>
        </a:p>
      </dgm:t>
    </dgm:pt>
    <dgm:pt modelId="{E2A986A3-009B-48C0-AE45-F00EEC98E2CC}" type="parTrans" cxnId="{8DAD9545-5809-4BB9-98D8-37C3A5F1367A}">
      <dgm:prSet/>
      <dgm:spPr/>
      <dgm:t>
        <a:bodyPr/>
        <a:lstStyle/>
        <a:p>
          <a:endParaRPr lang="en-GB" sz="1800"/>
        </a:p>
      </dgm:t>
    </dgm:pt>
    <dgm:pt modelId="{25407608-E0E3-4A32-8908-1A542EACD66F}" type="sibTrans" cxnId="{8DAD9545-5809-4BB9-98D8-37C3A5F1367A}">
      <dgm:prSet custT="1"/>
      <dgm:spPr/>
      <dgm:t>
        <a:bodyPr/>
        <a:lstStyle/>
        <a:p>
          <a:endParaRPr lang="en-GB" sz="1800" dirty="0"/>
        </a:p>
      </dgm:t>
    </dgm:pt>
    <dgm:pt modelId="{31326ADE-F862-4D27-A7ED-E8F944D6AD54}">
      <dgm:prSet phldrT="[Text]" custT="1"/>
      <dgm:spPr/>
      <dgm:t>
        <a:bodyPr/>
        <a:lstStyle/>
        <a:p>
          <a:r>
            <a:rPr lang="en-GB" sz="1800" dirty="0"/>
            <a:t>Study Population</a:t>
          </a:r>
        </a:p>
      </dgm:t>
    </dgm:pt>
    <dgm:pt modelId="{BC42DBD5-00A6-4319-BF32-110D47ACF7E7}" type="parTrans" cxnId="{9959F179-90A3-4861-9B0E-CBB05E656FC5}">
      <dgm:prSet/>
      <dgm:spPr/>
      <dgm:t>
        <a:bodyPr/>
        <a:lstStyle/>
        <a:p>
          <a:endParaRPr lang="en-GB" sz="1800"/>
        </a:p>
      </dgm:t>
    </dgm:pt>
    <dgm:pt modelId="{75C90E8F-B035-40FD-9FFD-53113F1B9BCD}" type="sibTrans" cxnId="{9959F179-90A3-4861-9B0E-CBB05E656FC5}">
      <dgm:prSet custT="1"/>
      <dgm:spPr/>
      <dgm:t>
        <a:bodyPr/>
        <a:lstStyle/>
        <a:p>
          <a:endParaRPr lang="en-GB" sz="1800" dirty="0"/>
        </a:p>
      </dgm:t>
    </dgm:pt>
    <dgm:pt modelId="{439D6F8E-547A-4258-9D43-2799EF030395}">
      <dgm:prSet phldrT="[Text]" custT="1"/>
      <dgm:spPr/>
      <dgm:t>
        <a:bodyPr/>
        <a:lstStyle/>
        <a:p>
          <a:r>
            <a:rPr lang="en-GB" sz="1800" dirty="0"/>
            <a:t>Statistical Analysis</a:t>
          </a:r>
        </a:p>
      </dgm:t>
    </dgm:pt>
    <dgm:pt modelId="{9D1117F2-F61C-47FB-B9B2-89E501A2008B}" type="parTrans" cxnId="{9A2C6FBC-A572-48D8-B8FA-894881B75C65}">
      <dgm:prSet/>
      <dgm:spPr/>
      <dgm:t>
        <a:bodyPr/>
        <a:lstStyle/>
        <a:p>
          <a:endParaRPr lang="en-GB" sz="1800"/>
        </a:p>
      </dgm:t>
    </dgm:pt>
    <dgm:pt modelId="{5A5F2BCD-BC0B-40ED-9770-90526BC4B6AD}" type="sibTrans" cxnId="{9A2C6FBC-A572-48D8-B8FA-894881B75C65}">
      <dgm:prSet custT="1"/>
      <dgm:spPr/>
      <dgm:t>
        <a:bodyPr/>
        <a:lstStyle/>
        <a:p>
          <a:endParaRPr lang="en-GB" sz="1800"/>
        </a:p>
      </dgm:t>
    </dgm:pt>
    <dgm:pt modelId="{306E8226-6AA3-41B6-B24E-0973E24802B8}">
      <dgm:prSet phldrT="[Text]" custT="1"/>
      <dgm:spPr/>
      <dgm:t>
        <a:bodyPr/>
        <a:lstStyle/>
        <a:p>
          <a:r>
            <a:rPr lang="en-GB" sz="1800" dirty="0"/>
            <a:t>Model Results</a:t>
          </a:r>
        </a:p>
      </dgm:t>
    </dgm:pt>
    <dgm:pt modelId="{4A15B1CD-5455-4039-98AE-4D27A7A81075}" type="parTrans" cxnId="{B499048A-F93F-4753-9010-E82E190C1C0F}">
      <dgm:prSet/>
      <dgm:spPr/>
      <dgm:t>
        <a:bodyPr/>
        <a:lstStyle/>
        <a:p>
          <a:endParaRPr lang="en-GB" sz="1800"/>
        </a:p>
      </dgm:t>
    </dgm:pt>
    <dgm:pt modelId="{B6ED15A3-BDA3-4DA9-984C-4AEFCE912B16}" type="sibTrans" cxnId="{B499048A-F93F-4753-9010-E82E190C1C0F}">
      <dgm:prSet custT="1"/>
      <dgm:spPr/>
      <dgm:t>
        <a:bodyPr/>
        <a:lstStyle/>
        <a:p>
          <a:endParaRPr lang="en-GB" sz="1800"/>
        </a:p>
      </dgm:t>
    </dgm:pt>
    <dgm:pt modelId="{7B60F707-6470-486B-8B2C-C49BF5DE9DF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800" dirty="0"/>
            <a:t>Shiny App</a:t>
          </a:r>
        </a:p>
      </dgm:t>
    </dgm:pt>
    <dgm:pt modelId="{18A02126-FAEC-43C5-B071-17396AFC89BD}" type="parTrans" cxnId="{99C09E47-561E-4546-8A80-649DB0556520}">
      <dgm:prSet/>
      <dgm:spPr/>
      <dgm:t>
        <a:bodyPr/>
        <a:lstStyle/>
        <a:p>
          <a:endParaRPr lang="en-GB" sz="1800"/>
        </a:p>
      </dgm:t>
    </dgm:pt>
    <dgm:pt modelId="{B8E781C3-0EEC-427D-9F76-1A4F2533D87B}" type="sibTrans" cxnId="{99C09E47-561E-4546-8A80-649DB0556520}">
      <dgm:prSet/>
      <dgm:spPr/>
      <dgm:t>
        <a:bodyPr/>
        <a:lstStyle/>
        <a:p>
          <a:endParaRPr lang="en-GB" sz="1800"/>
        </a:p>
      </dgm:t>
    </dgm:pt>
    <dgm:pt modelId="{7B3D8543-11E4-470A-A664-0FBEDC5E6E0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1800" dirty="0"/>
            <a:t>Q &amp; A</a:t>
          </a:r>
        </a:p>
      </dgm:t>
    </dgm:pt>
    <dgm:pt modelId="{E3E6DF6F-FB05-4E0F-876A-9CA5DDFDDB73}" type="parTrans" cxnId="{81FEA586-8623-4429-90C6-2A2DBFEB42F9}">
      <dgm:prSet/>
      <dgm:spPr/>
      <dgm:t>
        <a:bodyPr/>
        <a:lstStyle/>
        <a:p>
          <a:endParaRPr lang="en-ZW"/>
        </a:p>
      </dgm:t>
    </dgm:pt>
    <dgm:pt modelId="{BEDA5250-DA04-4EBE-B410-94CF80BBDCEF}" type="sibTrans" cxnId="{81FEA586-8623-4429-90C6-2A2DBFEB42F9}">
      <dgm:prSet/>
      <dgm:spPr/>
      <dgm:t>
        <a:bodyPr/>
        <a:lstStyle/>
        <a:p>
          <a:endParaRPr lang="en-ZW"/>
        </a:p>
      </dgm:t>
    </dgm:pt>
    <dgm:pt modelId="{9AD21BCD-AC66-4D29-84ED-6410D7FC8892}" type="pres">
      <dgm:prSet presAssocID="{4C7CEC8F-4E3C-45FE-9DD6-6BCE22EA67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5D110B-A4CE-46AD-B86A-CA1E95B2FF1C}" type="pres">
      <dgm:prSet presAssocID="{4E9CFE44-00B6-4380-B485-11F302C2FC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5E494-8D6F-45F3-94B0-941C7CD3DA8B}" type="pres">
      <dgm:prSet presAssocID="{25407608-E0E3-4A32-8908-1A542EACD66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CF00EB3-50D7-4DB3-BCB4-ACA360DF8402}" type="pres">
      <dgm:prSet presAssocID="{25407608-E0E3-4A32-8908-1A542EACD66F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4351B200-CAC1-4C0F-8DE9-FF814DDA4602}" type="pres">
      <dgm:prSet presAssocID="{31326ADE-F862-4D27-A7ED-E8F944D6AD5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D924B-D889-4F9F-A7AC-6A95FB786631}" type="pres">
      <dgm:prSet presAssocID="{75C90E8F-B035-40FD-9FFD-53113F1B9BC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0C6FECA-D1C4-4775-B64A-30CEC5BFF40C}" type="pres">
      <dgm:prSet presAssocID="{75C90E8F-B035-40FD-9FFD-53113F1B9BC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02B53F25-A3DB-45D4-B788-79369B2F62CD}" type="pres">
      <dgm:prSet presAssocID="{439D6F8E-547A-4258-9D43-2799EF030395}" presName="node" presStyleLbl="node1" presStyleIdx="2" presStyleCnt="6" custLinFactNeighborX="-5456" custLinFactNeighborY="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C6E53-555A-478F-A2E2-E624CD8208EC}" type="pres">
      <dgm:prSet presAssocID="{5A5F2BCD-BC0B-40ED-9770-90526BC4B6A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211A8C3-763E-444D-910D-449F0D1E2708}" type="pres">
      <dgm:prSet presAssocID="{5A5F2BCD-BC0B-40ED-9770-90526BC4B6AD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F8F59FB6-1BCB-4B54-B405-A3D85A931F14}" type="pres">
      <dgm:prSet presAssocID="{306E8226-6AA3-41B6-B24E-0973E24802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B4FBD-A76E-4E44-98D8-34EAD1DC9370}" type="pres">
      <dgm:prSet presAssocID="{B6ED15A3-BDA3-4DA9-984C-4AEFCE912B1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446863B-DEBC-40F0-82E8-16F972DDB0BD}" type="pres">
      <dgm:prSet presAssocID="{B6ED15A3-BDA3-4DA9-984C-4AEFCE912B16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1C215BC1-C986-4557-B433-2A29B8B476FB}" type="pres">
      <dgm:prSet presAssocID="{7B60F707-6470-486B-8B2C-C49BF5DE9DF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2ACFC-FC21-42D8-8652-5F72462A93F3}" type="pres">
      <dgm:prSet presAssocID="{B8E781C3-0EEC-427D-9F76-1A4F2533D87B}" presName="sibTrans" presStyleLbl="sibTrans1D1" presStyleIdx="4" presStyleCnt="5"/>
      <dgm:spPr/>
      <dgm:t>
        <a:bodyPr/>
        <a:lstStyle/>
        <a:p>
          <a:endParaRPr lang="en-US"/>
        </a:p>
      </dgm:t>
    </dgm:pt>
    <dgm:pt modelId="{177878C3-BD7F-4F4F-B639-4C5B900B6071}" type="pres">
      <dgm:prSet presAssocID="{B8E781C3-0EEC-427D-9F76-1A4F2533D87B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D7736F0F-D210-4D00-BE25-229DBEDDB9AC}" type="pres">
      <dgm:prSet presAssocID="{7B3D8543-11E4-470A-A664-0FBEDC5E6E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EA586-8623-4429-90C6-2A2DBFEB42F9}" srcId="{4C7CEC8F-4E3C-45FE-9DD6-6BCE22EA678C}" destId="{7B3D8543-11E4-470A-A664-0FBEDC5E6E02}" srcOrd="5" destOrd="0" parTransId="{E3E6DF6F-FB05-4E0F-876A-9CA5DDFDDB73}" sibTransId="{BEDA5250-DA04-4EBE-B410-94CF80BBDCEF}"/>
    <dgm:cxn modelId="{E700C7E5-302D-44A5-AFD7-1895CD7EC27B}" type="presOf" srcId="{75C90E8F-B035-40FD-9FFD-53113F1B9BCD}" destId="{30C6FECA-D1C4-4775-B64A-30CEC5BFF40C}" srcOrd="1" destOrd="0" presId="urn:microsoft.com/office/officeart/2005/8/layout/bProcess3"/>
    <dgm:cxn modelId="{641A3A2F-DD03-4283-882B-F0D2E54F90F3}" type="presOf" srcId="{B6ED15A3-BDA3-4DA9-984C-4AEFCE912B16}" destId="{8A4B4FBD-A76E-4E44-98D8-34EAD1DC9370}" srcOrd="0" destOrd="0" presId="urn:microsoft.com/office/officeart/2005/8/layout/bProcess3"/>
    <dgm:cxn modelId="{A262FDB0-CA71-4A8C-A585-CCA31B959CEF}" type="presOf" srcId="{439D6F8E-547A-4258-9D43-2799EF030395}" destId="{02B53F25-A3DB-45D4-B788-79369B2F62CD}" srcOrd="0" destOrd="0" presId="urn:microsoft.com/office/officeart/2005/8/layout/bProcess3"/>
    <dgm:cxn modelId="{8878BA85-8B2E-4309-A405-5FE0D11F5B13}" type="presOf" srcId="{306E8226-6AA3-41B6-B24E-0973E24802B8}" destId="{F8F59FB6-1BCB-4B54-B405-A3D85A931F14}" srcOrd="0" destOrd="0" presId="urn:microsoft.com/office/officeart/2005/8/layout/bProcess3"/>
    <dgm:cxn modelId="{C086F04E-9B7D-4705-AE74-B3011EFAFD21}" type="presOf" srcId="{B6ED15A3-BDA3-4DA9-984C-4AEFCE912B16}" destId="{7446863B-DEBC-40F0-82E8-16F972DDB0BD}" srcOrd="1" destOrd="0" presId="urn:microsoft.com/office/officeart/2005/8/layout/bProcess3"/>
    <dgm:cxn modelId="{7B784FA4-B40B-409A-AEE4-ED513A8126F9}" type="presOf" srcId="{25407608-E0E3-4A32-8908-1A542EACD66F}" destId="{D455E494-8D6F-45F3-94B0-941C7CD3DA8B}" srcOrd="0" destOrd="0" presId="urn:microsoft.com/office/officeart/2005/8/layout/bProcess3"/>
    <dgm:cxn modelId="{7D2FDDF0-1D40-4603-B54C-A76052AA96C7}" type="presOf" srcId="{5A5F2BCD-BC0B-40ED-9770-90526BC4B6AD}" destId="{7211A8C3-763E-444D-910D-449F0D1E2708}" srcOrd="1" destOrd="0" presId="urn:microsoft.com/office/officeart/2005/8/layout/bProcess3"/>
    <dgm:cxn modelId="{9959F179-90A3-4861-9B0E-CBB05E656FC5}" srcId="{4C7CEC8F-4E3C-45FE-9DD6-6BCE22EA678C}" destId="{31326ADE-F862-4D27-A7ED-E8F944D6AD54}" srcOrd="1" destOrd="0" parTransId="{BC42DBD5-00A6-4319-BF32-110D47ACF7E7}" sibTransId="{75C90E8F-B035-40FD-9FFD-53113F1B9BCD}"/>
    <dgm:cxn modelId="{5F21060F-1B72-46A7-89B4-C1D46BAB89F2}" type="presOf" srcId="{25407608-E0E3-4A32-8908-1A542EACD66F}" destId="{7CF00EB3-50D7-4DB3-BCB4-ACA360DF8402}" srcOrd="1" destOrd="0" presId="urn:microsoft.com/office/officeart/2005/8/layout/bProcess3"/>
    <dgm:cxn modelId="{0C77116A-EBFC-4B66-9C5B-692BAE34111C}" type="presOf" srcId="{4C7CEC8F-4E3C-45FE-9DD6-6BCE22EA678C}" destId="{9AD21BCD-AC66-4D29-84ED-6410D7FC8892}" srcOrd="0" destOrd="0" presId="urn:microsoft.com/office/officeart/2005/8/layout/bProcess3"/>
    <dgm:cxn modelId="{8DAD9545-5809-4BB9-98D8-37C3A5F1367A}" srcId="{4C7CEC8F-4E3C-45FE-9DD6-6BCE22EA678C}" destId="{4E9CFE44-00B6-4380-B485-11F302C2FC6B}" srcOrd="0" destOrd="0" parTransId="{E2A986A3-009B-48C0-AE45-F00EEC98E2CC}" sibTransId="{25407608-E0E3-4A32-8908-1A542EACD66F}"/>
    <dgm:cxn modelId="{9A2C6FBC-A572-48D8-B8FA-894881B75C65}" srcId="{4C7CEC8F-4E3C-45FE-9DD6-6BCE22EA678C}" destId="{439D6F8E-547A-4258-9D43-2799EF030395}" srcOrd="2" destOrd="0" parTransId="{9D1117F2-F61C-47FB-B9B2-89E501A2008B}" sibTransId="{5A5F2BCD-BC0B-40ED-9770-90526BC4B6AD}"/>
    <dgm:cxn modelId="{99C09E47-561E-4546-8A80-649DB0556520}" srcId="{4C7CEC8F-4E3C-45FE-9DD6-6BCE22EA678C}" destId="{7B60F707-6470-486B-8B2C-C49BF5DE9DFB}" srcOrd="4" destOrd="0" parTransId="{18A02126-FAEC-43C5-B071-17396AFC89BD}" sibTransId="{B8E781C3-0EEC-427D-9F76-1A4F2533D87B}"/>
    <dgm:cxn modelId="{1C80C9E7-EA6D-4A6B-8B25-719FCE53E3C9}" type="presOf" srcId="{5A5F2BCD-BC0B-40ED-9770-90526BC4B6AD}" destId="{593C6E53-555A-478F-A2E2-E624CD8208EC}" srcOrd="0" destOrd="0" presId="urn:microsoft.com/office/officeart/2005/8/layout/bProcess3"/>
    <dgm:cxn modelId="{B5B882E6-FB90-4118-809F-4057F1D583E4}" type="presOf" srcId="{4E9CFE44-00B6-4380-B485-11F302C2FC6B}" destId="{4C5D110B-A4CE-46AD-B86A-CA1E95B2FF1C}" srcOrd="0" destOrd="0" presId="urn:microsoft.com/office/officeart/2005/8/layout/bProcess3"/>
    <dgm:cxn modelId="{B499048A-F93F-4753-9010-E82E190C1C0F}" srcId="{4C7CEC8F-4E3C-45FE-9DD6-6BCE22EA678C}" destId="{306E8226-6AA3-41B6-B24E-0973E24802B8}" srcOrd="3" destOrd="0" parTransId="{4A15B1CD-5455-4039-98AE-4D27A7A81075}" sibTransId="{B6ED15A3-BDA3-4DA9-984C-4AEFCE912B16}"/>
    <dgm:cxn modelId="{36AD5319-EB94-428E-B3E7-D08FD1FFC398}" type="presOf" srcId="{7B3D8543-11E4-470A-A664-0FBEDC5E6E02}" destId="{D7736F0F-D210-4D00-BE25-229DBEDDB9AC}" srcOrd="0" destOrd="0" presId="urn:microsoft.com/office/officeart/2005/8/layout/bProcess3"/>
    <dgm:cxn modelId="{95F455CC-0371-4714-B814-2EEB2C7910F1}" type="presOf" srcId="{75C90E8F-B035-40FD-9FFD-53113F1B9BCD}" destId="{778D924B-D889-4F9F-A7AC-6A95FB786631}" srcOrd="0" destOrd="0" presId="urn:microsoft.com/office/officeart/2005/8/layout/bProcess3"/>
    <dgm:cxn modelId="{980D5F8D-DC67-41CD-A814-E9F1710F7DC4}" type="presOf" srcId="{7B60F707-6470-486B-8B2C-C49BF5DE9DFB}" destId="{1C215BC1-C986-4557-B433-2A29B8B476FB}" srcOrd="0" destOrd="0" presId="urn:microsoft.com/office/officeart/2005/8/layout/bProcess3"/>
    <dgm:cxn modelId="{0AF64E14-6D5F-4300-9DFF-BD6BE24EBC2C}" type="presOf" srcId="{B8E781C3-0EEC-427D-9F76-1A4F2533D87B}" destId="{177878C3-BD7F-4F4F-B639-4C5B900B6071}" srcOrd="1" destOrd="0" presId="urn:microsoft.com/office/officeart/2005/8/layout/bProcess3"/>
    <dgm:cxn modelId="{9E56BA29-96E1-4840-B63C-27120CF3B7A6}" type="presOf" srcId="{31326ADE-F862-4D27-A7ED-E8F944D6AD54}" destId="{4351B200-CAC1-4C0F-8DE9-FF814DDA4602}" srcOrd="0" destOrd="0" presId="urn:microsoft.com/office/officeart/2005/8/layout/bProcess3"/>
    <dgm:cxn modelId="{0FC27CEC-A814-4431-954B-84DC2B525BF0}" type="presOf" srcId="{B8E781C3-0EEC-427D-9F76-1A4F2533D87B}" destId="{42D2ACFC-FC21-42D8-8652-5F72462A93F3}" srcOrd="0" destOrd="0" presId="urn:microsoft.com/office/officeart/2005/8/layout/bProcess3"/>
    <dgm:cxn modelId="{014CFD10-8C61-453C-AFA3-A6F1491B4C60}" type="presParOf" srcId="{9AD21BCD-AC66-4D29-84ED-6410D7FC8892}" destId="{4C5D110B-A4CE-46AD-B86A-CA1E95B2FF1C}" srcOrd="0" destOrd="0" presId="urn:microsoft.com/office/officeart/2005/8/layout/bProcess3"/>
    <dgm:cxn modelId="{B6C6A652-5A43-4956-8E60-EB4CECC0DB43}" type="presParOf" srcId="{9AD21BCD-AC66-4D29-84ED-6410D7FC8892}" destId="{D455E494-8D6F-45F3-94B0-941C7CD3DA8B}" srcOrd="1" destOrd="0" presId="urn:microsoft.com/office/officeart/2005/8/layout/bProcess3"/>
    <dgm:cxn modelId="{294205BC-BE36-4B2B-B254-B58E371F5EFD}" type="presParOf" srcId="{D455E494-8D6F-45F3-94B0-941C7CD3DA8B}" destId="{7CF00EB3-50D7-4DB3-BCB4-ACA360DF8402}" srcOrd="0" destOrd="0" presId="urn:microsoft.com/office/officeart/2005/8/layout/bProcess3"/>
    <dgm:cxn modelId="{12499F5C-7487-4760-A7AD-5E6A605DC0DF}" type="presParOf" srcId="{9AD21BCD-AC66-4D29-84ED-6410D7FC8892}" destId="{4351B200-CAC1-4C0F-8DE9-FF814DDA4602}" srcOrd="2" destOrd="0" presId="urn:microsoft.com/office/officeart/2005/8/layout/bProcess3"/>
    <dgm:cxn modelId="{A17C4A6E-F831-4417-B2EA-48049FE825E9}" type="presParOf" srcId="{9AD21BCD-AC66-4D29-84ED-6410D7FC8892}" destId="{778D924B-D889-4F9F-A7AC-6A95FB786631}" srcOrd="3" destOrd="0" presId="urn:microsoft.com/office/officeart/2005/8/layout/bProcess3"/>
    <dgm:cxn modelId="{998E87D0-9F04-4965-8497-8BE617B321AF}" type="presParOf" srcId="{778D924B-D889-4F9F-A7AC-6A95FB786631}" destId="{30C6FECA-D1C4-4775-B64A-30CEC5BFF40C}" srcOrd="0" destOrd="0" presId="urn:microsoft.com/office/officeart/2005/8/layout/bProcess3"/>
    <dgm:cxn modelId="{B43B0393-1825-40D7-8029-67600F0E4D10}" type="presParOf" srcId="{9AD21BCD-AC66-4D29-84ED-6410D7FC8892}" destId="{02B53F25-A3DB-45D4-B788-79369B2F62CD}" srcOrd="4" destOrd="0" presId="urn:microsoft.com/office/officeart/2005/8/layout/bProcess3"/>
    <dgm:cxn modelId="{126F79C4-BBA1-47D0-BDD9-D771473E65FF}" type="presParOf" srcId="{9AD21BCD-AC66-4D29-84ED-6410D7FC8892}" destId="{593C6E53-555A-478F-A2E2-E624CD8208EC}" srcOrd="5" destOrd="0" presId="urn:microsoft.com/office/officeart/2005/8/layout/bProcess3"/>
    <dgm:cxn modelId="{5BC566FA-7CB5-43E8-8988-71D8B39CF090}" type="presParOf" srcId="{593C6E53-555A-478F-A2E2-E624CD8208EC}" destId="{7211A8C3-763E-444D-910D-449F0D1E2708}" srcOrd="0" destOrd="0" presId="urn:microsoft.com/office/officeart/2005/8/layout/bProcess3"/>
    <dgm:cxn modelId="{6043DEF4-95F8-4C65-A4F2-050D72A99A90}" type="presParOf" srcId="{9AD21BCD-AC66-4D29-84ED-6410D7FC8892}" destId="{F8F59FB6-1BCB-4B54-B405-A3D85A931F14}" srcOrd="6" destOrd="0" presId="urn:microsoft.com/office/officeart/2005/8/layout/bProcess3"/>
    <dgm:cxn modelId="{4A25BAE8-372A-407C-A82B-E031481118D8}" type="presParOf" srcId="{9AD21BCD-AC66-4D29-84ED-6410D7FC8892}" destId="{8A4B4FBD-A76E-4E44-98D8-34EAD1DC9370}" srcOrd="7" destOrd="0" presId="urn:microsoft.com/office/officeart/2005/8/layout/bProcess3"/>
    <dgm:cxn modelId="{B82ED9C0-FB16-4CCE-8A9C-6EC4AA57B37A}" type="presParOf" srcId="{8A4B4FBD-A76E-4E44-98D8-34EAD1DC9370}" destId="{7446863B-DEBC-40F0-82E8-16F972DDB0BD}" srcOrd="0" destOrd="0" presId="urn:microsoft.com/office/officeart/2005/8/layout/bProcess3"/>
    <dgm:cxn modelId="{75345623-63A2-4BDD-9BE8-184977FB8C6F}" type="presParOf" srcId="{9AD21BCD-AC66-4D29-84ED-6410D7FC8892}" destId="{1C215BC1-C986-4557-B433-2A29B8B476FB}" srcOrd="8" destOrd="0" presId="urn:microsoft.com/office/officeart/2005/8/layout/bProcess3"/>
    <dgm:cxn modelId="{6812032E-3B99-4269-B336-746A19540060}" type="presParOf" srcId="{9AD21BCD-AC66-4D29-84ED-6410D7FC8892}" destId="{42D2ACFC-FC21-42D8-8652-5F72462A93F3}" srcOrd="9" destOrd="0" presId="urn:microsoft.com/office/officeart/2005/8/layout/bProcess3"/>
    <dgm:cxn modelId="{A1D4BC9A-F149-4BD2-8BB0-668921E62B1B}" type="presParOf" srcId="{42D2ACFC-FC21-42D8-8652-5F72462A93F3}" destId="{177878C3-BD7F-4F4F-B639-4C5B900B6071}" srcOrd="0" destOrd="0" presId="urn:microsoft.com/office/officeart/2005/8/layout/bProcess3"/>
    <dgm:cxn modelId="{3B610271-FD63-4432-A808-9978C58C8B6C}" type="presParOf" srcId="{9AD21BCD-AC66-4D29-84ED-6410D7FC8892}" destId="{D7736F0F-D210-4D00-BE25-229DBEDDB9A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E494-8D6F-45F3-94B0-941C7CD3DA8B}">
      <dsp:nvSpPr>
        <dsp:cNvPr id="0" name=""/>
        <dsp:cNvSpPr/>
      </dsp:nvSpPr>
      <dsp:spPr>
        <a:xfrm>
          <a:off x="2456712" y="1024932"/>
          <a:ext cx="5333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359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2709293" y="1067832"/>
        <a:ext cx="28197" cy="5639"/>
      </dsp:txXfrm>
    </dsp:sp>
    <dsp:sp modelId="{4C5D110B-A4CE-46AD-B86A-CA1E95B2FF1C}">
      <dsp:nvSpPr>
        <dsp:cNvPr id="0" name=""/>
        <dsp:cNvSpPr/>
      </dsp:nvSpPr>
      <dsp:spPr>
        <a:xfrm>
          <a:off x="6513" y="335052"/>
          <a:ext cx="2451998" cy="14711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Introduction</a:t>
          </a:r>
        </a:p>
      </dsp:txBody>
      <dsp:txXfrm>
        <a:off x="6513" y="335052"/>
        <a:ext cx="2451998" cy="1471199"/>
      </dsp:txXfrm>
    </dsp:sp>
    <dsp:sp modelId="{778D924B-D889-4F9F-A7AC-6A95FB786631}">
      <dsp:nvSpPr>
        <dsp:cNvPr id="0" name=""/>
        <dsp:cNvSpPr/>
      </dsp:nvSpPr>
      <dsp:spPr>
        <a:xfrm>
          <a:off x="5472671" y="1024932"/>
          <a:ext cx="3995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6889" y="45720"/>
              </a:lnTo>
              <a:lnTo>
                <a:pt x="216889" y="50766"/>
              </a:lnTo>
              <a:lnTo>
                <a:pt x="399578" y="50766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-201446"/>
              <a:satOff val="-20558"/>
              <a:lumOff val="100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5661705" y="1067832"/>
        <a:ext cx="21510" cy="5639"/>
      </dsp:txXfrm>
    </dsp:sp>
    <dsp:sp modelId="{4351B200-CAC1-4C0F-8DE9-FF814DDA4602}">
      <dsp:nvSpPr>
        <dsp:cNvPr id="0" name=""/>
        <dsp:cNvSpPr/>
      </dsp:nvSpPr>
      <dsp:spPr>
        <a:xfrm>
          <a:off x="3022472" y="335052"/>
          <a:ext cx="2451998" cy="1471199"/>
        </a:xfrm>
        <a:prstGeom prst="rect">
          <a:avLst/>
        </a:prstGeom>
        <a:solidFill>
          <a:schemeClr val="accent1">
            <a:shade val="80000"/>
            <a:hueOff val="-159609"/>
            <a:satOff val="-16446"/>
            <a:lumOff val="82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Study Population</a:t>
          </a:r>
        </a:p>
      </dsp:txBody>
      <dsp:txXfrm>
        <a:off x="3022472" y="335052"/>
        <a:ext cx="2451998" cy="1471199"/>
      </dsp:txXfrm>
    </dsp:sp>
    <dsp:sp modelId="{593C6E53-555A-478F-A2E2-E624CD8208EC}">
      <dsp:nvSpPr>
        <dsp:cNvPr id="0" name=""/>
        <dsp:cNvSpPr/>
      </dsp:nvSpPr>
      <dsp:spPr>
        <a:xfrm>
          <a:off x="1232513" y="1809498"/>
          <a:ext cx="5898136" cy="528313"/>
        </a:xfrm>
        <a:custGeom>
          <a:avLst/>
          <a:gdLst/>
          <a:ahLst/>
          <a:cxnLst/>
          <a:rect l="0" t="0" r="0" b="0"/>
          <a:pathLst>
            <a:path>
              <a:moveTo>
                <a:pt x="5898136" y="0"/>
              </a:moveTo>
              <a:lnTo>
                <a:pt x="5898136" y="281256"/>
              </a:lnTo>
              <a:lnTo>
                <a:pt x="0" y="281256"/>
              </a:lnTo>
              <a:lnTo>
                <a:pt x="0" y="528313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-402892"/>
              <a:satOff val="-41115"/>
              <a:lumOff val="2000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033467" y="2070835"/>
        <a:ext cx="296227" cy="5639"/>
      </dsp:txXfrm>
    </dsp:sp>
    <dsp:sp modelId="{02B53F25-A3DB-45D4-B788-79369B2F62CD}">
      <dsp:nvSpPr>
        <dsp:cNvPr id="0" name=""/>
        <dsp:cNvSpPr/>
      </dsp:nvSpPr>
      <dsp:spPr>
        <a:xfrm>
          <a:off x="5904650" y="340098"/>
          <a:ext cx="2451998" cy="1471199"/>
        </a:xfrm>
        <a:prstGeom prst="rect">
          <a:avLst/>
        </a:prstGeom>
        <a:solidFill>
          <a:schemeClr val="accent1">
            <a:shade val="80000"/>
            <a:hueOff val="-319219"/>
            <a:satOff val="-32892"/>
            <a:lumOff val="16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Statistical Analysis</a:t>
          </a:r>
        </a:p>
      </dsp:txBody>
      <dsp:txXfrm>
        <a:off x="5904650" y="340098"/>
        <a:ext cx="2451998" cy="1471199"/>
      </dsp:txXfrm>
    </dsp:sp>
    <dsp:sp modelId="{8A4B4FBD-A76E-4E44-98D8-34EAD1DC9370}">
      <dsp:nvSpPr>
        <dsp:cNvPr id="0" name=""/>
        <dsp:cNvSpPr/>
      </dsp:nvSpPr>
      <dsp:spPr>
        <a:xfrm>
          <a:off x="2456712" y="3060091"/>
          <a:ext cx="5333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359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-604337"/>
              <a:satOff val="-61673"/>
              <a:lumOff val="300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2709293" y="3102991"/>
        <a:ext cx="28197" cy="5639"/>
      </dsp:txXfrm>
    </dsp:sp>
    <dsp:sp modelId="{F8F59FB6-1BCB-4B54-B405-A3D85A931F14}">
      <dsp:nvSpPr>
        <dsp:cNvPr id="0" name=""/>
        <dsp:cNvSpPr/>
      </dsp:nvSpPr>
      <dsp:spPr>
        <a:xfrm>
          <a:off x="6513" y="2370211"/>
          <a:ext cx="2451998" cy="1471199"/>
        </a:xfrm>
        <a:prstGeom prst="rect">
          <a:avLst/>
        </a:prstGeom>
        <a:solidFill>
          <a:schemeClr val="accent1">
            <a:shade val="80000"/>
            <a:hueOff val="-478828"/>
            <a:satOff val="-49338"/>
            <a:lumOff val="24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Model Results</a:t>
          </a:r>
        </a:p>
      </dsp:txBody>
      <dsp:txXfrm>
        <a:off x="6513" y="2370211"/>
        <a:ext cx="2451998" cy="1471199"/>
      </dsp:txXfrm>
    </dsp:sp>
    <dsp:sp modelId="{42D2ACFC-FC21-42D8-8652-5F72462A93F3}">
      <dsp:nvSpPr>
        <dsp:cNvPr id="0" name=""/>
        <dsp:cNvSpPr/>
      </dsp:nvSpPr>
      <dsp:spPr>
        <a:xfrm>
          <a:off x="5472671" y="3060091"/>
          <a:ext cx="5333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359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-805783"/>
              <a:satOff val="-82230"/>
              <a:lumOff val="400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725252" y="3102991"/>
        <a:ext cx="28197" cy="5639"/>
      </dsp:txXfrm>
    </dsp:sp>
    <dsp:sp modelId="{1C215BC1-C986-4557-B433-2A29B8B476FB}">
      <dsp:nvSpPr>
        <dsp:cNvPr id="0" name=""/>
        <dsp:cNvSpPr/>
      </dsp:nvSpPr>
      <dsp:spPr>
        <a:xfrm>
          <a:off x="3022472" y="2370211"/>
          <a:ext cx="2451998" cy="147119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Shiny App</a:t>
          </a:r>
        </a:p>
      </dsp:txBody>
      <dsp:txXfrm>
        <a:off x="3022472" y="2370211"/>
        <a:ext cx="2451998" cy="1471199"/>
      </dsp:txXfrm>
    </dsp:sp>
    <dsp:sp modelId="{D7736F0F-D210-4D00-BE25-229DBEDDB9AC}">
      <dsp:nvSpPr>
        <dsp:cNvPr id="0" name=""/>
        <dsp:cNvSpPr/>
      </dsp:nvSpPr>
      <dsp:spPr>
        <a:xfrm>
          <a:off x="6038431" y="2370211"/>
          <a:ext cx="2451998" cy="147119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Q &amp; A</a:t>
          </a:r>
        </a:p>
      </dsp:txBody>
      <dsp:txXfrm>
        <a:off x="6038431" y="2370211"/>
        <a:ext cx="2451998" cy="1471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" y="0"/>
            <a:ext cx="989628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45138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9 March 2021</a:t>
            </a:r>
          </a:p>
        </p:txBody>
      </p:sp>
    </p:spTree>
    <p:extLst>
      <p:ext uri="{BB962C8B-B14F-4D97-AF65-F5344CB8AC3E}">
        <p14:creationId xmlns:p14="http://schemas.microsoft.com/office/powerpoint/2010/main" val="58633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" y="0"/>
            <a:ext cx="9896283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138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9 March 2021</a:t>
            </a:r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4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8982471" cy="367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026" name="Picture 2" descr="Image result for university of east anglia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8862" r="12036" b="24841"/>
          <a:stretch/>
        </p:blipFill>
        <p:spPr bwMode="auto">
          <a:xfrm>
            <a:off x="9601490" y="12073556"/>
            <a:ext cx="367503" cy="2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viva 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1" b="25686"/>
          <a:stretch/>
        </p:blipFill>
        <p:spPr bwMode="auto">
          <a:xfrm>
            <a:off x="5169024" y="5424394"/>
            <a:ext cx="1234802" cy="7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39598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374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-2972065" y="3145009"/>
              <a:ext cx="309565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R121</a:t>
                </a:r>
                <a:r>
                  <a:rPr lang="en-GB" sz="1000" baseline="0" dirty="0"/>
                  <a:t>  G163  B42</a:t>
                </a:r>
                <a:endParaRPr lang="en-US" sz="1000" dirty="0"/>
              </a:p>
            </p:txBody>
          </p:sp>
        </p:grpSp>
        <p:sp>
          <p:nvSpPr>
            <p:cNvPr id="47" name="TextBox 46"/>
            <p:cNvSpPr txBox="1"/>
            <p:nvPr userDrawn="1"/>
          </p:nvSpPr>
          <p:spPr>
            <a:xfrm>
              <a:off x="-2518224" y="3144506"/>
              <a:ext cx="239912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/>
                <a:t>Light grey</a:t>
              </a:r>
            </a:p>
            <a:p>
              <a:r>
                <a:rPr lang="en-GB" sz="1000" dirty="0"/>
                <a:t>R</a:t>
              </a:r>
              <a:r>
                <a:rPr lang="en-GB" sz="1000" baseline="0" dirty="0"/>
                <a:t>220 G221  B217</a:t>
              </a:r>
              <a:endParaRPr lang="en-US" sz="1000" dirty="0"/>
            </a:p>
          </p:txBody>
        </p: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Cyan</a:t>
                </a:r>
              </a:p>
              <a:p>
                <a:r>
                  <a:rPr lang="en-GB" sz="1000" dirty="0"/>
                  <a:t>R0</a:t>
                </a:r>
                <a:r>
                  <a:rPr lang="en-GB" sz="1000" baseline="0" dirty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R124</a:t>
                </a:r>
                <a:r>
                  <a:rPr lang="en-GB" sz="1000" baseline="0" dirty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R128</a:t>
                </a:r>
                <a:r>
                  <a:rPr lang="en-GB" sz="1000" baseline="0" dirty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R143</a:t>
                </a:r>
                <a:r>
                  <a:rPr lang="en-GB" sz="1000" baseline="0" dirty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Fuscia</a:t>
                </a:r>
              </a:p>
              <a:p>
                <a:r>
                  <a:rPr lang="en-GB" sz="1000" dirty="0"/>
                  <a:t>R233</a:t>
                </a:r>
                <a:r>
                  <a:rPr lang="en-GB" sz="1000" baseline="0" dirty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R200</a:t>
                </a:r>
                <a:r>
                  <a:rPr lang="en-GB" sz="1000" baseline="0" dirty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R238</a:t>
                </a:r>
                <a:r>
                  <a:rPr lang="en-GB" sz="1000" baseline="0" dirty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Dark grey</a:t>
            </a:r>
          </a:p>
          <a:p>
            <a:r>
              <a:rPr lang="en-GB" sz="1000" dirty="0"/>
              <a:t>R63</a:t>
            </a:r>
            <a:r>
              <a:rPr lang="en-GB" sz="1000" baseline="0" dirty="0"/>
              <a:t>  G69  B72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77865"/>
            <a:ext cx="1752600" cy="673849"/>
          </a:xfrm>
          <a:prstGeom prst="rect">
            <a:avLst/>
          </a:prstGeom>
        </p:spPr>
      </p:pic>
      <p:pic>
        <p:nvPicPr>
          <p:cNvPr id="61" name="Picture 4" descr="Image result for aviva  logo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1" b="25686"/>
          <a:stretch/>
        </p:blipFill>
        <p:spPr bwMode="auto">
          <a:xfrm>
            <a:off x="5169024" y="5424394"/>
            <a:ext cx="1234802" cy="7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university of east anglia 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7" y="5577866"/>
            <a:ext cx="1192847" cy="6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4" r:id="rId3"/>
    <p:sldLayoutId id="2147483676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jabulo-ncube.shinyapps.io/actuarialtranslation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229" y="1988840"/>
            <a:ext cx="8118044" cy="1295399"/>
          </a:xfrm>
        </p:spPr>
        <p:txBody>
          <a:bodyPr/>
          <a:lstStyle/>
          <a:p>
            <a:r>
              <a:rPr lang="en-GB" dirty="0"/>
              <a:t>On the Survival of Diabetes Type II individuals in the UK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229" y="3069332"/>
            <a:ext cx="6631517" cy="1007740"/>
          </a:xfrm>
        </p:spPr>
        <p:txBody>
          <a:bodyPr/>
          <a:lstStyle/>
          <a:p>
            <a:r>
              <a:rPr lang="en-GB" dirty="0"/>
              <a:t>Njabulo Ncube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496" y="5517232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‘</a:t>
            </a:r>
            <a:r>
              <a:rPr lang="en-GB" b="1" dirty="0">
                <a:solidFill>
                  <a:schemeClr val="bg1"/>
                </a:solidFill>
              </a:rPr>
              <a:t>Use of Big Health and Actuarial Data for Understanding Longevity and Morbidity Risks</a:t>
            </a:r>
            <a:r>
              <a:rPr lang="en-GB" dirty="0">
                <a:solidFill>
                  <a:schemeClr val="bg1"/>
                </a:solidFill>
              </a:rPr>
              <a:t>’ research programme is funded by the Actuarial Research Centre.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2081" y="6381328"/>
            <a:ext cx="1899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www.actuaries.org.uk/arc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8504" y="6309320"/>
            <a:ext cx="1944216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14-15 June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3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Shiny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982471" cy="4640262"/>
          </a:xfrm>
        </p:spPr>
        <p:txBody>
          <a:bodyPr/>
          <a:lstStyle/>
          <a:p>
            <a:pPr algn="just"/>
            <a:r>
              <a:rPr lang="en-GB" sz="2200" dirty="0"/>
              <a:t>Application has been published for the purpose of this presentation only. It won’t be accessible until it has been fully developed.</a:t>
            </a:r>
            <a:endParaRPr lang="en-GB" sz="2200" dirty="0">
              <a:hlinkClick r:id="rId2"/>
            </a:endParaRPr>
          </a:p>
          <a:p>
            <a:pPr marL="0" indent="0" algn="ctr">
              <a:buNone/>
            </a:pPr>
            <a:r>
              <a:rPr lang="en-GB" sz="2200" dirty="0">
                <a:hlinkClick r:id="rId2"/>
              </a:rPr>
              <a:t>Actuarial Translations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1628800"/>
            <a:ext cx="9133283" cy="1295399"/>
          </a:xfrm>
        </p:spPr>
        <p:txBody>
          <a:bodyPr/>
          <a:lstStyle/>
          <a:p>
            <a:r>
              <a:rPr lang="en-GB" dirty="0"/>
              <a:t>The Actuarial Research Centre (ARC)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504" y="2348880"/>
            <a:ext cx="6631517" cy="576064"/>
          </a:xfrm>
        </p:spPr>
        <p:txBody>
          <a:bodyPr/>
          <a:lstStyle/>
          <a:p>
            <a:r>
              <a:rPr lang="en-GB" sz="2400" dirty="0"/>
              <a:t>A gateway to global actuarial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504" y="3284984"/>
            <a:ext cx="864826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The Actuarial Research Centre (ARC) is the Institute and Faculty of Actuaries’ (IFoA) </a:t>
            </a:r>
          </a:p>
          <a:p>
            <a:r>
              <a:rPr lang="en-GB" sz="1600" dirty="0">
                <a:solidFill>
                  <a:schemeClr val="bg1"/>
                </a:solidFill>
              </a:rPr>
              <a:t>network of actuarial researchers around the world.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The ARC seeks to deliver cutting-edge research programmes that address some of the</a:t>
            </a:r>
          </a:p>
          <a:p>
            <a:r>
              <a:rPr lang="en-GB" sz="1600" dirty="0">
                <a:solidFill>
                  <a:schemeClr val="bg1"/>
                </a:solidFill>
              </a:rPr>
              <a:t>significant, global challenges in actuarial science, through a partnership of the actuarial </a:t>
            </a:r>
          </a:p>
          <a:p>
            <a:r>
              <a:rPr lang="en-GB" sz="1600" dirty="0">
                <a:solidFill>
                  <a:schemeClr val="bg1"/>
                </a:solidFill>
              </a:rPr>
              <a:t>profession, the academic community and practitioners.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						</a:t>
            </a:r>
            <a:r>
              <a:rPr lang="en-GB" sz="1400" dirty="0">
                <a:solidFill>
                  <a:schemeClr val="bg1"/>
                </a:solidFill>
              </a:rPr>
              <a:t>www.actuaries.org.uk/arc</a:t>
            </a:r>
          </a:p>
        </p:txBody>
      </p:sp>
    </p:spTree>
    <p:extLst>
      <p:ext uri="{BB962C8B-B14F-4D97-AF65-F5344CB8AC3E}">
        <p14:creationId xmlns:p14="http://schemas.microsoft.com/office/powerpoint/2010/main" val="42719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458" y="4941168"/>
            <a:ext cx="9099788" cy="48419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The views expressed in this presentation are those of the presenter.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63870" y="693242"/>
            <a:ext cx="4245114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5097016" y="693242"/>
            <a:ext cx="4245114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985838"/>
            <a:ext cx="3816424" cy="1143000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13040" y="980728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882715"/>
              </p:ext>
            </p:extLst>
          </p:nvPr>
        </p:nvGraphicFramePr>
        <p:xfrm>
          <a:off x="632520" y="1591187"/>
          <a:ext cx="84969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9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B28D-BB9D-4893-85E0-821D02C9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7F64-C1B0-4E14-AB77-22BD1651C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29" y="1557338"/>
            <a:ext cx="8982471" cy="3815878"/>
          </a:xfrm>
        </p:spPr>
        <p:txBody>
          <a:bodyPr/>
          <a:lstStyle/>
          <a:p>
            <a:r>
              <a:rPr lang="en-GB" i="1" u="sng" dirty="0"/>
              <a:t>Objective</a:t>
            </a:r>
            <a:r>
              <a:rPr lang="en-GB" dirty="0"/>
              <a:t>: estimating survival of diabetes type II (T2DM)                      		individuals in the UK using Big Health Data.</a:t>
            </a:r>
            <a:endParaRPr lang="en-ZW" dirty="0"/>
          </a:p>
          <a:p>
            <a:r>
              <a:rPr lang="en-ZW" i="1" u="sng" dirty="0"/>
              <a:t>Study design</a:t>
            </a:r>
            <a:r>
              <a:rPr lang="en-ZW" dirty="0"/>
              <a:t>: retrospective matched case-control </a:t>
            </a:r>
            <a:r>
              <a:rPr lang="en-ZW" dirty="0" smtClean="0"/>
              <a:t>study</a:t>
            </a:r>
          </a:p>
          <a:p>
            <a:r>
              <a:rPr lang="en-ZW" i="1" u="sng" dirty="0"/>
              <a:t>Selection Criteria</a:t>
            </a:r>
            <a:r>
              <a:rPr lang="en-ZW" dirty="0"/>
              <a:t>:						  individuals born between 1930 and 1960 inclusive;	 diagnosed with T2DM between 2000 and 2016, inclusive;  aged 50 to 74 years and with no serious medical conditions at diagnosis</a:t>
            </a:r>
            <a:r>
              <a:rPr lang="en-ZW" dirty="0" smtClean="0"/>
              <a:t>.</a:t>
            </a:r>
            <a:endParaRPr lang="en-ZW" dirty="0"/>
          </a:p>
          <a:p>
            <a:r>
              <a:rPr lang="en-ZW" i="1" u="sng" dirty="0" smtClean="0"/>
              <a:t>Matching</a:t>
            </a:r>
            <a:r>
              <a:rPr lang="en-ZW" dirty="0"/>
              <a:t>: 1:3 by general practice, gender and </a:t>
            </a:r>
            <a:r>
              <a:rPr lang="en-ZW" dirty="0" smtClean="0"/>
              <a:t>age</a:t>
            </a:r>
            <a:endParaRPr lang="en-Z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B4EF1-FC3E-4069-92F1-55F07240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7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Population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423477"/>
              </p:ext>
            </p:extLst>
          </p:nvPr>
        </p:nvGraphicFramePr>
        <p:xfrm>
          <a:off x="560512" y="2070720"/>
          <a:ext cx="7848872" cy="243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1423503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950446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4038269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12759525"/>
                    </a:ext>
                  </a:extLst>
                </a:gridCol>
              </a:tblGrid>
              <a:tr h="302434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Description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2000 – 2004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2005 – 2009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2010 – 2016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T2DM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Controls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T2DM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Controls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T2DM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Controls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30218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Birth Cohort: 1930 – 1939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28.1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71.9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30.2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60.8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34.7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65.3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                      1940 – 1949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rgbClr val="3F4548"/>
                          </a:solidFill>
                        </a:rPr>
                        <a:t>28.3</a:t>
                      </a: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71.7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30.7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60.3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35.5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64.5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                      1950 – 1960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rgbClr val="3F4548"/>
                          </a:solidFill>
                        </a:rPr>
                        <a:t>28.9</a:t>
                      </a:r>
                      <a:endParaRPr lang="en-GB" sz="1400" dirty="0">
                        <a:solidFill>
                          <a:srgbClr val="3F454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71.1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30.9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69.1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36.5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63.5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Gender:          Male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58.7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56.8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59.7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56.5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60.3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Age at Entry:  50 – 59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42.1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41.9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41.1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40.2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39.9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2206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                       60 – 74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57.9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58.1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58.9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59.8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60.1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888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37318"/>
              </p:ext>
            </p:extLst>
          </p:nvPr>
        </p:nvGraphicFramePr>
        <p:xfrm>
          <a:off x="560513" y="4946104"/>
          <a:ext cx="4176464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Variable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Number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Smoking Status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13 425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6.1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BMI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34 924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15.8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Townsend Deprivation Index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14 497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6.6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CA333D-90A8-4F0A-9BDC-5611315D1A82}"/>
              </a:ext>
            </a:extLst>
          </p:cNvPr>
          <p:cNvSpPr txBox="1"/>
          <p:nvPr/>
        </p:nvSpPr>
        <p:spPr>
          <a:xfrm>
            <a:off x="478289" y="1198493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Total Size: 221 182</a:t>
            </a:r>
          </a:p>
          <a:p>
            <a:r>
              <a:rPr lang="en-GB" dirty="0"/>
              <a:t>Number of Deaths: 29 618</a:t>
            </a:r>
            <a:endParaRPr lang="en-ZW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D7580-DFC8-464A-91FA-4FDA64F2949F}"/>
              </a:ext>
            </a:extLst>
          </p:cNvPr>
          <p:cNvSpPr txBox="1"/>
          <p:nvPr/>
        </p:nvSpPr>
        <p:spPr>
          <a:xfrm>
            <a:off x="488504" y="4643844"/>
            <a:ext cx="208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Table 2: Missingness</a:t>
            </a:r>
            <a:endParaRPr lang="en-ZW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067AD-1814-4BD7-81B8-2CAC02E82A79}"/>
              </a:ext>
            </a:extLst>
          </p:cNvPr>
          <p:cNvSpPr txBox="1"/>
          <p:nvPr/>
        </p:nvSpPr>
        <p:spPr>
          <a:xfrm>
            <a:off x="5588491" y="4983559"/>
            <a:ext cx="332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For more descriptive statistics on all variables </a:t>
            </a:r>
          </a:p>
          <a:p>
            <a:r>
              <a:rPr lang="en-GB" sz="1200" dirty="0">
                <a:solidFill>
                  <a:schemeClr val="bg1"/>
                </a:solidFill>
              </a:rPr>
              <a:t>see appendix</a:t>
            </a:r>
            <a:endParaRPr lang="en-ZW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67D2E-5BEE-470A-B922-C8B10292B1F1}"/>
              </a:ext>
            </a:extLst>
          </p:cNvPr>
          <p:cNvSpPr txBox="1"/>
          <p:nvPr/>
        </p:nvSpPr>
        <p:spPr>
          <a:xfrm>
            <a:off x="466418" y="1763524"/>
            <a:ext cx="7001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Table 1: Percentage of study population by selected demographic variables</a:t>
            </a:r>
            <a:endParaRPr lang="en-ZW" sz="1600" dirty="0"/>
          </a:p>
        </p:txBody>
      </p:sp>
    </p:spTree>
    <p:extLst>
      <p:ext uri="{BB962C8B-B14F-4D97-AF65-F5344CB8AC3E}">
        <p14:creationId xmlns:p14="http://schemas.microsoft.com/office/powerpoint/2010/main" val="21527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B28D-BB9D-4893-85E0-821D02C9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29" y="-84449"/>
            <a:ext cx="8982471" cy="936104"/>
          </a:xfrm>
        </p:spPr>
        <p:txBody>
          <a:bodyPr/>
          <a:lstStyle/>
          <a:p>
            <a:r>
              <a:rPr lang="en-GB" dirty="0"/>
              <a:t>Statistical Analysis</a:t>
            </a:r>
            <a:endParaRPr lang="en-Z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FF7F64-C1B0-4E14-AB77-22BD1651C9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229" y="851654"/>
                <a:ext cx="9205291" cy="4665577"/>
              </a:xfrm>
            </p:spPr>
            <p:txBody>
              <a:bodyPr/>
              <a:lstStyle/>
              <a:p>
                <a:r>
                  <a:rPr lang="en-ZW" i="1" u="sng" dirty="0"/>
                  <a:t>Model</a:t>
                </a:r>
                <a:r>
                  <a:rPr lang="en-ZW" dirty="0"/>
                  <a:t>: Begun et. al.(2019) Gompertz-Cox Model with gamma</a:t>
                </a:r>
              </a:p>
              <a:p>
                <a:pPr marL="0" indent="0">
                  <a:buNone/>
                </a:pPr>
                <a:r>
                  <a:rPr lang="en-ZW" dirty="0"/>
                  <a:t>               frailty</a:t>
                </a:r>
                <a:r>
                  <a:rPr lang="en-ZW" dirty="0" smtClean="0"/>
                  <a:t>.</a:t>
                </a:r>
                <a:endParaRPr lang="en-GB" i="1" u="sng" dirty="0" smtClean="0"/>
              </a:p>
              <a:p>
                <a:r>
                  <a:rPr lang="en-GB" i="1" u="sng" dirty="0" smtClean="0"/>
                  <a:t>Variable </a:t>
                </a:r>
                <a:r>
                  <a:rPr lang="en-GB" i="1" u="sng" dirty="0"/>
                  <a:t>Selection</a:t>
                </a:r>
                <a:r>
                  <a:rPr lang="en-GB" dirty="0"/>
                  <a:t>: Backward </a:t>
                </a:r>
                <a:r>
                  <a:rPr lang="en-GB" dirty="0" smtClean="0"/>
                  <a:t>elimination </a:t>
                </a:r>
              </a:p>
              <a:p>
                <a:pPr marL="0" indent="0">
                  <a:buNone/>
                </a:pPr>
                <a:r>
                  <a:rPr lang="en-GB" dirty="0"/>
                  <a:t>	 </a:t>
                </a:r>
                <a:r>
                  <a:rPr lang="en-GB" dirty="0" smtClean="0"/>
                  <a:t>    - using complete cases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=5%</m:t>
                    </m:r>
                  </m:oMath>
                </a14:m>
                <a:r>
                  <a:rPr lang="en-GB" dirty="0"/>
                  <a:t> for main effects,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GB" dirty="0"/>
                  <a:t> for </a:t>
                </a:r>
                <a:r>
                  <a:rPr lang="en-GB" dirty="0" smtClean="0"/>
                  <a:t>interactions</a:t>
                </a:r>
              </a:p>
              <a:p>
                <a:r>
                  <a:rPr lang="en-GB" i="1" u="sng" dirty="0" err="1"/>
                  <a:t>Missingness</a:t>
                </a:r>
                <a:r>
                  <a:rPr lang="en-GB" dirty="0"/>
                  <a:t>: multiple imputation – 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R </a:t>
                </a:r>
                <a:r>
                  <a:rPr lang="en-GB" dirty="0" err="1">
                    <a:solidFill>
                      <a:schemeClr val="accent6">
                        <a:lumMod val="50000"/>
                      </a:schemeClr>
                    </a:solidFill>
                  </a:rPr>
                  <a:t>jomo</a:t>
                </a:r>
                <a:r>
                  <a:rPr lang="en-GB" dirty="0">
                    <a:solidFill>
                      <a:schemeClr val="tx1"/>
                    </a:solidFill>
                  </a:rPr>
                  <a:t> package</a:t>
                </a:r>
                <a:r>
                  <a:rPr lang="en-GB" dirty="0"/>
                  <a:t> </a:t>
                </a:r>
              </a:p>
              <a:p>
                <a:r>
                  <a:rPr lang="en-ZW" i="1" u="sng" dirty="0" smtClean="0"/>
                  <a:t>Discrimination</a:t>
                </a:r>
                <a:r>
                  <a:rPr lang="en-ZW" dirty="0"/>
                  <a:t>: Coefficient of Concordance (0.759), Likelihood and AIC</a:t>
                </a:r>
              </a:p>
              <a:p>
                <a:r>
                  <a:rPr lang="en-ZW" u="sng" dirty="0"/>
                  <a:t>Shape parameters</a:t>
                </a:r>
                <a:r>
                  <a:rPr lang="en-ZW" dirty="0"/>
                  <a:t>: </a:t>
                </a:r>
                <a:r>
                  <a:rPr lang="en-ZW" dirty="0" smtClean="0"/>
                  <a:t>Birth </a:t>
                </a:r>
                <a:r>
                  <a:rPr lang="en-ZW" dirty="0"/>
                  <a:t>cohort, Atrial Fibrillation, Hypertension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FF7F64-C1B0-4E14-AB77-22BD1651C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229" y="851654"/>
                <a:ext cx="9205291" cy="4665577"/>
              </a:xfrm>
              <a:blipFill>
                <a:blip r:embed="rId2"/>
                <a:stretch>
                  <a:fillRect l="-861" t="-915" b="-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B4EF1-FC3E-4069-92F1-55F07240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6F20-7F03-4616-9E52-A69F7DD2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29" y="188640"/>
            <a:ext cx="8982471" cy="1143000"/>
          </a:xfrm>
        </p:spPr>
        <p:txBody>
          <a:bodyPr/>
          <a:lstStyle/>
          <a:p>
            <a:r>
              <a:rPr lang="en-GB" dirty="0"/>
              <a:t>Results                                                          (a)</a:t>
            </a:r>
            <a:endParaRPr lang="en-Z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CDAAB-3CFF-4C6C-8E56-286F0A30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696525-3007-44F1-B695-02E9C64DA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1" t="4401" r="29707" b="30887"/>
          <a:stretch/>
        </p:blipFill>
        <p:spPr>
          <a:xfrm>
            <a:off x="1928664" y="620688"/>
            <a:ext cx="5616624" cy="475252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493F47-2443-43C2-ABF1-C7AC7A5B9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8" t="88502" r="30338" b="9092"/>
          <a:stretch/>
        </p:blipFill>
        <p:spPr>
          <a:xfrm>
            <a:off x="4496569" y="5373215"/>
            <a:ext cx="3480767" cy="2245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6855B8-B492-4706-BC71-F9C014C94C07}"/>
              </a:ext>
            </a:extLst>
          </p:cNvPr>
          <p:cNvSpPr txBox="1"/>
          <p:nvPr/>
        </p:nvSpPr>
        <p:spPr>
          <a:xfrm>
            <a:off x="428229" y="5597781"/>
            <a:ext cx="2302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HCL: hypercholesterolemia</a:t>
            </a:r>
          </a:p>
          <a:p>
            <a:r>
              <a:rPr lang="en-GB" sz="1100" dirty="0"/>
              <a:t>HF: heart failure</a:t>
            </a:r>
          </a:p>
          <a:p>
            <a:r>
              <a:rPr lang="en-GB" sz="1100" dirty="0"/>
              <a:t>MI: myocardial infarction</a:t>
            </a:r>
          </a:p>
          <a:p>
            <a:r>
              <a:rPr lang="en-GB" sz="1100" dirty="0"/>
              <a:t>PVD: pulmonary vascular disease</a:t>
            </a:r>
            <a:endParaRPr lang="en-ZW" sz="1100" dirty="0"/>
          </a:p>
        </p:txBody>
      </p:sp>
    </p:spTree>
    <p:extLst>
      <p:ext uri="{BB962C8B-B14F-4D97-AF65-F5344CB8AC3E}">
        <p14:creationId xmlns:p14="http://schemas.microsoft.com/office/powerpoint/2010/main" val="28267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6F20-7F03-4616-9E52-A69F7DD2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29" y="188640"/>
            <a:ext cx="8982471" cy="1143000"/>
          </a:xfrm>
        </p:spPr>
        <p:txBody>
          <a:bodyPr/>
          <a:lstStyle/>
          <a:p>
            <a:r>
              <a:rPr lang="en-GB" dirty="0"/>
              <a:t>Results                                                          (b)</a:t>
            </a:r>
            <a:endParaRPr lang="en-Z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CDAAB-3CFF-4C6C-8E56-286F0A30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C4E30A-0EB0-457F-94AB-AA0D4BBEF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95082"/>
            <a:ext cx="8058100" cy="43781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8031F4-6119-4AEE-AA59-AE8F22183B81}"/>
              </a:ext>
            </a:extLst>
          </p:cNvPr>
          <p:cNvSpPr txBox="1"/>
          <p:nvPr/>
        </p:nvSpPr>
        <p:spPr>
          <a:xfrm>
            <a:off x="200472" y="5229200"/>
            <a:ext cx="752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Fig. 2: Log scale mortality hazards by birth cohort and T2DM diagnosis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0900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6F20-7F03-4616-9E52-A69F7DD2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29" y="188640"/>
            <a:ext cx="8982471" cy="1143000"/>
          </a:xfrm>
        </p:spPr>
        <p:txBody>
          <a:bodyPr/>
          <a:lstStyle/>
          <a:p>
            <a:r>
              <a:rPr lang="en-GB" dirty="0"/>
              <a:t>Results                                                          (b)</a:t>
            </a:r>
            <a:endParaRPr lang="en-Z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CDAAB-3CFF-4C6C-8E56-286F0A30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031F4-6119-4AEE-AA59-AE8F22183B81}"/>
              </a:ext>
            </a:extLst>
          </p:cNvPr>
          <p:cNvSpPr txBox="1"/>
          <p:nvPr/>
        </p:nvSpPr>
        <p:spPr>
          <a:xfrm>
            <a:off x="200472" y="5229200"/>
            <a:ext cx="856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Fig. </a:t>
            </a:r>
            <a:r>
              <a:rPr lang="en-GB" dirty="0" smtClean="0"/>
              <a:t>3: Years of life lost due to T2DM assuming baseline values on other variables </a:t>
            </a:r>
            <a:endParaRPr lang="en-ZW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03198465"/>
                  </p:ext>
                </p:extLst>
              </p:nvPr>
            </p:nvGraphicFramePr>
            <p:xfrm>
              <a:off x="344488" y="1052736"/>
              <a:ext cx="8763392" cy="4226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8580">
                      <a:extLst>
                        <a:ext uri="{9D8B030D-6E8A-4147-A177-3AD203B41FA5}">
                          <a16:colId xmlns:a16="http://schemas.microsoft.com/office/drawing/2014/main" val="2698320247"/>
                        </a:ext>
                      </a:extLst>
                    </a:gridCol>
                    <a:gridCol w="1148630">
                      <a:extLst>
                        <a:ext uri="{9D8B030D-6E8A-4147-A177-3AD203B41FA5}">
                          <a16:colId xmlns:a16="http://schemas.microsoft.com/office/drawing/2014/main" val="2499187856"/>
                        </a:ext>
                      </a:extLst>
                    </a:gridCol>
                    <a:gridCol w="1267143">
                      <a:extLst>
                        <a:ext uri="{9D8B030D-6E8A-4147-A177-3AD203B41FA5}">
                          <a16:colId xmlns:a16="http://schemas.microsoft.com/office/drawing/2014/main" val="936132930"/>
                        </a:ext>
                      </a:extLst>
                    </a:gridCol>
                    <a:gridCol w="1148630">
                      <a:extLst>
                        <a:ext uri="{9D8B030D-6E8A-4147-A177-3AD203B41FA5}">
                          <a16:colId xmlns:a16="http://schemas.microsoft.com/office/drawing/2014/main" val="617195243"/>
                        </a:ext>
                      </a:extLst>
                    </a:gridCol>
                    <a:gridCol w="1346517">
                      <a:extLst>
                        <a:ext uri="{9D8B030D-6E8A-4147-A177-3AD203B41FA5}">
                          <a16:colId xmlns:a16="http://schemas.microsoft.com/office/drawing/2014/main" val="1768269602"/>
                        </a:ext>
                      </a:extLst>
                    </a:gridCol>
                    <a:gridCol w="837964">
                      <a:extLst>
                        <a:ext uri="{9D8B030D-6E8A-4147-A177-3AD203B41FA5}">
                          <a16:colId xmlns:a16="http://schemas.microsoft.com/office/drawing/2014/main" val="1086260153"/>
                        </a:ext>
                      </a:extLst>
                    </a:gridCol>
                    <a:gridCol w="837964">
                      <a:extLst>
                        <a:ext uri="{9D8B030D-6E8A-4147-A177-3AD203B41FA5}">
                          <a16:colId xmlns:a16="http://schemas.microsoft.com/office/drawing/2014/main" val="2179381571"/>
                        </a:ext>
                      </a:extLst>
                    </a:gridCol>
                    <a:gridCol w="837964">
                      <a:extLst>
                        <a:ext uri="{9D8B030D-6E8A-4147-A177-3AD203B41FA5}">
                          <a16:colId xmlns:a16="http://schemas.microsoft.com/office/drawing/2014/main" val="3893126686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Characteristics (Variables &amp;</a:t>
                          </a:r>
                          <a:r>
                            <a:rPr lang="en-GB" sz="1400" baseline="0" dirty="0" smtClean="0"/>
                            <a:t> Values)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Years of Life Lost</a:t>
                          </a:r>
                          <a:endParaRPr lang="en-GB" sz="1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900" b="1" i="1" dirty="0" smtClean="0"/>
                            <a:t>Total Life Expectancy</a:t>
                          </a:r>
                        </a:p>
                        <a:p>
                          <a:pPr algn="ctr"/>
                          <a:r>
                            <a:rPr lang="en-GB" sz="900" b="1" i="1" dirty="0" smtClean="0"/>
                            <a:t>(Non-Diabetics)</a:t>
                          </a:r>
                          <a:endParaRPr lang="en-GB" sz="9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8529061"/>
                      </a:ext>
                    </a:extLst>
                  </a:tr>
                  <a:tr h="493256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Birth</a:t>
                          </a:r>
                          <a:r>
                            <a:rPr lang="en-GB" sz="1400" baseline="0" dirty="0" smtClean="0"/>
                            <a:t> Cohort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Age at Entry (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1400" dirty="0" smtClean="0"/>
                            <a:t>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Hypertensive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Atrial Fibrillation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Non-Diabetics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T2DM</a:t>
                          </a:r>
                        </a:p>
                        <a:p>
                          <a:pPr algn="ctr"/>
                          <a:endParaRPr lang="en-GB" sz="1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05992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1930-1939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29.08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26.67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2.41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69.08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454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1940-1949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31.15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27.54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3.61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86.15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2802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1940-1949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26.67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24.14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2.53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86.67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5732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26.46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23.22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3.24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81.46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7320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22.01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19.73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2.28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82.01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14087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Treated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25.26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22.31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2.95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80.26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78563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Untreated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25.7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22.23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3.47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80.7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7033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Yes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25.74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22.78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2.96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80.74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129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Treated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Yes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23.47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20.91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2.56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78.47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93382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03198465"/>
                  </p:ext>
                </p:extLst>
              </p:nvPr>
            </p:nvGraphicFramePr>
            <p:xfrm>
              <a:off x="344488" y="1052736"/>
              <a:ext cx="8763392" cy="4226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8580">
                      <a:extLst>
                        <a:ext uri="{9D8B030D-6E8A-4147-A177-3AD203B41FA5}">
                          <a16:colId xmlns:a16="http://schemas.microsoft.com/office/drawing/2014/main" val="2698320247"/>
                        </a:ext>
                      </a:extLst>
                    </a:gridCol>
                    <a:gridCol w="1148630">
                      <a:extLst>
                        <a:ext uri="{9D8B030D-6E8A-4147-A177-3AD203B41FA5}">
                          <a16:colId xmlns:a16="http://schemas.microsoft.com/office/drawing/2014/main" val="2499187856"/>
                        </a:ext>
                      </a:extLst>
                    </a:gridCol>
                    <a:gridCol w="1267143">
                      <a:extLst>
                        <a:ext uri="{9D8B030D-6E8A-4147-A177-3AD203B41FA5}">
                          <a16:colId xmlns:a16="http://schemas.microsoft.com/office/drawing/2014/main" val="936132930"/>
                        </a:ext>
                      </a:extLst>
                    </a:gridCol>
                    <a:gridCol w="1148630">
                      <a:extLst>
                        <a:ext uri="{9D8B030D-6E8A-4147-A177-3AD203B41FA5}">
                          <a16:colId xmlns:a16="http://schemas.microsoft.com/office/drawing/2014/main" val="617195243"/>
                        </a:ext>
                      </a:extLst>
                    </a:gridCol>
                    <a:gridCol w="1346517">
                      <a:extLst>
                        <a:ext uri="{9D8B030D-6E8A-4147-A177-3AD203B41FA5}">
                          <a16:colId xmlns:a16="http://schemas.microsoft.com/office/drawing/2014/main" val="1768269602"/>
                        </a:ext>
                      </a:extLst>
                    </a:gridCol>
                    <a:gridCol w="837964">
                      <a:extLst>
                        <a:ext uri="{9D8B030D-6E8A-4147-A177-3AD203B41FA5}">
                          <a16:colId xmlns:a16="http://schemas.microsoft.com/office/drawing/2014/main" val="1086260153"/>
                        </a:ext>
                      </a:extLst>
                    </a:gridCol>
                    <a:gridCol w="837964">
                      <a:extLst>
                        <a:ext uri="{9D8B030D-6E8A-4147-A177-3AD203B41FA5}">
                          <a16:colId xmlns:a16="http://schemas.microsoft.com/office/drawing/2014/main" val="2179381571"/>
                        </a:ext>
                      </a:extLst>
                    </a:gridCol>
                    <a:gridCol w="837964">
                      <a:extLst>
                        <a:ext uri="{9D8B030D-6E8A-4147-A177-3AD203B41FA5}">
                          <a16:colId xmlns:a16="http://schemas.microsoft.com/office/drawing/2014/main" val="3893126686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Characteristics (Variables &amp;</a:t>
                          </a:r>
                          <a:r>
                            <a:rPr lang="en-GB" sz="1400" baseline="0" dirty="0" smtClean="0"/>
                            <a:t> Values)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4513" t="-1639" r="-77716" b="-106229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Years of Life Lost</a:t>
                          </a:r>
                          <a:endParaRPr lang="en-GB" sz="1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900" b="1" i="1" dirty="0" smtClean="0"/>
                            <a:t>Total Life Expectancy</a:t>
                          </a:r>
                        </a:p>
                        <a:p>
                          <a:pPr algn="ctr"/>
                          <a:r>
                            <a:rPr lang="en-GB" sz="900" b="1" i="1" dirty="0" smtClean="0"/>
                            <a:t>(Non-Diabetics)</a:t>
                          </a:r>
                          <a:endParaRPr lang="en-GB" sz="9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852906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Birth</a:t>
                          </a:r>
                          <a:r>
                            <a:rPr lang="en-GB" sz="1400" baseline="0" dirty="0" smtClean="0"/>
                            <a:t> Cohort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553" t="-72941" r="-550532" b="-66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Hypertensive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Atrial Fibrillation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Non-Diabetics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T2DM</a:t>
                          </a:r>
                        </a:p>
                        <a:p>
                          <a:pPr algn="ctr"/>
                          <a:endParaRPr lang="en-GB" sz="1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05992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1930-1939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29.08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26.67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2.41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69.08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454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1940-1949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31.15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27.54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3.61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86.15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2802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1940-1949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26.67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24.14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2.53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86.67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5732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26.46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23.22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3.24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81.46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7320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22.01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19.73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2.28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82.01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14087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Treated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25.26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22.31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2.95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80.26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78563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Untreated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25.7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22.23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3.47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80.7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7033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Yes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25.74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22.78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2.96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80.74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129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1950-1960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Treated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Yes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23.47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20.91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2.56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b="1" i="1" dirty="0" smtClean="0"/>
                            <a:t>78.47</a:t>
                          </a:r>
                          <a:endParaRPr lang="en-GB" sz="9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93382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8265368" y="1988840"/>
            <a:ext cx="842512" cy="1800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>
            <a:off x="8776097" y="2348880"/>
            <a:ext cx="45719" cy="5400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8791726" y="3140968"/>
            <a:ext cx="45719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Shiny Application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268760"/>
                <a:ext cx="8982471" cy="4640262"/>
              </a:xfrm>
            </p:spPr>
            <p:txBody>
              <a:bodyPr/>
              <a:lstStyle/>
              <a:p>
                <a:endParaRPr lang="en-GB" sz="2200" dirty="0"/>
              </a:p>
              <a:p>
                <a:r>
                  <a:rPr lang="en-GB" sz="2200" dirty="0"/>
                  <a:t>estimates the life </a:t>
                </a:r>
                <a:r>
                  <a:rPr lang="en-GB" sz="2200" dirty="0" smtClean="0"/>
                  <a:t>expectancy </a:t>
                </a:r>
                <a:r>
                  <a:rPr lang="en-GB" sz="2200" dirty="0"/>
                  <a:t>of an individual with given conditions from the entry age (diagnosis age for T2DM) to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200" dirty="0"/>
                  <a:t>100 years of age.</a:t>
                </a:r>
              </a:p>
              <a:p>
                <a:r>
                  <a:rPr lang="en-GB" sz="2200" dirty="0"/>
                  <a:t>uses </a:t>
                </a:r>
                <a:r>
                  <a:rPr lang="en-GB" sz="2200" dirty="0" smtClean="0"/>
                  <a:t>age and </a:t>
                </a:r>
                <a:r>
                  <a:rPr lang="en-GB" sz="2200" dirty="0" smtClean="0"/>
                  <a:t>follow-up time </a:t>
                </a:r>
                <a:r>
                  <a:rPr lang="en-GB" sz="2200" dirty="0" smtClean="0"/>
                  <a:t>as </a:t>
                </a:r>
                <a:r>
                  <a:rPr lang="en-GB" sz="2200" dirty="0"/>
                  <a:t>a time </a:t>
                </a:r>
                <a:r>
                  <a:rPr lang="en-GB" sz="2200" dirty="0" smtClean="0"/>
                  <a:t>scales.</a:t>
                </a:r>
                <a:endParaRPr lang="en-GB" sz="2200" dirty="0"/>
              </a:p>
              <a:p>
                <a:r>
                  <a:rPr lang="en-GB" sz="2200" dirty="0"/>
                  <a:t>plots the hazard, cumulative hazard or survival functions. </a:t>
                </a:r>
              </a:p>
              <a:p>
                <a:r>
                  <a:rPr lang="en-GB" sz="2200" dirty="0"/>
                  <a:t>has an option to plot the hazard or cumulative hazard functions at the  log scale.</a:t>
                </a:r>
              </a:p>
              <a:p>
                <a:endParaRPr lang="en-GB" sz="2200" dirty="0"/>
              </a:p>
              <a:p>
                <a:endParaRPr lang="en-GB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268760"/>
                <a:ext cx="8982471" cy="4640262"/>
              </a:xfrm>
              <a:blipFill>
                <a:blip r:embed="rId2"/>
                <a:stretch>
                  <a:fillRect l="-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6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 PowerPoint Template">
  <a:themeElements>
    <a:clrScheme name="ARC 01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008452"/>
      </a:accent1>
      <a:accent2>
        <a:srgbClr val="113458"/>
      </a:accent2>
      <a:accent3>
        <a:srgbClr val="D9AB16"/>
      </a:accent3>
      <a:accent4>
        <a:srgbClr val="4096B8"/>
      </a:accent4>
      <a:accent5>
        <a:srgbClr val="11B3A2"/>
      </a:accent5>
      <a:accent6>
        <a:srgbClr val="7CB3E1"/>
      </a:accent6>
      <a:hlink>
        <a:srgbClr val="008452"/>
      </a:hlink>
      <a:folHlink>
        <a:srgbClr val="00845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C PowerPoint Template V03.potx" id="{B1EFF89D-A4B7-4CA3-B2BA-87D9FEFA2EA8}" vid="{D44E4394-C528-46F0-83E8-181675B2D4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6BE3D879ABDB45B42262798A53A41A" ma:contentTypeVersion="12" ma:contentTypeDescription="Create a new document." ma:contentTypeScope="" ma:versionID="2264280251b8e1ada2615cae440539a2">
  <xsd:schema xmlns:xsd="http://www.w3.org/2001/XMLSchema" xmlns:xs="http://www.w3.org/2001/XMLSchema" xmlns:p="http://schemas.microsoft.com/office/2006/metadata/properties" xmlns:ns3="9349b019-cd96-4081-9ef2-510e59384157" xmlns:ns4="7176021a-5c9c-4fe3-baa6-0b099d33a1ed" targetNamespace="http://schemas.microsoft.com/office/2006/metadata/properties" ma:root="true" ma:fieldsID="e395c3278e08ab227e054edde241d9fe" ns3:_="" ns4:_="">
    <xsd:import namespace="9349b019-cd96-4081-9ef2-510e59384157"/>
    <xsd:import namespace="7176021a-5c9c-4fe3-baa6-0b099d33a1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9b019-cd96-4081-9ef2-510e59384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6021a-5c9c-4fe3-baa6-0b099d33a1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F8446C-19D3-491D-80F5-CF82FD9A4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9b019-cd96-4081-9ef2-510e59384157"/>
    <ds:schemaRef ds:uri="7176021a-5c9c-4fe3-baa6-0b099d33a1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9B71A6-8DB3-4B6C-AB76-7C52FF489A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7E641A-828D-4BC6-AB54-6BB5B2822E59}">
  <ds:schemaRefs>
    <ds:schemaRef ds:uri="http://purl.org/dc/elements/1.1/"/>
    <ds:schemaRef ds:uri="http://schemas.openxmlformats.org/package/2006/metadata/core-properties"/>
    <ds:schemaRef ds:uri="http://purl.org/dc/terms/"/>
    <ds:schemaRef ds:uri="9349b019-cd96-4081-9ef2-510e59384157"/>
    <ds:schemaRef ds:uri="http://schemas.microsoft.com/office/infopath/2007/PartnerControls"/>
    <ds:schemaRef ds:uri="http://schemas.microsoft.com/office/2006/documentManagement/types"/>
    <ds:schemaRef ds:uri="7176021a-5c9c-4fe3-baa6-0b099d33a1ed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 PowerPoint Template</Template>
  <TotalTime>1202</TotalTime>
  <Words>713</Words>
  <Application>Microsoft Office PowerPoint</Application>
  <PresentationFormat>A4 Paper (210x297 mm)</PresentationFormat>
  <Paragraphs>224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 Math</vt:lpstr>
      <vt:lpstr>ARC PowerPoint Template</vt:lpstr>
      <vt:lpstr>On the Survival of Diabetes Type II individuals in the UK</vt:lpstr>
      <vt:lpstr>Presentation Outline</vt:lpstr>
      <vt:lpstr>Introduction</vt:lpstr>
      <vt:lpstr>Study Population</vt:lpstr>
      <vt:lpstr>Statistical Analysis</vt:lpstr>
      <vt:lpstr>Results                                                          (a)</vt:lpstr>
      <vt:lpstr>Results                                                          (b)</vt:lpstr>
      <vt:lpstr>Results                                                          (b)</vt:lpstr>
      <vt:lpstr>Shiny Application</vt:lpstr>
      <vt:lpstr>Shiny Application</vt:lpstr>
      <vt:lpstr>The Actuarial Research Centre (ARC)</vt:lpstr>
      <vt:lpstr>Questions</vt:lpstr>
    </vt:vector>
  </TitlesOfParts>
  <Company>IFoA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Actuarial Research Centre (ARC)</dc:title>
  <dc:creator>Windows User</dc:creator>
  <cp:lastModifiedBy>Njabulo Ncube (CMP - Postgraduate Researcher)</cp:lastModifiedBy>
  <cp:revision>38</cp:revision>
  <dcterms:created xsi:type="dcterms:W3CDTF">2017-04-21T13:05:38Z</dcterms:created>
  <dcterms:modified xsi:type="dcterms:W3CDTF">2021-06-15T07:35:01Z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0x010100666BE3D879ABDB45B42262798A53A41A</vt:lpwstr>
  </property>
  <property fmtid="{D5CDD505-2E9C-101B-9397-08002B2CF9AE}" pid="3" name="_AdHocReviewCycleID">
    <vt:i4>725372194</vt:i4>
  </property>
  <property fmtid="{D5CDD505-2E9C-101B-9397-08002B2CF9AE}" pid="4" name="_NewReviewCycle">
    <vt:lpwstr/>
  </property>
  <property fmtid="{D5CDD505-2E9C-101B-9397-08002B2CF9AE}" pid="5" name="_EmailSubject">
    <vt:lpwstr>Presentation Slides (T2DM)</vt:lpwstr>
  </property>
  <property fmtid="{D5CDD505-2E9C-101B-9397-08002B2CF9AE}" pid="6" name="_AuthorEmail">
    <vt:lpwstr>N.Ncube@uea.ac.uk</vt:lpwstr>
  </property>
  <property fmtid="{D5CDD505-2E9C-101B-9397-08002B2CF9AE}" pid="7" name="_AuthorEmailDisplayName">
    <vt:lpwstr>Njabulo Ncube (CMP - Postgraduate Researcher)</vt:lpwstr>
  </property>
</Properties>
</file>